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4.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13.xml" ContentType="application/vnd.openxmlformats-officedocument.presentationml.slide+xml"/>
  <Override PartName="/ppt/slides/slide8.xml" ContentType="application/vnd.openxmlformats-officedocument.presentationml.slide+xml"/>
  <Override PartName="/ppt/slides/slide12.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8" d="100"/>
          <a:sy n="98" d="100"/>
        </p:scale>
        <p:origin x="189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AAC0E8C-086B-4D7F-98F1-A355DDA8AF84}"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22DDADB3-C72F-4D44-8F21-B8A3E7907D37}" type="slidenum">
              <a:rPr lang="en-US" altLang="en-US"/>
              <a:pPr/>
              <a:t>‹#›</a:t>
            </a:fld>
            <a:endParaRPr lang="en-US" altLang="en-US"/>
          </a:p>
        </p:txBody>
      </p:sp>
    </p:spTree>
    <p:extLst>
      <p:ext uri="{BB962C8B-B14F-4D97-AF65-F5344CB8AC3E}">
        <p14:creationId xmlns:p14="http://schemas.microsoft.com/office/powerpoint/2010/main" val="3273709649"/>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1728EE6-7DCC-4803-B45B-A70878305B01}" type="datetimeFigureOut">
              <a:rPr lang="en-US"/>
              <a:pPr>
                <a:defRPr/>
              </a:pPr>
              <a:t>3/7/2019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F929600D-4955-4141-ACC0-D7B3CFCDA264}" type="slidenum">
              <a:rPr lang="en-US" altLang="en-US"/>
              <a:pPr/>
              <a:t>‹#›</a:t>
            </a:fld>
            <a:endParaRPr lang="en-US" altLang="en-US"/>
          </a:p>
        </p:txBody>
      </p:sp>
    </p:spTree>
    <p:extLst>
      <p:ext uri="{BB962C8B-B14F-4D97-AF65-F5344CB8AC3E}">
        <p14:creationId xmlns:p14="http://schemas.microsoft.com/office/powerpoint/2010/main" val="3330448628"/>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252DE66-991F-43E6-895B-257F21E1A31A}" type="datetimeFigureOut">
              <a:rPr lang="en-US"/>
              <a:pPr>
                <a:defRPr/>
              </a:pPr>
              <a:t>3/7/2019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5A3327F6-432E-4566-8EFD-0E276D28D38D}" type="slidenum">
              <a:rPr lang="en-US" altLang="en-US"/>
              <a:pPr/>
              <a:t>‹#›</a:t>
            </a:fld>
            <a:endParaRPr lang="en-US" altLang="en-US"/>
          </a:p>
        </p:txBody>
      </p:sp>
    </p:spTree>
    <p:extLst>
      <p:ext uri="{BB962C8B-B14F-4D97-AF65-F5344CB8AC3E}">
        <p14:creationId xmlns:p14="http://schemas.microsoft.com/office/powerpoint/2010/main" val="3732415665"/>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2D1619FB-9705-4EB5-88C9-35CCF4875152}"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A164B814-B256-410A-A228-300B73A3C821}" type="slidenum">
              <a:rPr lang="en-US" altLang="en-US"/>
              <a:pPr/>
              <a:t>‹#›</a:t>
            </a:fld>
            <a:endParaRPr lang="en-US" altLang="en-US"/>
          </a:p>
        </p:txBody>
      </p:sp>
    </p:spTree>
    <p:extLst>
      <p:ext uri="{BB962C8B-B14F-4D97-AF65-F5344CB8AC3E}">
        <p14:creationId xmlns:p14="http://schemas.microsoft.com/office/powerpoint/2010/main" val="926403714"/>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410200"/>
          </a:xfrm>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75243394-85CB-4F53-A15B-D3A53B794C8B}"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E2177324-D64B-45EA-92D9-94620E5DC1CB}" type="slidenum">
              <a:rPr lang="en-US" altLang="en-US"/>
              <a:pPr/>
              <a:t>‹#›</a:t>
            </a:fld>
            <a:endParaRPr lang="en-US" altLang="en-US"/>
          </a:p>
        </p:txBody>
      </p:sp>
    </p:spTree>
    <p:extLst>
      <p:ext uri="{BB962C8B-B14F-4D97-AF65-F5344CB8AC3E}">
        <p14:creationId xmlns:p14="http://schemas.microsoft.com/office/powerpoint/2010/main" val="2611058855"/>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9763"/>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068388"/>
            <a:ext cx="8229600" cy="4646612"/>
          </a:xfrm>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B970699A-A5A2-48D9-BD76-14DA4336E20B}"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28DDF8D4-2C17-413E-A3F8-CF9E2F7E44AD}" type="slidenum">
              <a:rPr lang="en-US" altLang="en-US"/>
              <a:pPr/>
              <a:t>‹#›</a:t>
            </a:fld>
            <a:endParaRPr lang="en-US" altLang="en-US"/>
          </a:p>
        </p:txBody>
      </p:sp>
    </p:spTree>
    <p:extLst>
      <p:ext uri="{BB962C8B-B14F-4D97-AF65-F5344CB8AC3E}">
        <p14:creationId xmlns:p14="http://schemas.microsoft.com/office/powerpoint/2010/main" val="3231714435"/>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EDD1EDC7-BCC4-42E8-B468-92AAF66FA095}"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3B56EB6D-CB9A-46B4-B238-BCA0DAFDC099}" type="slidenum">
              <a:rPr lang="en-US" altLang="en-US"/>
              <a:pPr/>
              <a:t>‹#›</a:t>
            </a:fld>
            <a:endParaRPr lang="en-US" altLang="en-US"/>
          </a:p>
        </p:txBody>
      </p:sp>
    </p:spTree>
    <p:extLst>
      <p:ext uri="{BB962C8B-B14F-4D97-AF65-F5344CB8AC3E}">
        <p14:creationId xmlns:p14="http://schemas.microsoft.com/office/powerpoint/2010/main" val="1292556243"/>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E3524C68-79FF-4F56-9EAD-F7A7F35BAE08}" type="datetimeFigureOut">
              <a:rPr lang="en-US"/>
              <a:pPr>
                <a:defRPr/>
              </a:pPr>
              <a:t>3/7/2019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1362066F-981A-4268-948C-76CAC4AD8F3D}" type="slidenum">
              <a:rPr lang="en-US" altLang="en-US"/>
              <a:pPr/>
              <a:t>‹#›</a:t>
            </a:fld>
            <a:endParaRPr lang="en-US" altLang="en-US"/>
          </a:p>
        </p:txBody>
      </p:sp>
    </p:spTree>
    <p:extLst>
      <p:ext uri="{BB962C8B-B14F-4D97-AF65-F5344CB8AC3E}">
        <p14:creationId xmlns:p14="http://schemas.microsoft.com/office/powerpoint/2010/main" val="3138836793"/>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0">
              <a:defRPr sz="2800" b="0"/>
            </a:lvl1pPr>
            <a:lvl2pPr>
              <a:defRPr sz="2800" b="0"/>
            </a:lvl2pPr>
            <a:lvl3pPr>
              <a:defRPr sz="2800" b="0"/>
            </a:lvl3pPr>
            <a:lvl4pPr marL="1371600" indent="-342900">
              <a:buSzPct val="75000"/>
              <a:buFont typeface="Wingdings" panose="05000000000000000000" pitchFamily="2" charset="2"/>
              <a:buChar char="§"/>
              <a:defRPr sz="2800" b="0"/>
            </a:lvl4pPr>
            <a:lvl5pPr>
              <a:defRPr sz="2800" b="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ftr" sz="quarter" idx="10"/>
          </p:nvPr>
        </p:nvSpPr>
        <p:spPr/>
        <p:txBody>
          <a:bodyPr/>
          <a:lstStyle>
            <a:lvl1pPr>
              <a:defRPr/>
            </a:lvl1pPr>
          </a:lstStyle>
          <a:p>
            <a:pPr>
              <a:defRPr/>
            </a:pPr>
            <a:endParaRPr lang="en-US"/>
          </a:p>
        </p:txBody>
      </p:sp>
      <p:sp>
        <p:nvSpPr>
          <p:cNvPr id="5" name="Slide Number Placeholder 3"/>
          <p:cNvSpPr>
            <a:spLocks noGrp="1"/>
          </p:cNvSpPr>
          <p:nvPr>
            <p:ph type="sldNum" sz="quarter" idx="11"/>
          </p:nvPr>
        </p:nvSpPr>
        <p:spPr/>
        <p:txBody>
          <a:bodyPr/>
          <a:lstStyle>
            <a:lvl1pPr>
              <a:defRPr/>
            </a:lvl1pPr>
          </a:lstStyle>
          <a:p>
            <a:fld id="{C96FC58B-CCF6-4761-879A-1206C3C8C72D}" type="slidenum">
              <a:rPr lang="en-US" altLang="en-US"/>
              <a:pPr/>
              <a:t>‹#›</a:t>
            </a:fld>
            <a:endParaRPr lang="en-US" altLang="en-US"/>
          </a:p>
        </p:txBody>
      </p:sp>
    </p:spTree>
    <p:extLst>
      <p:ext uri="{BB962C8B-B14F-4D97-AF65-F5344CB8AC3E}">
        <p14:creationId xmlns:p14="http://schemas.microsoft.com/office/powerpoint/2010/main" val="1506418788"/>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2AE14A5E-0611-4002-B455-B819AD245229}" type="datetimeFigureOut">
              <a:rPr lang="en-US"/>
              <a:pPr>
                <a:defRPr/>
              </a:pPr>
              <a:t>3/7/2019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7F38AF98-8889-46FB-A8F5-287F2038AFF1}" type="slidenum">
              <a:rPr lang="en-US" altLang="en-US"/>
              <a:pPr/>
              <a:t>‹#›</a:t>
            </a:fld>
            <a:endParaRPr lang="en-US" altLang="en-US"/>
          </a:p>
        </p:txBody>
      </p:sp>
    </p:spTree>
    <p:extLst>
      <p:ext uri="{BB962C8B-B14F-4D97-AF65-F5344CB8AC3E}">
        <p14:creationId xmlns:p14="http://schemas.microsoft.com/office/powerpoint/2010/main" val="3091004097"/>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FDEA2230-9C1E-4485-A699-4EAE23806727}" type="datetimeFigureOut">
              <a:rPr lang="en-US"/>
              <a:pPr>
                <a:defRPr/>
              </a:pPr>
              <a:t>3/7/2019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1F4AAA0C-8A5D-4661-97ED-F7E6551C0D88}" type="slidenum">
              <a:rPr lang="en-US" altLang="en-US"/>
              <a:pPr/>
              <a:t>‹#›</a:t>
            </a:fld>
            <a:endParaRPr lang="en-US" altLang="en-US"/>
          </a:p>
        </p:txBody>
      </p:sp>
    </p:spTree>
    <p:extLst>
      <p:ext uri="{BB962C8B-B14F-4D97-AF65-F5344CB8AC3E}">
        <p14:creationId xmlns:p14="http://schemas.microsoft.com/office/powerpoint/2010/main" val="149327964"/>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31E3439C-C1EA-46AC-A89A-AA85EA76764F}" type="datetimeFigureOut">
              <a:rPr lang="en-US"/>
              <a:pPr>
                <a:defRPr/>
              </a:pPr>
              <a:t>3/7/2019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EF3A603B-5736-4033-933D-272D9873D708}" type="slidenum">
              <a:rPr lang="en-US" altLang="en-US"/>
              <a:pPr/>
              <a:t>‹#›</a:t>
            </a:fld>
            <a:endParaRPr lang="en-US" altLang="en-US"/>
          </a:p>
        </p:txBody>
      </p:sp>
    </p:spTree>
    <p:extLst>
      <p:ext uri="{BB962C8B-B14F-4D97-AF65-F5344CB8AC3E}">
        <p14:creationId xmlns:p14="http://schemas.microsoft.com/office/powerpoint/2010/main" val="134159752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ne Column: Image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8"/>
            <a:ext cx="8229600" cy="213346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57201" y="3472070"/>
            <a:ext cx="8229600" cy="217363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A158FE8E-7D69-41C1-BDD8-997AE0E01A3E}" type="datetimeFigureOut">
              <a:rPr lang="en-US"/>
              <a:pPr>
                <a:defRPr/>
              </a:pPr>
              <a:t>3/7/2019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D7DDADEA-0EB8-4FF4-8552-26607A0362D0}" type="slidenum">
              <a:rPr lang="en-US" altLang="en-US"/>
              <a:pPr/>
              <a:t>‹#›</a:t>
            </a:fld>
            <a:endParaRPr lang="en-US" altLang="en-US"/>
          </a:p>
        </p:txBody>
      </p:sp>
    </p:spTree>
    <p:extLst>
      <p:ext uri="{BB962C8B-B14F-4D97-AF65-F5344CB8AC3E}">
        <p14:creationId xmlns:p14="http://schemas.microsoft.com/office/powerpoint/2010/main" val="560509271"/>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4"/>
          <p:cNvSpPr>
            <a:spLocks noGrp="1" noChangeArrowheads="1"/>
          </p:cNvSpPr>
          <p:nvPr>
            <p:ph type="dt" sz="half" idx="10"/>
          </p:nvPr>
        </p:nvSpPr>
        <p:spPr>
          <a:ln/>
        </p:spPr>
        <p:txBody>
          <a:bodyPr/>
          <a:lstStyle>
            <a:lvl1pPr>
              <a:defRPr/>
            </a:lvl1pPr>
          </a:lstStyle>
          <a:p>
            <a:pPr>
              <a:defRPr/>
            </a:pPr>
            <a:fld id="{071BFB5C-30E8-4016-B0A4-9E2E758580A7}" type="datetimeFigureOut">
              <a:rPr lang="en-US"/>
              <a:pPr>
                <a:defRPr/>
              </a:pPr>
              <a:t>3/7/2019</a:t>
            </a:fld>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3"/>
          <p:cNvSpPr>
            <a:spLocks noGrp="1"/>
          </p:cNvSpPr>
          <p:nvPr>
            <p:ph type="sldNum" sz="quarter" idx="12"/>
          </p:nvPr>
        </p:nvSpPr>
        <p:spPr>
          <a:ln/>
        </p:spPr>
        <p:txBody>
          <a:bodyPr/>
          <a:lstStyle>
            <a:lvl1pPr>
              <a:defRPr/>
            </a:lvl1pPr>
          </a:lstStyle>
          <a:p>
            <a:fld id="{282BE397-A308-4069-988C-B22F12D336FC}" type="slidenum">
              <a:rPr lang="en-US" altLang="en-US"/>
              <a:pPr/>
              <a:t>‹#›</a:t>
            </a:fld>
            <a:endParaRPr lang="en-US" altLang="en-US"/>
          </a:p>
        </p:txBody>
      </p:sp>
    </p:spTree>
    <p:extLst>
      <p:ext uri="{BB962C8B-B14F-4D97-AF65-F5344CB8AC3E}">
        <p14:creationId xmlns:p14="http://schemas.microsoft.com/office/powerpoint/2010/main" val="9530334"/>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pPr>
              <a:defRPr/>
            </a:pPr>
            <a:fld id="{3DDEDA73-87E8-4C0A-BBFC-F77FB9B8B90A}" type="datetimeFigureOut">
              <a:rPr lang="en-US"/>
              <a:pPr>
                <a:defRPr/>
              </a:pPr>
              <a:t>3/7/2019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CBDF6FE3-B829-46F4-95BC-DE4F9876406D}" type="slidenum">
              <a:rPr lang="en-US" altLang="en-US"/>
              <a:pPr/>
              <a:t>‹#›</a:t>
            </a:fld>
            <a:endParaRPr lang="en-US" altLang="en-US"/>
          </a:p>
        </p:txBody>
      </p:sp>
    </p:spTree>
    <p:extLst>
      <p:ext uri="{BB962C8B-B14F-4D97-AF65-F5344CB8AC3E}">
        <p14:creationId xmlns:p14="http://schemas.microsoft.com/office/powerpoint/2010/main" val="1717882575"/>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smtClean="0"/>
            </a:lvl1pPr>
          </a:lstStyle>
          <a:p>
            <a:pPr>
              <a:defRPr/>
            </a:pPr>
            <a:fld id="{7BB96420-E716-4641-8F05-D6F48D10748C}" type="datetimeFigureOut">
              <a:rPr lang="en-US"/>
              <a:pPr>
                <a:defRPr/>
              </a:pPr>
              <a:t>3/7/2019</a:t>
            </a:fld>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934200" y="6245225"/>
            <a:ext cx="2133600" cy="476250"/>
          </a:xfrm>
        </p:spPr>
        <p:txBody>
          <a:bodyPr/>
          <a:lstStyle>
            <a:lvl1pPr>
              <a:defRPr/>
            </a:lvl1pPr>
          </a:lstStyle>
          <a:p>
            <a:fld id="{9CF5A814-444D-49E2-BADD-161034257CF9}" type="slidenum">
              <a:rPr lang="en-US" altLang="en-US"/>
              <a:pPr/>
              <a:t>‹#›</a:t>
            </a:fld>
            <a:endParaRPr lang="en-US" altLang="en-US"/>
          </a:p>
        </p:txBody>
      </p:sp>
    </p:spTree>
    <p:extLst>
      <p:ext uri="{BB962C8B-B14F-4D97-AF65-F5344CB8AC3E}">
        <p14:creationId xmlns:p14="http://schemas.microsoft.com/office/powerpoint/2010/main" val="1748365652"/>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FEMA Visual Templat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1984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068388"/>
            <a:ext cx="8229600" cy="46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smtClean="0">
                <a:latin typeface="+mn-lt"/>
                <a:cs typeface="+mn-cs"/>
              </a:defRPr>
            </a:lvl1pPr>
          </a:lstStyle>
          <a:p>
            <a:pPr>
              <a:defRPr/>
            </a:pPr>
            <a:fld id="{5C2B398D-9C3E-4353-B1DD-69000AE802C4}" type="datetimeFigureOut">
              <a:rPr lang="en-US"/>
              <a:pPr>
                <a:defRPr/>
              </a:pPr>
              <a:t>3/7/2019</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b="0">
                <a:latin typeface="+mn-lt"/>
                <a:cs typeface="+mn-cs"/>
              </a:defRPr>
            </a:lvl1pPr>
          </a:lstStyle>
          <a:p>
            <a:pPr>
              <a:defRPr/>
            </a:pPr>
            <a:endParaRPr lang="en-US"/>
          </a:p>
        </p:txBody>
      </p:sp>
      <p:cxnSp>
        <p:nvCxnSpPr>
          <p:cNvPr id="8" name="Straight Connector 7"/>
          <p:cNvCxnSpPr/>
          <p:nvPr/>
        </p:nvCxnSpPr>
        <p:spPr>
          <a:xfrm>
            <a:off x="457200" y="990600"/>
            <a:ext cx="80772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Slide Number Placeholder 3"/>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600">
                <a:solidFill>
                  <a:srgbClr val="F4F8FE"/>
                </a:solidFill>
              </a:defRPr>
            </a:lvl1pPr>
          </a:lstStyle>
          <a:p>
            <a:fld id="{799C15AA-0112-4DC7-859D-3730251AFBB3}"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9" r:id="rId1"/>
    <p:sldLayoutId id="2147483693" r:id="rId2"/>
    <p:sldLayoutId id="2147483680" r:id="rId3"/>
    <p:sldLayoutId id="2147483681" r:id="rId4"/>
    <p:sldLayoutId id="2147483682" r:id="rId5"/>
    <p:sldLayoutId id="2147483683" r:id="rId6"/>
    <p:sldLayoutId id="2147483684" r:id="rId7"/>
    <p:sldLayoutId id="2147483685" r:id="rId8"/>
    <p:sldLayoutId id="2147483694" r:id="rId9"/>
    <p:sldLayoutId id="2147483686" r:id="rId10"/>
    <p:sldLayoutId id="2147483687" r:id="rId11"/>
    <p:sldLayoutId id="2147483688" r:id="rId12"/>
    <p:sldLayoutId id="2147483689" r:id="rId13"/>
    <p:sldLayoutId id="2147483690" r:id="rId14"/>
    <p:sldLayoutId id="2147483691" r:id="rId15"/>
    <p:sldLayoutId id="2147483692" r:id="rId16"/>
  </p:sldLayoutIdLst>
  <p:transition>
    <p:wipe dir="r"/>
  </p:transition>
  <p:timing>
    <p:tnLst>
      <p:par>
        <p:cTn id="1" dur="indefinite" restart="never" nodeType="tmRoot"/>
      </p:par>
    </p:tnLst>
  </p:timing>
  <p:txStyles>
    <p:titleStyle>
      <a:lvl1pPr algn="l" rtl="0" fontAlgn="base">
        <a:spcBef>
          <a:spcPct val="0"/>
        </a:spcBef>
        <a:spcAft>
          <a:spcPct val="0"/>
        </a:spcAft>
        <a:defRPr sz="3800" b="1">
          <a:solidFill>
            <a:srgbClr val="000066"/>
          </a:solidFill>
          <a:latin typeface="+mj-lt"/>
          <a:ea typeface="+mj-ea"/>
          <a:cs typeface="+mj-cs"/>
        </a:defRPr>
      </a:lvl1pPr>
      <a:lvl2pPr algn="l" rtl="0" fontAlgn="base">
        <a:spcBef>
          <a:spcPct val="0"/>
        </a:spcBef>
        <a:spcAft>
          <a:spcPct val="0"/>
        </a:spcAft>
        <a:defRPr sz="3800" b="1">
          <a:solidFill>
            <a:srgbClr val="000066"/>
          </a:solidFill>
          <a:latin typeface="Times New Roman" pitchFamily="18" charset="0"/>
          <a:cs typeface="Arial" charset="0"/>
        </a:defRPr>
      </a:lvl2pPr>
      <a:lvl3pPr algn="l" rtl="0" fontAlgn="base">
        <a:spcBef>
          <a:spcPct val="0"/>
        </a:spcBef>
        <a:spcAft>
          <a:spcPct val="0"/>
        </a:spcAft>
        <a:defRPr sz="3800" b="1">
          <a:solidFill>
            <a:srgbClr val="000066"/>
          </a:solidFill>
          <a:latin typeface="Times New Roman" pitchFamily="18" charset="0"/>
          <a:cs typeface="Arial" charset="0"/>
        </a:defRPr>
      </a:lvl3pPr>
      <a:lvl4pPr algn="l" rtl="0" fontAlgn="base">
        <a:spcBef>
          <a:spcPct val="0"/>
        </a:spcBef>
        <a:spcAft>
          <a:spcPct val="0"/>
        </a:spcAft>
        <a:defRPr sz="3800" b="1">
          <a:solidFill>
            <a:srgbClr val="000066"/>
          </a:solidFill>
          <a:latin typeface="Times New Roman" pitchFamily="18" charset="0"/>
          <a:cs typeface="Arial" charset="0"/>
        </a:defRPr>
      </a:lvl4pPr>
      <a:lvl5pPr algn="l" rtl="0" fontAlgn="base">
        <a:spcBef>
          <a:spcPct val="0"/>
        </a:spcBef>
        <a:spcAft>
          <a:spcPct val="0"/>
        </a:spcAft>
        <a:defRPr sz="3800" b="1">
          <a:solidFill>
            <a:srgbClr val="000066"/>
          </a:solidFill>
          <a:latin typeface="Times New Roman" pitchFamily="18" charset="0"/>
          <a:cs typeface="Arial" charset="0"/>
        </a:defRPr>
      </a:lvl5pPr>
      <a:lvl6pPr marL="457200" algn="l" rtl="0" eaLnBrk="1" fontAlgn="base" hangingPunct="1">
        <a:spcBef>
          <a:spcPct val="0"/>
        </a:spcBef>
        <a:spcAft>
          <a:spcPct val="0"/>
        </a:spcAft>
        <a:defRPr sz="3800" b="1">
          <a:solidFill>
            <a:srgbClr val="000066"/>
          </a:solidFill>
          <a:latin typeface="Times New Roman" pitchFamily="18" charset="0"/>
          <a:cs typeface="Arial" charset="0"/>
        </a:defRPr>
      </a:lvl6pPr>
      <a:lvl7pPr marL="914400" algn="l" rtl="0" eaLnBrk="1" fontAlgn="base" hangingPunct="1">
        <a:spcBef>
          <a:spcPct val="0"/>
        </a:spcBef>
        <a:spcAft>
          <a:spcPct val="0"/>
        </a:spcAft>
        <a:defRPr sz="3800" b="1">
          <a:solidFill>
            <a:srgbClr val="000066"/>
          </a:solidFill>
          <a:latin typeface="Times New Roman" pitchFamily="18" charset="0"/>
          <a:cs typeface="Arial" charset="0"/>
        </a:defRPr>
      </a:lvl7pPr>
      <a:lvl8pPr marL="1371600" algn="l" rtl="0" eaLnBrk="1" fontAlgn="base" hangingPunct="1">
        <a:spcBef>
          <a:spcPct val="0"/>
        </a:spcBef>
        <a:spcAft>
          <a:spcPct val="0"/>
        </a:spcAft>
        <a:defRPr sz="3800" b="1">
          <a:solidFill>
            <a:srgbClr val="000066"/>
          </a:solidFill>
          <a:latin typeface="Times New Roman" pitchFamily="18" charset="0"/>
          <a:cs typeface="Arial" charset="0"/>
        </a:defRPr>
      </a:lvl8pPr>
      <a:lvl9pPr marL="1828800" algn="l" rtl="0" eaLnBrk="1" fontAlgn="base" hangingPunct="1">
        <a:spcBef>
          <a:spcPct val="0"/>
        </a:spcBef>
        <a:spcAft>
          <a:spcPct val="0"/>
        </a:spcAft>
        <a:defRPr sz="3800" b="1">
          <a:solidFill>
            <a:srgbClr val="000066"/>
          </a:solidFill>
          <a:latin typeface="Times New Roman" pitchFamily="18" charset="0"/>
          <a:cs typeface="Arial" charset="0"/>
        </a:defRPr>
      </a:lvl9pPr>
    </p:titleStyle>
    <p:bodyStyle>
      <a:lvl1pPr algn="l" rtl="0" fontAlgn="base">
        <a:spcBef>
          <a:spcPct val="20000"/>
        </a:spcBef>
        <a:spcAft>
          <a:spcPct val="0"/>
        </a:spcAft>
        <a:tabLst>
          <a:tab pos="401638" algn="l"/>
        </a:tabLst>
        <a:defRPr sz="2800">
          <a:solidFill>
            <a:srgbClr val="000066"/>
          </a:solidFill>
          <a:latin typeface="+mn-lt"/>
          <a:ea typeface="+mn-ea"/>
          <a:cs typeface="+mn-cs"/>
        </a:defRPr>
      </a:lvl1pPr>
      <a:lvl2pPr marL="457200" indent="-342900" algn="l" rtl="0" fontAlgn="base">
        <a:spcBef>
          <a:spcPct val="20000"/>
        </a:spcBef>
        <a:spcAft>
          <a:spcPct val="0"/>
        </a:spcAft>
        <a:buFont typeface="Arial" panose="020B0604020202020204" pitchFamily="34" charset="0"/>
        <a:buChar char="•"/>
        <a:tabLst>
          <a:tab pos="401638" algn="l"/>
        </a:tabLst>
        <a:defRPr sz="2800">
          <a:solidFill>
            <a:srgbClr val="000066"/>
          </a:solidFill>
          <a:latin typeface="+mn-lt"/>
          <a:cs typeface="+mn-cs"/>
        </a:defRPr>
      </a:lvl2pPr>
      <a:lvl3pPr marL="9144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3pPr>
      <a:lvl4pPr marL="13716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4pPr>
      <a:lvl5pPr marL="2174875" indent="-228600" algn="l" rtl="0" fontAlgn="base">
        <a:spcBef>
          <a:spcPct val="20000"/>
        </a:spcBef>
        <a:spcAft>
          <a:spcPct val="0"/>
        </a:spcAft>
        <a:buChar char="»"/>
        <a:tabLst>
          <a:tab pos="401638" algn="l"/>
        </a:tabLst>
        <a:defRPr sz="2000" b="1">
          <a:solidFill>
            <a:srgbClr val="000066"/>
          </a:solidFill>
          <a:latin typeface="+mn-lt"/>
          <a:cs typeface="+mn-cs"/>
        </a:defRPr>
      </a:lvl5pPr>
      <a:lvl6pPr marL="26320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6pPr>
      <a:lvl7pPr marL="30892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7pPr>
      <a:lvl8pPr marL="35464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8pPr>
      <a:lvl9pPr marL="40036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spcBef>
                <a:spcPct val="100000"/>
              </a:spcBef>
              <a:buSzPct val="99000"/>
            </a:pPr>
            <a:r>
              <a:rPr lang="en-US" altLang="en-US" smtClean="0"/>
              <a:t>Lesson 5 Overview</a:t>
            </a:r>
            <a:endParaRPr lang="en-US" altLang="en-US" smtClean="0"/>
          </a:p>
        </p:txBody>
      </p:sp>
      <p:sp>
        <p:nvSpPr>
          <p:cNvPr id="2" name="Content Placeholder 1"/>
          <p:cNvSpPr>
            <a:spLocks noGrp="1"/>
          </p:cNvSpPr>
          <p:nvPr>
            <p:ph idx="1"/>
          </p:nvPr>
        </p:nvSpPr>
        <p:spPr/>
        <p:txBody>
          <a:bodyPr>
            <a:normAutofit fontScale="925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Incident Briefings and Meetings lesson introduces you to different types of briefings and meetings. </a:t>
            </a:r>
            <a:endParaRPr lang="en-US"/>
          </a:p>
          <a:p>
            <a:pPr>
              <a:spcBef>
                <a:spcPct val="100000"/>
              </a:spcBef>
              <a:buSzPct val="99000"/>
            </a:pPr>
            <a:r>
              <a:rPr lang="en-US" b="1" kern="1200" smtClean="0">
                <a:latin typeface="Arial" panose="020B0604020202020204" pitchFamily="34" charset="0"/>
                <a:cs typeface="Arial" panose="020B0604020202020204" pitchFamily="34" charset="0"/>
              </a:rPr>
              <a:t>Lesson </a:t>
            </a:r>
            <a:r>
              <a:rPr lang="en-US" b="1" kern="1200">
                <a:latin typeface="Arial" panose="020B0604020202020204" pitchFamily="34" charset="0"/>
                <a:cs typeface="Arial" panose="020B0604020202020204" pitchFamily="34" charset="0"/>
              </a:rPr>
              <a:t>Objectives</a:t>
            </a:r>
            <a:endParaRPr lang="en-US"/>
          </a:p>
          <a:p>
            <a:pPr>
              <a:spcBef>
                <a:spcPct val="100000"/>
              </a:spcBef>
              <a:buSzPct val="99000"/>
            </a:pPr>
            <a:r>
              <a:rPr lang="en-US" kern="1200">
                <a:latin typeface="Arial" panose="020B0604020202020204" pitchFamily="34" charset="0"/>
                <a:cs typeface="Arial" panose="020B0604020202020204" pitchFamily="34" charset="0"/>
              </a:rPr>
              <a:t>At the end of this lesson you should be able to:</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Describe </a:t>
            </a:r>
            <a:r>
              <a:rPr lang="en-US" kern="1200">
                <a:latin typeface="Arial" panose="020B0604020202020204" pitchFamily="34" charset="0"/>
                <a:cs typeface="Arial" panose="020B0604020202020204" pitchFamily="34" charset="0"/>
              </a:rPr>
              <a:t>components of field, staff, and section briefings/meetings.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Prepare to give an Operational Period Briefing.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C96FC58B-CCF6-4761-879A-1206C3C8C72D}" type="slidenum">
              <a:rPr lang="en-US" altLang="en-US" smtClean="0"/>
              <a:pPr>
                <a:spcBef>
                  <a:spcPct val="100000"/>
                </a:spcBef>
                <a:buSzPct val="99000"/>
              </a:pPr>
              <a:t>1</a:t>
            </a:fld>
            <a:endParaRPr lang="en-US" altLang="en-US"/>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spcBef>
                <a:spcPct val="100000"/>
              </a:spcBef>
              <a:buSzPct val="99000"/>
            </a:pPr>
            <a:r>
              <a:rPr lang="en-US" altLang="en-US" smtClean="0"/>
              <a:t>Operational Period Briefing</a:t>
            </a:r>
            <a:endParaRPr lang="en-US" altLang="en-US" smtClean="0"/>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Operational Period Briefing:</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Is </a:t>
            </a:r>
            <a:r>
              <a:rPr lang="en-US" kern="1200">
                <a:latin typeface="Arial" panose="020B0604020202020204" pitchFamily="34" charset="0"/>
                <a:cs typeface="Arial" panose="020B0604020202020204" pitchFamily="34" charset="0"/>
              </a:rPr>
              <a:t>conducted at the beginning of each operational period.</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Presents the Incident Action Plan for the upcoming period to supervisory personnel within the Operations Section.</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Should be concise.</a:t>
            </a:r>
            <a:endParaRPr lang="en-US"/>
          </a:p>
          <a:p>
            <a:pPr>
              <a:spcBef>
                <a:spcPct val="100000"/>
              </a:spcBef>
              <a:buSzPct val="99000"/>
            </a:pPr>
            <a:r>
              <a:rPr lang="en-US" kern="1200" smtClean="0">
                <a:latin typeface="Arial" panose="020B0604020202020204" pitchFamily="34" charset="0"/>
                <a:cs typeface="Arial" panose="020B0604020202020204" pitchFamily="34" charset="0"/>
              </a:rPr>
              <a:t>In </a:t>
            </a:r>
            <a:r>
              <a:rPr lang="en-US" kern="1200">
                <a:latin typeface="Arial" panose="020B0604020202020204" pitchFamily="34" charset="0"/>
                <a:cs typeface="Arial" panose="020B0604020202020204" pitchFamily="34" charset="0"/>
              </a:rPr>
              <a:t>addition to the Operations Section Chief, the other members of the Command and General Staffs as well as specific support elements (i.e., Communications Unit, Medical Unit) can provide important information needed for safe and effective performance during the operational period. </a:t>
            </a:r>
            <a:endParaRPr lang="en-US"/>
          </a:p>
        </p:txBody>
      </p:sp>
      <p:pic>
        <p:nvPicPr>
          <p:cNvPr id="8" name="Picture 4" descr="A group of emergency responders receiving an operational briefing."/>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F3A603B-5736-4033-933D-272D9873D708}" type="slidenum">
              <a:rPr lang="en-US" altLang="en-US" smtClean="0"/>
              <a:pPr>
                <a:spcBef>
                  <a:spcPct val="100000"/>
                </a:spcBef>
                <a:buSzPct val="99000"/>
              </a:pPr>
              <a:t>10</a:t>
            </a:fld>
            <a:endParaRPr lang="en-US" altLang="en-US"/>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spcBef>
                <a:spcPct val="100000"/>
              </a:spcBef>
              <a:buSzPct val="99000"/>
            </a:pPr>
            <a:r>
              <a:rPr lang="en-US" altLang="en-US" smtClean="0"/>
              <a:t>Operational Period Briefing: Agenda</a:t>
            </a:r>
            <a:endParaRPr lang="en-US" altLang="en-US" smtClean="0"/>
          </a:p>
        </p:txBody>
      </p:sp>
      <p:sp>
        <p:nvSpPr>
          <p:cNvPr id="2" name="Content Placeholder 1"/>
          <p:cNvSpPr>
            <a:spLocks noGrp="1"/>
          </p:cNvSpPr>
          <p:nvPr>
            <p:ph idx="1"/>
          </p:nvPr>
        </p:nvSpPr>
        <p:spPr/>
        <p:txBody>
          <a:bodyPr>
            <a:normAutofit fontScale="475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Operational Period Briefing is facilitated by the Planning Section Chief and follows a set agenda. A typical briefing includes the following:</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Planning Section Chief reviews the agenda and facilitates the briefing.</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The Incident Commander or Planning Section Chief presents incident objectives or confirms existing objectives.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The Planning Section (Situation Unit Leader) provides information on the current situation.</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The current Operations Section Chief provides current assessment and accomplishments.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The on-coming Operations Section Chief covers the work assignments and staffing of Divisions and Groups for the upcoming operational period.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The Logistics Section Chief provides updates on transportation, communications, and supplies.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The Finance/Administration Section Chief provides any fiscal updates.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The Public Information Officer provides information on public information issues.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The Liaison Officer briefs any interagency information.</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C96FC58B-CCF6-4761-879A-1206C3C8C72D}" type="slidenum">
              <a:rPr lang="en-US" altLang="en-US" smtClean="0"/>
              <a:pPr>
                <a:spcBef>
                  <a:spcPct val="100000"/>
                </a:spcBef>
                <a:buSzPct val="99000"/>
              </a:pPr>
              <a:t>11</a:t>
            </a:fld>
            <a:endParaRPr lang="en-US" altLang="en-US"/>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a:spcBef>
                <a:spcPct val="100000"/>
              </a:spcBef>
              <a:buSzPct val="99000"/>
            </a:pPr>
            <a:r>
              <a:rPr lang="en-US" altLang="en-US" smtClean="0"/>
              <a:t>Operational Period Briefing: Agenda (Continued)</a:t>
            </a:r>
            <a:endParaRPr lang="en-US" altLang="en-US" smtClean="0"/>
          </a:p>
        </p:txBody>
      </p:sp>
      <p:sp>
        <p:nvSpPr>
          <p:cNvPr id="2" name="Content Placeholder 1"/>
          <p:cNvSpPr>
            <a:spLocks noGrp="1"/>
          </p:cNvSpPr>
          <p:nvPr>
            <p:ph sz="quarter" idx="13"/>
          </p:nvPr>
        </p:nvSpPr>
        <p:spPr/>
        <p:txBody>
          <a:bodyPr>
            <a:normAutofit fontScale="55000" lnSpcReduction="20000"/>
          </a:bodyPr>
          <a:lstStyle/>
          <a:p>
            <a:pPr marL="254000" lvl="1" indent="-254000">
              <a:spcBef>
                <a:spcPct val="100000"/>
              </a:spcBef>
              <a:buSzPct val="99000"/>
            </a:pPr>
            <a:r>
              <a:rPr lang="en-US" kern="1200">
                <a:latin typeface="Arial" panose="020B0604020202020204" pitchFamily="34" charset="0"/>
                <a:cs typeface="Arial" panose="020B0604020202020204" pitchFamily="34" charset="0"/>
              </a:rPr>
              <a:t>Technical Specialists present updates on conditions affecting the response (weather, fire behavior, environmental factors).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The Safety Officer reviews specific risks to operational resources and the identified safety/mitigation measures.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Supervisors of specialized functions such as Intelligence/Investigations or Air Operations brief on their area (if activated).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The Incident Commander reiterates his or her operational concerns and directs resources to deploy.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The Planning Section Chief announces the next Planning Meeting and Operational Period Briefing, then adjourns the meeting. </a:t>
            </a:r>
            <a:endParaRPr lang="en-US"/>
          </a:p>
        </p:txBody>
      </p:sp>
      <p:pic>
        <p:nvPicPr>
          <p:cNvPr id="8" name="Picture 4" descr="Collage for 3 individual face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630862" y="2932112"/>
            <a:ext cx="2076450"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F3A603B-5736-4033-933D-272D9873D708}" type="slidenum">
              <a:rPr lang="en-US" altLang="en-US" smtClean="0"/>
              <a:pPr>
                <a:spcBef>
                  <a:spcPct val="100000"/>
                </a:spcBef>
                <a:buSzPct val="99000"/>
              </a:pPr>
              <a:t>12</a:t>
            </a:fld>
            <a:endParaRPr lang="en-US" altLang="en-US"/>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a:spcBef>
                <a:spcPct val="100000"/>
              </a:spcBef>
              <a:buSzPct val="99000"/>
            </a:pPr>
            <a:r>
              <a:rPr lang="en-US" altLang="en-US" smtClean="0"/>
              <a:t>ACTIVITY 5.2: OPERATIONAL PERIOD BRIEFING</a:t>
            </a:r>
            <a:endParaRPr lang="en-US" altLang="en-US" smtClean="0"/>
          </a:p>
        </p:txBody>
      </p:sp>
      <p:sp>
        <p:nvSpPr>
          <p:cNvPr id="2" name="Content Placeholder 1"/>
          <p:cNvSpPr>
            <a:spLocks noGrp="1"/>
          </p:cNvSpPr>
          <p:nvPr>
            <p:ph idx="1"/>
          </p:nvPr>
        </p:nvSpPr>
        <p:spPr/>
        <p:txBody>
          <a:bodyPr>
            <a:normAutofit fontScale="47500" lnSpcReduction="20000"/>
          </a:bodyPr>
          <a:lstStyle/>
          <a:p>
            <a:pPr>
              <a:spcBef>
                <a:spcPct val="100000"/>
              </a:spcBef>
              <a:buSzPct val="99000"/>
            </a:pPr>
            <a:endParaRPr lang="en-US" b="1" u="sng" kern="1200" dirty="0" smtClean="0">
              <a:latin typeface="Arial" panose="020B0604020202020204" pitchFamily="34" charset="0"/>
              <a:cs typeface="Arial" panose="020B0604020202020204" pitchFamily="34" charset="0"/>
            </a:endParaRPr>
          </a:p>
          <a:p>
            <a:pPr>
              <a:spcBef>
                <a:spcPct val="100000"/>
              </a:spcBef>
              <a:buSzPct val="99000"/>
            </a:pPr>
            <a:r>
              <a:rPr lang="en-US" b="1" u="sng" kern="1200" dirty="0" smtClean="0">
                <a:latin typeface="Arial" panose="020B0604020202020204" pitchFamily="34" charset="0"/>
                <a:cs typeface="Arial" panose="020B0604020202020204" pitchFamily="34" charset="0"/>
              </a:rPr>
              <a:t>Activity </a:t>
            </a:r>
            <a:r>
              <a:rPr lang="en-US" b="1" u="sng" kern="1200" dirty="0">
                <a:latin typeface="Arial" panose="020B0604020202020204" pitchFamily="34" charset="0"/>
                <a:cs typeface="Arial" panose="020B0604020202020204" pitchFamily="34" charset="0"/>
              </a:rPr>
              <a:t>Purpose:</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To give students practice at preparing and presenting briefings.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Time</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55 minutes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Instructions</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Working in your team:</a:t>
            </a:r>
            <a:endParaRPr lang="en-US" dirty="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Prepare </a:t>
            </a:r>
            <a:r>
              <a:rPr lang="en-US" kern="1200" dirty="0">
                <a:latin typeface="Arial" panose="020B0604020202020204" pitchFamily="34" charset="0"/>
                <a:cs typeface="Arial" panose="020B0604020202020204" pitchFamily="34" charset="0"/>
              </a:rPr>
              <a:t>an operational period briefing using the information from the Emerald City Flood scenario begun in the previous </a:t>
            </a:r>
            <a:r>
              <a:rPr lang="en-US" kern="1200" dirty="0" smtClean="0">
                <a:latin typeface="Arial" panose="020B0604020202020204" pitchFamily="34" charset="0"/>
                <a:cs typeface="Arial" panose="020B0604020202020204" pitchFamily="34" charset="0"/>
              </a:rPr>
              <a:t>units.</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Include </a:t>
            </a:r>
            <a:r>
              <a:rPr lang="en-US" kern="1200" dirty="0">
                <a:latin typeface="Arial" panose="020B0604020202020204" pitchFamily="34" charset="0"/>
                <a:cs typeface="Arial" panose="020B0604020202020204" pitchFamily="34" charset="0"/>
              </a:rPr>
              <a:t>the following roles:</a:t>
            </a:r>
            <a:endParaRPr lang="en-US" dirty="0"/>
          </a:p>
          <a:p>
            <a:pPr marL="635000" lvl="2" indent="-254000">
              <a:spcBef>
                <a:spcPct val="100000"/>
              </a:spcBef>
              <a:buSzPct val="99000"/>
            </a:pPr>
            <a:r>
              <a:rPr lang="en-US" kern="1200" dirty="0" smtClean="0">
                <a:latin typeface="Arial" panose="020B0604020202020204" pitchFamily="34" charset="0"/>
                <a:cs typeface="Arial" panose="020B0604020202020204" pitchFamily="34" charset="0"/>
              </a:rPr>
              <a:t>Incident </a:t>
            </a:r>
            <a:r>
              <a:rPr lang="en-US" kern="1200" dirty="0">
                <a:latin typeface="Arial" panose="020B0604020202020204" pitchFamily="34" charset="0"/>
                <a:cs typeface="Arial" panose="020B0604020202020204" pitchFamily="34" charset="0"/>
              </a:rPr>
              <a:t>Commander</a:t>
            </a:r>
            <a:endParaRPr lang="en-US" dirty="0"/>
          </a:p>
          <a:p>
            <a:pPr marL="635000" lvl="2" indent="-254000">
              <a:spcBef>
                <a:spcPct val="100000"/>
              </a:spcBef>
              <a:buSzPct val="99000"/>
            </a:pPr>
            <a:r>
              <a:rPr lang="en-US" kern="1200" dirty="0">
                <a:latin typeface="Arial" panose="020B0604020202020204" pitchFamily="34" charset="0"/>
                <a:cs typeface="Arial" panose="020B0604020202020204" pitchFamily="34" charset="0"/>
              </a:rPr>
              <a:t>Planning Section Chief</a:t>
            </a:r>
            <a:endParaRPr lang="en-US" dirty="0"/>
          </a:p>
          <a:p>
            <a:pPr marL="635000" lvl="2" indent="-254000">
              <a:spcBef>
                <a:spcPct val="100000"/>
              </a:spcBef>
              <a:buSzPct val="99000"/>
            </a:pPr>
            <a:r>
              <a:rPr lang="en-US" kern="1200" dirty="0">
                <a:latin typeface="Arial" panose="020B0604020202020204" pitchFamily="34" charset="0"/>
                <a:cs typeface="Arial" panose="020B0604020202020204" pitchFamily="34" charset="0"/>
              </a:rPr>
              <a:t>Operations Section Chief (assume no change of command)</a:t>
            </a:r>
            <a:endParaRPr lang="en-US" dirty="0"/>
          </a:p>
          <a:p>
            <a:pPr marL="635000" lvl="2" indent="-254000">
              <a:spcBef>
                <a:spcPct val="100000"/>
              </a:spcBef>
              <a:buSzPct val="99000"/>
            </a:pPr>
            <a:r>
              <a:rPr lang="en-US" kern="1200" dirty="0">
                <a:latin typeface="Arial" panose="020B0604020202020204" pitchFamily="34" charset="0"/>
                <a:cs typeface="Arial" panose="020B0604020202020204" pitchFamily="34" charset="0"/>
              </a:rPr>
              <a:t>Safety Officer</a:t>
            </a:r>
            <a:endParaRPr lang="en-US" dirty="0"/>
          </a:p>
          <a:p>
            <a:pPr marL="635000" lvl="2" indent="-254000">
              <a:spcBef>
                <a:spcPct val="100000"/>
              </a:spcBef>
              <a:buSzPct val="99000"/>
            </a:pPr>
            <a:r>
              <a:rPr lang="en-US" kern="1200" dirty="0">
                <a:latin typeface="Arial" panose="020B0604020202020204" pitchFamily="34" charset="0"/>
                <a:cs typeface="Arial" panose="020B0604020202020204" pitchFamily="34" charset="0"/>
              </a:rPr>
              <a:t>Weather Specialist </a:t>
            </a:r>
            <a:endParaRPr lang="en-US" dirty="0"/>
          </a:p>
          <a:p>
            <a:pPr>
              <a:spcBef>
                <a:spcPct val="100000"/>
              </a:spcBef>
              <a:buSzPct val="99000"/>
            </a:pPr>
            <a:r>
              <a:rPr lang="en-US" kern="1200" dirty="0" smtClean="0">
                <a:latin typeface="Arial" panose="020B0604020202020204" pitchFamily="34" charset="0"/>
                <a:cs typeface="Arial" panose="020B0604020202020204" pitchFamily="34" charset="0"/>
              </a:rPr>
              <a:t>3</a:t>
            </a:r>
            <a:r>
              <a:rPr lang="en-US" kern="1200" dirty="0">
                <a:latin typeface="Arial" panose="020B0604020202020204" pitchFamily="34" charset="0"/>
                <a:cs typeface="Arial" panose="020B0604020202020204" pitchFamily="34" charset="0"/>
              </a:rPr>
              <a:t>. Be prepared to present your briefing in 20 minutes.</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C96FC58B-CCF6-4761-879A-1206C3C8C72D}" type="slidenum">
              <a:rPr lang="en-US" altLang="en-US" smtClean="0"/>
              <a:pPr>
                <a:spcBef>
                  <a:spcPct val="100000"/>
                </a:spcBef>
                <a:buSzPct val="99000"/>
              </a:pPr>
              <a:t>13</a:t>
            </a:fld>
            <a:endParaRPr lang="en-US" altLang="en-US"/>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spcBef>
                <a:spcPct val="100000"/>
              </a:spcBef>
              <a:buSzPct val="99000"/>
            </a:pPr>
            <a:r>
              <a:rPr lang="en-US" altLang="en-US" smtClean="0"/>
              <a:t>Lesson Completion</a:t>
            </a:r>
            <a:endParaRPr lang="en-US" altLang="en-US" smtClean="0"/>
          </a:p>
        </p:txBody>
      </p:sp>
      <p:sp>
        <p:nvSpPr>
          <p:cNvPr id="2" name="Content Placeholder 1"/>
          <p:cNvSpPr>
            <a:spLocks noGrp="1"/>
          </p:cNvSpPr>
          <p:nvPr>
            <p:ph idx="1"/>
          </p:nvPr>
        </p:nvSpPr>
        <p:spPr/>
        <p:txBody>
          <a:bodyPr>
            <a:normAutofit fontScale="925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You </a:t>
            </a:r>
            <a:r>
              <a:rPr lang="en-US" kern="1200">
                <a:latin typeface="Arial" panose="020B0604020202020204" pitchFamily="34" charset="0"/>
                <a:cs typeface="Arial" panose="020B0604020202020204" pitchFamily="34" charset="0"/>
              </a:rPr>
              <a:t>have completed the Briefings lesson. You should now be able to:</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Describe </a:t>
            </a:r>
            <a:r>
              <a:rPr lang="en-US" kern="1200">
                <a:latin typeface="Arial" panose="020B0604020202020204" pitchFamily="34" charset="0"/>
                <a:cs typeface="Arial" panose="020B0604020202020204" pitchFamily="34" charset="0"/>
              </a:rPr>
              <a:t>components of field, staff, and section briefings/meetings.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Prepare to give an Operational Period Briefing.</a:t>
            </a:r>
            <a:endParaRPr lang="en-US"/>
          </a:p>
          <a:p>
            <a:pPr>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next lesson will discuss organizational flexibility.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C96FC58B-CCF6-4761-879A-1206C3C8C72D}" type="slidenum">
              <a:rPr lang="en-US" altLang="en-US" smtClean="0"/>
              <a:pPr>
                <a:spcBef>
                  <a:spcPct val="100000"/>
                </a:spcBef>
                <a:buSzPct val="99000"/>
              </a:pPr>
              <a:t>14</a:t>
            </a:fld>
            <a:endParaRPr lang="en-US" altLang="en-US"/>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a:spcBef>
                <a:spcPct val="100000"/>
              </a:spcBef>
              <a:buSzPct val="99000"/>
            </a:pPr>
            <a:r>
              <a:rPr lang="en-US" altLang="en-US" smtClean="0"/>
              <a:t>Incident Action Planning Process</a:t>
            </a:r>
            <a:endParaRPr lang="en-US" altLang="en-US" smtClean="0"/>
          </a:p>
        </p:txBody>
      </p:sp>
      <p:sp>
        <p:nvSpPr>
          <p:cNvPr id="2" name="Content Placeholder 1"/>
          <p:cNvSpPr>
            <a:spLocks noGrp="1"/>
          </p:cNvSpPr>
          <p:nvPr>
            <p:ph sz="quarter" idx="13"/>
          </p:nvPr>
        </p:nvSpPr>
        <p:spPr/>
        <p:txBody>
          <a:bodyPr>
            <a:normAutofit fontScale="7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Incident Action Planning Process defines the progression of meetings and briefings utilized to develop the IAP that is used for the Operational Period Briefing. In addition to these IAP related meetings, there will also be other meetings and briefings within the ICS organization to include section-level meetings and briefings, situation update briefings, and transfer of command briefings. </a:t>
            </a:r>
            <a:endParaRPr lang="en-US"/>
          </a:p>
        </p:txBody>
      </p:sp>
      <p:pic>
        <p:nvPicPr>
          <p:cNvPr id="8" name="Picture 4" descr="Operational Period Planning Cycle in the shape of a capital P. Shown in order on the image:Initial Response and Assessment, Agency Administrator Briefing, Incident Briefing, Initial Unified Command Meeting, Objectives Development/Update, Strategy Meeting/Command and General Staff Meeting, Preparing for the Tactics Meeting, Tactics Meeting, Preparing for the Planning Meeting, Planning Meeting, IAP Preparation and Approval, Operational Period Briefing."/>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321468" y="1255980"/>
            <a:ext cx="2695238" cy="4285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F3A603B-5736-4033-933D-272D9873D708}" type="slidenum">
              <a:rPr lang="en-US" altLang="en-US" smtClean="0"/>
              <a:pPr>
                <a:spcBef>
                  <a:spcPct val="100000"/>
                </a:spcBef>
                <a:buSzPct val="99000"/>
              </a:pPr>
              <a:t>2</a:t>
            </a:fld>
            <a:endParaRPr lang="en-US" altLang="en-US"/>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a:spcBef>
                <a:spcPct val="100000"/>
              </a:spcBef>
              <a:buSzPct val="99000"/>
            </a:pPr>
            <a:r>
              <a:rPr lang="en-US" altLang="en-US" smtClean="0"/>
              <a:t>Effective Meetings and Briefings </a:t>
            </a:r>
            <a:endParaRPr lang="en-US" altLang="en-US" smtClean="0"/>
          </a:p>
        </p:txBody>
      </p:sp>
      <p:sp>
        <p:nvSpPr>
          <p:cNvPr id="2" name="Content Placeholder 1"/>
          <p:cNvSpPr>
            <a:spLocks noGrp="1"/>
          </p:cNvSpPr>
          <p:nvPr>
            <p:ph sz="quarter" idx="13"/>
          </p:nvPr>
        </p:nvSpPr>
        <p:spPr/>
        <p:txBody>
          <a:bodyPr>
            <a:normAutofit fontScale="62500" lnSpcReduction="20000"/>
          </a:bodyPr>
          <a:lstStyle/>
          <a:p>
            <a:pPr>
              <a:spcBef>
                <a:spcPct val="100000"/>
              </a:spcBef>
              <a:buSzPct val="99000"/>
            </a:pPr>
            <a:r>
              <a:rPr lang="en-US" kern="1200">
                <a:latin typeface="Arial" panose="020B0604020202020204" pitchFamily="34" charset="0"/>
                <a:cs typeface="Arial" panose="020B0604020202020204" pitchFamily="34" charset="0"/>
              </a:rPr>
              <a:t>Effective briefings and meetings are:</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An </a:t>
            </a:r>
            <a:r>
              <a:rPr lang="en-US" kern="1200">
                <a:latin typeface="Arial" panose="020B0604020202020204" pitchFamily="34" charset="0"/>
                <a:cs typeface="Arial" panose="020B0604020202020204" pitchFamily="34" charset="0"/>
              </a:rPr>
              <a:t>essential element to good supervision and incident management</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Intended to pass along vital information required in the completion of incident response actions</a:t>
            </a:r>
            <a:endParaRPr lang="en-US"/>
          </a:p>
          <a:p>
            <a:pPr>
              <a:spcBef>
                <a:spcPct val="100000"/>
              </a:spcBef>
              <a:buSzPct val="99000"/>
            </a:pPr>
            <a:r>
              <a:rPr lang="en-US" kern="1200" smtClean="0">
                <a:latin typeface="Arial" panose="020B0604020202020204" pitchFamily="34" charset="0"/>
                <a:cs typeface="Arial" panose="020B0604020202020204" pitchFamily="34" charset="0"/>
              </a:rPr>
              <a:t>Typically</a:t>
            </a:r>
            <a:r>
              <a:rPr lang="en-US" kern="1200">
                <a:latin typeface="Arial" panose="020B0604020202020204" pitchFamily="34" charset="0"/>
                <a:cs typeface="Arial" panose="020B0604020202020204" pitchFamily="34" charset="0"/>
              </a:rPr>
              <a:t>, these briefings are concise and do not include long discussions or complex decision-making. Rather, they allow incident managers and supervisors to communicate specific information and expectations for the upcoming work period and to answer questions. </a:t>
            </a:r>
            <a:endParaRPr lang="en-US"/>
          </a:p>
        </p:txBody>
      </p:sp>
      <p:pic>
        <p:nvPicPr>
          <p:cNvPr id="8" name="Picture 4" descr="People at a table "/>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F3A603B-5736-4033-933D-272D9873D708}" type="slidenum">
              <a:rPr lang="en-US" altLang="en-US" smtClean="0"/>
              <a:pPr>
                <a:spcBef>
                  <a:spcPct val="100000"/>
                </a:spcBef>
                <a:buSzPct val="99000"/>
              </a:pPr>
              <a:t>3</a:t>
            </a:fld>
            <a:endParaRPr lang="en-US" altLang="en-US"/>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spcBef>
                <a:spcPct val="100000"/>
              </a:spcBef>
              <a:buSzPct val="99000"/>
            </a:pPr>
            <a:r>
              <a:rPr lang="en-US" altLang="en-US" smtClean="0"/>
              <a:t>Levels of Briefings</a:t>
            </a:r>
            <a:endParaRPr lang="en-US" altLang="en-US" smtClean="0"/>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There are three types of briefings/meetings used in ICS: staff level, field level, and section level.</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Staff-level </a:t>
            </a:r>
            <a:r>
              <a:rPr lang="en-US" b="1" kern="1200">
                <a:latin typeface="Arial" panose="020B0604020202020204" pitchFamily="34" charset="0"/>
                <a:ea typeface="+mn-ea"/>
                <a:cs typeface="Arial" panose="020B0604020202020204" pitchFamily="34" charset="0"/>
              </a:rPr>
              <a:t>briefings</a:t>
            </a:r>
            <a:r>
              <a:rPr lang="en-US" kern="1200" smtClean="0">
                <a:latin typeface="Arial" panose="020B0604020202020204" pitchFamily="34" charset="0"/>
                <a:cs typeface="Arial" panose="020B0604020202020204" pitchFamily="34" charset="0"/>
              </a:rPr>
              <a:t>are </a:t>
            </a:r>
            <a:r>
              <a:rPr lang="en-US" kern="1200">
                <a:latin typeface="Arial" panose="020B0604020202020204" pitchFamily="34" charset="0"/>
                <a:cs typeface="Arial" panose="020B0604020202020204" pitchFamily="34" charset="0"/>
              </a:rPr>
              <a:t>delivered to resources assigned to nonoperational and support tasks at the Incident Command Post or Base.</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Field-level </a:t>
            </a:r>
            <a:r>
              <a:rPr lang="en-US" b="1" kern="1200">
                <a:latin typeface="Arial" panose="020B0604020202020204" pitchFamily="34" charset="0"/>
                <a:ea typeface="+mn-ea"/>
                <a:cs typeface="Arial" panose="020B0604020202020204" pitchFamily="34" charset="0"/>
              </a:rPr>
              <a:t>briefings</a:t>
            </a:r>
            <a:r>
              <a:rPr lang="en-US" kern="1200" smtClean="0">
                <a:latin typeface="Arial" panose="020B0604020202020204" pitchFamily="34" charset="0"/>
                <a:cs typeface="Arial" panose="020B0604020202020204" pitchFamily="34" charset="0"/>
              </a:rPr>
              <a:t>are </a:t>
            </a:r>
            <a:r>
              <a:rPr lang="en-US" kern="1200">
                <a:latin typeface="Arial" panose="020B0604020202020204" pitchFamily="34" charset="0"/>
                <a:cs typeface="Arial" panose="020B0604020202020204" pitchFamily="34" charset="0"/>
              </a:rPr>
              <a:t>delivered to individual resources or crews who are assigned to operational tasks and/or work at or near the incident site.</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Section-level </a:t>
            </a:r>
            <a:r>
              <a:rPr lang="en-US" b="1" kern="1200">
                <a:latin typeface="Arial" panose="020B0604020202020204" pitchFamily="34" charset="0"/>
                <a:ea typeface="+mn-ea"/>
                <a:cs typeface="Arial" panose="020B0604020202020204" pitchFamily="34" charset="0"/>
              </a:rPr>
              <a:t>briefings</a:t>
            </a:r>
            <a:r>
              <a:rPr lang="en-US" kern="1200" smtClean="0">
                <a:latin typeface="Arial" panose="020B0604020202020204" pitchFamily="34" charset="0"/>
                <a:ea typeface="+mn-ea"/>
                <a:cs typeface="Arial" panose="020B0604020202020204" pitchFamily="34" charset="0"/>
              </a:rPr>
              <a:t> </a:t>
            </a:r>
            <a:r>
              <a:rPr lang="en-US" kern="1200">
                <a:latin typeface="Arial" panose="020B0604020202020204" pitchFamily="34" charset="0"/>
                <a:ea typeface="+mn-ea"/>
                <a:cs typeface="Arial" panose="020B0604020202020204" pitchFamily="34" charset="0"/>
              </a:rPr>
              <a:t>are delivered to an entire Section and include the </a:t>
            </a:r>
            <a:r>
              <a:rPr lang="en-US" b="1" kern="1200" smtClean="0">
                <a:latin typeface="Arial" panose="020B0604020202020204" pitchFamily="34" charset="0"/>
                <a:ea typeface="+mn-ea"/>
                <a:cs typeface="Arial" panose="020B0604020202020204" pitchFamily="34" charset="0"/>
              </a:rPr>
              <a:t>Operational </a:t>
            </a:r>
            <a:r>
              <a:rPr lang="en-US" b="1" kern="1200">
                <a:latin typeface="Arial" panose="020B0604020202020204" pitchFamily="34" charset="0"/>
                <a:ea typeface="+mn-ea"/>
                <a:cs typeface="Arial" panose="020B0604020202020204" pitchFamily="34" charset="0"/>
              </a:rPr>
              <a:t>Period Briefing.</a:t>
            </a:r>
            <a:endParaRPr lang="en-US"/>
          </a:p>
          <a:p>
            <a:pPr>
              <a:spcBef>
                <a:spcPct val="100000"/>
              </a:spcBef>
              <a:buSzPct val="99000"/>
            </a:pPr>
            <a:r>
              <a:rPr lang="en-US" kern="1200">
                <a:latin typeface="Arial" panose="020B0604020202020204" pitchFamily="34" charset="0"/>
                <a:cs typeface="Arial" panose="020B0604020202020204" pitchFamily="34" charset="0"/>
              </a:rPr>
              <a:t> </a:t>
            </a:r>
            <a:endParaRPr lang="en-US"/>
          </a:p>
        </p:txBody>
      </p:sp>
      <p:pic>
        <p:nvPicPr>
          <p:cNvPr id="8" name="Picture 4" descr="Collage of 3 pictures: 1. Classroom training; 2. Ambulances and EMTs; 3. Disaster Worker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716587" y="2055812"/>
            <a:ext cx="1905000" cy="268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F3A603B-5736-4033-933D-272D9873D708}" type="slidenum">
              <a:rPr lang="en-US" altLang="en-US" smtClean="0"/>
              <a:pPr>
                <a:spcBef>
                  <a:spcPct val="100000"/>
                </a:spcBef>
                <a:buSzPct val="99000"/>
              </a:pPr>
              <a:t>4</a:t>
            </a:fld>
            <a:endParaRPr lang="en-US" altLang="en-US"/>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spcBef>
                <a:spcPct val="100000"/>
              </a:spcBef>
              <a:buSzPct val="99000"/>
            </a:pPr>
            <a:r>
              <a:rPr lang="en-US" altLang="en-US" smtClean="0"/>
              <a:t>ACTIVITY 5.1: BRIEFING INFORMATION</a:t>
            </a:r>
            <a:endParaRPr lang="en-US" altLang="en-US" smtClean="0"/>
          </a:p>
        </p:txBody>
      </p:sp>
      <p:sp>
        <p:nvSpPr>
          <p:cNvPr id="2" name="Content Placeholder 1"/>
          <p:cNvSpPr>
            <a:spLocks noGrp="1"/>
          </p:cNvSpPr>
          <p:nvPr>
            <p:ph idx="1"/>
          </p:nvPr>
        </p:nvSpPr>
        <p:spPr/>
        <p:txBody>
          <a:bodyPr>
            <a:normAutofit fontScale="55000" lnSpcReduction="20000"/>
          </a:bodyPr>
          <a:lstStyle/>
          <a:p>
            <a:pPr>
              <a:spcBef>
                <a:spcPct val="100000"/>
              </a:spcBef>
              <a:buSzPct val="99000"/>
            </a:pPr>
            <a:endParaRPr lang="en-US" b="1" u="sng" kern="1200" dirty="0" smtClean="0">
              <a:latin typeface="Arial" panose="020B0604020202020204" pitchFamily="34" charset="0"/>
              <a:cs typeface="Arial" panose="020B0604020202020204" pitchFamily="34" charset="0"/>
            </a:endParaRPr>
          </a:p>
          <a:p>
            <a:pPr>
              <a:spcBef>
                <a:spcPct val="100000"/>
              </a:spcBef>
              <a:buSzPct val="99000"/>
            </a:pPr>
            <a:r>
              <a:rPr lang="en-US" b="1" u="sng" kern="1200" dirty="0" smtClean="0">
                <a:latin typeface="Arial" panose="020B0604020202020204" pitchFamily="34" charset="0"/>
                <a:cs typeface="Arial" panose="020B0604020202020204" pitchFamily="34" charset="0"/>
              </a:rPr>
              <a:t>Activity </a:t>
            </a:r>
            <a:r>
              <a:rPr lang="en-US" b="1" u="sng" kern="1200" dirty="0">
                <a:latin typeface="Arial" panose="020B0604020202020204" pitchFamily="34" charset="0"/>
                <a:cs typeface="Arial" panose="020B0604020202020204" pitchFamily="34" charset="0"/>
              </a:rPr>
              <a:t>Purpose:</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To give students practice at determining the appropriate details required when preparing for an incident briefing and identifying information pertinent to the audience to be covered in the briefing.</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Time</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15 minutes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Instructions</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Working in your group:</a:t>
            </a:r>
            <a:endParaRPr lang="en-US" dirty="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Review </a:t>
            </a:r>
            <a:r>
              <a:rPr lang="en-US" kern="1200" dirty="0">
                <a:latin typeface="Arial" panose="020B0604020202020204" pitchFamily="34" charset="0"/>
                <a:cs typeface="Arial" panose="020B0604020202020204" pitchFamily="34" charset="0"/>
              </a:rPr>
              <a:t>your assigned type of briefing (staff, field, section</a:t>
            </a:r>
            <a:r>
              <a:rPr lang="en-US" kern="1200" dirty="0" smtClean="0">
                <a:latin typeface="Arial" panose="020B0604020202020204" pitchFamily="34" charset="0"/>
                <a:cs typeface="Arial" panose="020B0604020202020204" pitchFamily="34" charset="0"/>
              </a:rPr>
              <a:t>).</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For </a:t>
            </a:r>
            <a:r>
              <a:rPr lang="en-US" kern="1200" dirty="0">
                <a:latin typeface="Arial" panose="020B0604020202020204" pitchFamily="34" charset="0"/>
                <a:cs typeface="Arial" panose="020B0604020202020204" pitchFamily="34" charset="0"/>
              </a:rPr>
              <a:t>the assigned type of briefing, list the specific types of information that you think should be in briefings. You may want to refer to the two previous </a:t>
            </a:r>
            <a:r>
              <a:rPr lang="en-US" kern="1200" dirty="0" smtClean="0">
                <a:latin typeface="Arial" panose="020B0604020202020204" pitchFamily="34" charset="0"/>
                <a:cs typeface="Arial" panose="020B0604020202020204" pitchFamily="34" charset="0"/>
              </a:rPr>
              <a:t>visuals.</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Choose </a:t>
            </a:r>
            <a:r>
              <a:rPr lang="en-US" kern="1200" dirty="0">
                <a:latin typeface="Arial" panose="020B0604020202020204" pitchFamily="34" charset="0"/>
                <a:cs typeface="Arial" panose="020B0604020202020204" pitchFamily="34" charset="0"/>
              </a:rPr>
              <a:t>a spokesperson to present your findings to the class. Be ready to present your list in 10 minutes.</a:t>
            </a:r>
            <a:endParaRPr lang="en-US" dirty="0"/>
          </a:p>
          <a:p>
            <a:pPr>
              <a:spcBef>
                <a:spcPct val="100000"/>
              </a:spcBef>
              <a:buSzPct val="99000"/>
            </a:pPr>
            <a:r>
              <a:rPr lang="en-US" kern="1200" dirty="0">
                <a:latin typeface="Arial" panose="020B0604020202020204" pitchFamily="34" charset="0"/>
                <a:cs typeface="Arial" panose="020B0604020202020204" pitchFamily="34" charset="0"/>
              </a:rPr>
              <a:t> </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C96FC58B-CCF6-4761-879A-1206C3C8C72D}" type="slidenum">
              <a:rPr lang="en-US" altLang="en-US" smtClean="0"/>
              <a:pPr>
                <a:spcBef>
                  <a:spcPct val="100000"/>
                </a:spcBef>
                <a:buSzPct val="99000"/>
              </a:pPr>
              <a:t>5</a:t>
            </a:fld>
            <a:endParaRPr lang="en-US" altLang="en-US"/>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spcBef>
                <a:spcPct val="100000"/>
              </a:spcBef>
              <a:buSzPct val="99000"/>
            </a:pPr>
            <a:r>
              <a:rPr lang="en-US" altLang="en-US" smtClean="0"/>
              <a:t>Briefing Topics Checklist</a:t>
            </a:r>
            <a:endParaRPr lang="en-US" altLang="en-US" smtClean="0"/>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Below is a list of topics that you may want to include in a briefing.</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Current </a:t>
            </a:r>
            <a:r>
              <a:rPr lang="en-US" kern="1200">
                <a:latin typeface="Arial" panose="020B0604020202020204" pitchFamily="34" charset="0"/>
                <a:cs typeface="Arial" panose="020B0604020202020204" pitchFamily="34" charset="0"/>
              </a:rPr>
              <a:t>Situation and Objectives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Safety Issues and Emergency Procedures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Work Tasks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Facilities and Work Areas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Communications Protocols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Supervisory/Performance Expectations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Process for Acquiring Resources, Supplies, and Equipment</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Work Schedules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Questions or Concerns</a:t>
            </a:r>
            <a:endParaRPr lang="en-US"/>
          </a:p>
        </p:txBody>
      </p:sp>
      <p:pic>
        <p:nvPicPr>
          <p:cNvPr id="8" name="Picture 4" descr="checklist on a clipboard"/>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6253431" y="2983181"/>
            <a:ext cx="831313" cy="83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EF3A603B-5736-4033-933D-272D9873D708}" type="slidenum">
              <a:rPr lang="en-US" altLang="en-US" smtClean="0"/>
              <a:pPr>
                <a:spcBef>
                  <a:spcPct val="100000"/>
                </a:spcBef>
                <a:buSzPct val="99000"/>
              </a:pPr>
              <a:t>6</a:t>
            </a:fld>
            <a:endParaRPr lang="en-US" altLang="en-US"/>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spcBef>
                <a:spcPct val="100000"/>
              </a:spcBef>
              <a:buSzPct val="99000"/>
            </a:pPr>
            <a:r>
              <a:rPr lang="en-US" altLang="en-US" smtClean="0"/>
              <a:t>Staff-Level Briefing Topics</a:t>
            </a:r>
            <a:endParaRPr lang="en-US" altLang="en-US" smtClean="0"/>
          </a:p>
        </p:txBody>
      </p:sp>
      <p:graphicFrame>
        <p:nvGraphicFramePr>
          <p:cNvPr id="5" name="Table 4"/>
          <p:cNvGraphicFramePr>
            <a:graphicFrameLocks noGrp="1"/>
          </p:cNvGraphicFramePr>
          <p:nvPr>
            <p:extLst>
              <p:ext uri="{D42A27DB-BD31-4B8C-83A1-F6EECF244321}">
                <p14:modId xmlns:p14="http://schemas.microsoft.com/office/powerpoint/2010/main" val="3616105581"/>
              </p:ext>
            </p:extLst>
          </p:nvPr>
        </p:nvGraphicFramePr>
        <p:xfrm>
          <a:off x="457200" y="1016000"/>
          <a:ext cx="7620000" cy="4635500"/>
        </p:xfrm>
        <a:graphic>
          <a:graphicData uri="http://schemas.openxmlformats.org/drawingml/2006/table">
            <a:tbl>
              <a:tblPr firstRow="1" bandRow="1">
                <a:tableStyleId>{2D5ABB26-0587-4C30-8999-92F81FD0307C}</a:tableStyleId>
              </a:tblPr>
              <a:tblGrid>
                <a:gridCol w="762000"/>
                <a:gridCol w="3429000"/>
                <a:gridCol w="3429000"/>
              </a:tblGrid>
              <a:tr h="500234">
                <a:tc>
                  <a:txBody>
                    <a:bodyPr/>
                    <a:lstStyle/>
                    <a:p>
                      <a:pPr>
                        <a:buClrTx/>
                      </a:pPr>
                      <a:endParaRPr lang="en-US" sz="1800" dirty="0"/>
                    </a:p>
                  </a:txBody>
                  <a:tcPr marT="45723" marB="45723"/>
                </a:tc>
                <a:tc>
                  <a:txBody>
                    <a:bodyPr/>
                    <a:lstStyle/>
                    <a:p>
                      <a:pPr>
                        <a:buClrTx/>
                      </a:pPr>
                      <a:endParaRPr lang="en-US" sz="1800"/>
                    </a:p>
                  </a:txBody>
                  <a:tcPr marT="45723" marB="45723"/>
                </a:tc>
                <a:tc>
                  <a:txBody>
                    <a:bodyPr/>
                    <a:lstStyle/>
                    <a:p>
                      <a:pPr>
                        <a:buClrTx/>
                      </a:pPr>
                      <a:endParaRPr lang="en-US" sz="1800"/>
                    </a:p>
                  </a:txBody>
                  <a:tcPr marT="45723" marB="45723"/>
                </a:tc>
              </a:tr>
              <a:tr h="4135266">
                <a:tc>
                  <a:txBody>
                    <a:bodyPr/>
                    <a:lstStyle/>
                    <a:p>
                      <a:pPr>
                        <a:buClrTx/>
                      </a:pPr>
                      <a:endParaRPr lang="en-US" sz="1800"/>
                    </a:p>
                  </a:txBody>
                  <a:tcPr marT="45723" marB="45723"/>
                </a:tc>
                <a:tc>
                  <a:txBody>
                    <a:bodyPr/>
                    <a:lstStyle/>
                    <a:p>
                      <a:pPr marL="457200" lvl="1" indent="-342900">
                        <a:spcBef>
                          <a:spcPct val="50000"/>
                        </a:spcBef>
                        <a:buClrTx/>
                        <a:buSzPct val="100000"/>
                        <a:buFont typeface="Arial"/>
                        <a:buChar char="•"/>
                      </a:pPr>
                      <a:r>
                        <a:rPr lang="en-US" sz="1800" smtClean="0">
                          <a:solidFill>
                            <a:srgbClr val="000066"/>
                          </a:solidFill>
                          <a:sym typeface="Arial"/>
                        </a:rPr>
                        <a:t>Work area </a:t>
                      </a:r>
                    </a:p>
                    <a:p>
                      <a:pPr marL="457200" lvl="1" indent="-342900">
                        <a:spcBef>
                          <a:spcPct val="50000"/>
                        </a:spcBef>
                        <a:buClrTx/>
                        <a:buSzPct val="100000"/>
                        <a:buFont typeface="Arial"/>
                        <a:buChar char="•"/>
                      </a:pPr>
                      <a:r>
                        <a:rPr lang="en-US" sz="1800" smtClean="0">
                          <a:solidFill>
                            <a:srgbClr val="000066"/>
                          </a:solidFill>
                          <a:sym typeface="Arial"/>
                        </a:rPr>
                        <a:t>Safety issues and emergency procedures </a:t>
                      </a:r>
                    </a:p>
                    <a:p>
                      <a:pPr marL="457200" lvl="1" indent="-342900">
                        <a:spcBef>
                          <a:spcPct val="50000"/>
                        </a:spcBef>
                        <a:buClrTx/>
                        <a:buSzPct val="100000"/>
                        <a:buFont typeface="Arial"/>
                        <a:buChar char="•"/>
                      </a:pPr>
                      <a:r>
                        <a:rPr lang="en-US" sz="1800" smtClean="0">
                          <a:solidFill>
                            <a:srgbClr val="000066"/>
                          </a:solidFill>
                          <a:sym typeface="Arial"/>
                        </a:rPr>
                        <a:t>Specific tasks for the work period </a:t>
                      </a:r>
                    </a:p>
                    <a:p>
                      <a:pPr marL="457200" lvl="1" indent="-342900">
                        <a:spcBef>
                          <a:spcPct val="50000"/>
                        </a:spcBef>
                        <a:buClrTx/>
                        <a:buSzPct val="100000"/>
                        <a:buFont typeface="Arial"/>
                        <a:buChar char="•"/>
                      </a:pPr>
                      <a:r>
                        <a:rPr lang="en-US" sz="1800" smtClean="0">
                          <a:solidFill>
                            <a:srgbClr val="000066"/>
                          </a:solidFill>
                          <a:sym typeface="Arial"/>
                        </a:rPr>
                        <a:t>Coworkers, subordinates </a:t>
                      </a:r>
                    </a:p>
                    <a:p>
                      <a:pPr marL="457200" lvl="1" indent="-342900">
                        <a:spcBef>
                          <a:spcPct val="50000"/>
                        </a:spcBef>
                        <a:buClrTx/>
                        <a:buSzPct val="100000"/>
                        <a:buFont typeface="Arial"/>
                        <a:buChar char="•"/>
                      </a:pPr>
                      <a:r>
                        <a:rPr lang="en-US" sz="1800" smtClean="0">
                          <a:solidFill>
                            <a:srgbClr val="000066"/>
                          </a:solidFill>
                          <a:sym typeface="Arial"/>
                        </a:rPr>
                        <a:t>Process to obtain additional resources, supplies, and equipment </a:t>
                      </a:r>
                    </a:p>
                    <a:p>
                      <a:pPr marL="457200" lvl="1" indent="-342900">
                        <a:spcBef>
                          <a:spcPct val="50000"/>
                        </a:spcBef>
                        <a:buClrTx/>
                        <a:buSzPct val="100000"/>
                        <a:buFont typeface="Arial"/>
                        <a:buChar char="•"/>
                      </a:pPr>
                      <a:r>
                        <a:rPr lang="en-US" sz="1800" smtClean="0">
                          <a:solidFill>
                            <a:srgbClr val="000066"/>
                          </a:solidFill>
                          <a:sym typeface="Arial"/>
                        </a:rPr>
                        <a:t>Shift or work period schedule</a:t>
                      </a:r>
                      <a:endParaRPr lang="en-US" sz="1800">
                        <a:solidFill>
                          <a:srgbClr val="000066"/>
                        </a:solidFill>
                      </a:endParaRPr>
                    </a:p>
                  </a:txBody>
                  <a:tcPr marT="45723" marB="45723"/>
                </a:tc>
                <a:tc>
                  <a:txBody>
                    <a:bodyPr/>
                    <a:lstStyle/>
                    <a:p>
                      <a:pPr marL="742950" lvl="1" indent="-285750">
                        <a:spcBef>
                          <a:spcPct val="50000"/>
                        </a:spcBef>
                        <a:buClrTx/>
                        <a:buSzPct val="100000"/>
                        <a:buFont typeface="Arial"/>
                        <a:buChar char="•"/>
                      </a:pPr>
                      <a:r>
                        <a:rPr lang="en-US" sz="1800" dirty="0" smtClean="0">
                          <a:solidFill>
                            <a:srgbClr val="000066"/>
                          </a:solidFill>
                          <a:sym typeface="Arial"/>
                        </a:rPr>
                        <a:t>Communication protocol within the unit </a:t>
                      </a:r>
                    </a:p>
                    <a:p>
                      <a:pPr marL="914400" lvl="1" indent="-457200">
                        <a:spcBef>
                          <a:spcPct val="50000"/>
                        </a:spcBef>
                        <a:buClrTx/>
                        <a:buSzPct val="100000"/>
                        <a:buFont typeface="Arial"/>
                        <a:buChar char="•"/>
                      </a:pPr>
                      <a:r>
                        <a:rPr lang="en-US" sz="1800" dirty="0" smtClean="0">
                          <a:solidFill>
                            <a:srgbClr val="000066"/>
                          </a:solidFill>
                          <a:sym typeface="Arial"/>
                        </a:rPr>
                        <a:t>Expectations: </a:t>
                      </a:r>
                    </a:p>
                    <a:p>
                      <a:pPr marL="914400" lvl="2" indent="-342900">
                        <a:spcBef>
                          <a:spcPct val="50000"/>
                        </a:spcBef>
                        <a:buClrTx/>
                        <a:buSzPct val="100000"/>
                        <a:buFont typeface="Wingdings"/>
                        <a:buChar char="§"/>
                      </a:pPr>
                      <a:r>
                        <a:rPr lang="en-US" sz="1800" dirty="0" smtClean="0">
                          <a:solidFill>
                            <a:srgbClr val="000066"/>
                          </a:solidFill>
                          <a:sym typeface="Arial"/>
                        </a:rPr>
                        <a:t>Meeting attendance and schedule </a:t>
                      </a:r>
                    </a:p>
                    <a:p>
                      <a:pPr marL="914400" lvl="2" indent="-342900">
                        <a:spcBef>
                          <a:spcPct val="50000"/>
                        </a:spcBef>
                        <a:buClrTx/>
                        <a:buSzPct val="100000"/>
                        <a:buFont typeface="Wingdings"/>
                        <a:buChar char="§"/>
                      </a:pPr>
                      <a:r>
                        <a:rPr lang="en-US" sz="1800" dirty="0" smtClean="0">
                          <a:solidFill>
                            <a:srgbClr val="000066"/>
                          </a:solidFill>
                          <a:sym typeface="Arial"/>
                        </a:rPr>
                        <a:t>Quantity and quality of work </a:t>
                      </a:r>
                    </a:p>
                    <a:p>
                      <a:pPr marL="914400" lvl="2" indent="-342900">
                        <a:spcBef>
                          <a:spcPct val="50000"/>
                        </a:spcBef>
                        <a:buClrTx/>
                        <a:buSzPct val="100000"/>
                        <a:buFont typeface="Wingdings"/>
                        <a:buChar char="§"/>
                      </a:pPr>
                      <a:r>
                        <a:rPr lang="en-US" sz="1800" dirty="0" smtClean="0">
                          <a:solidFill>
                            <a:srgbClr val="000066"/>
                          </a:solidFill>
                          <a:sym typeface="Arial"/>
                        </a:rPr>
                        <a:t>Timelines </a:t>
                      </a:r>
                    </a:p>
                    <a:p>
                      <a:pPr marL="914400" lvl="2" indent="-342900">
                        <a:spcBef>
                          <a:spcPct val="50000"/>
                        </a:spcBef>
                        <a:buClrTx/>
                        <a:buSzPct val="100000"/>
                        <a:buFont typeface="Wingdings"/>
                        <a:buChar char="§"/>
                      </a:pPr>
                      <a:r>
                        <a:rPr lang="en-US" sz="1800" dirty="0" smtClean="0">
                          <a:solidFill>
                            <a:srgbClr val="000066"/>
                          </a:solidFill>
                          <a:sym typeface="Arial"/>
                        </a:rPr>
                        <a:t>Schedule for updates and completed products</a:t>
                      </a:r>
                      <a:endParaRPr lang="en-US" sz="1800" dirty="0">
                        <a:solidFill>
                          <a:srgbClr val="000066"/>
                        </a:solidFill>
                      </a:endParaRPr>
                    </a:p>
                  </a:txBody>
                  <a:tcPr marT="45723" marB="45723"/>
                </a:tc>
              </a:tr>
            </a:tbl>
          </a:graphicData>
        </a:graphic>
      </p:graphicFrame>
      <p:sp>
        <p:nvSpPr>
          <p:cNvPr id="3" name="Slide Number Placeholder 2"/>
          <p:cNvSpPr>
            <a:spLocks noGrp="1"/>
          </p:cNvSpPr>
          <p:nvPr>
            <p:ph type="sldNum" sz="quarter" idx="11"/>
          </p:nvPr>
        </p:nvSpPr>
        <p:spPr/>
        <p:txBody>
          <a:bodyPr/>
          <a:lstStyle/>
          <a:p>
            <a:pPr>
              <a:spcBef>
                <a:spcPct val="100000"/>
              </a:spcBef>
              <a:buSzPct val="99000"/>
            </a:pPr>
            <a:fld id="{C96FC58B-CCF6-4761-879A-1206C3C8C72D}" type="slidenum">
              <a:rPr lang="en-US" altLang="en-US" smtClean="0"/>
              <a:pPr>
                <a:spcBef>
                  <a:spcPct val="100000"/>
                </a:spcBef>
                <a:buSzPct val="99000"/>
              </a:pPr>
              <a:t>7</a:t>
            </a:fld>
            <a:endParaRPr lang="en-US" alt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spcBef>
                <a:spcPct val="100000"/>
              </a:spcBef>
              <a:buSzPct val="99000"/>
            </a:pPr>
            <a:r>
              <a:rPr lang="en-US" altLang="en-US" smtClean="0"/>
              <a:t>Field-Level Briefing Topics</a:t>
            </a:r>
            <a:endParaRPr lang="en-US" altLang="en-US" smtClean="0"/>
          </a:p>
        </p:txBody>
      </p:sp>
      <p:graphicFrame>
        <p:nvGraphicFramePr>
          <p:cNvPr id="5" name="Table 4"/>
          <p:cNvGraphicFramePr>
            <a:graphicFrameLocks noGrp="1"/>
          </p:cNvGraphicFramePr>
          <p:nvPr>
            <p:extLst>
              <p:ext uri="{D42A27DB-BD31-4B8C-83A1-F6EECF244321}">
                <p14:modId xmlns:p14="http://schemas.microsoft.com/office/powerpoint/2010/main" val="3400115734"/>
              </p:ext>
            </p:extLst>
          </p:nvPr>
        </p:nvGraphicFramePr>
        <p:xfrm>
          <a:off x="457200" y="1016000"/>
          <a:ext cx="7620000" cy="4635500"/>
        </p:xfrm>
        <a:graphic>
          <a:graphicData uri="http://schemas.openxmlformats.org/drawingml/2006/table">
            <a:tbl>
              <a:tblPr firstRow="1" bandRow="1">
                <a:tableStyleId>{2D5ABB26-0587-4C30-8999-92F81FD0307C}</a:tableStyleId>
              </a:tblPr>
              <a:tblGrid>
                <a:gridCol w="762000"/>
                <a:gridCol w="3429000"/>
                <a:gridCol w="3429000"/>
              </a:tblGrid>
              <a:tr h="626419">
                <a:tc>
                  <a:txBody>
                    <a:bodyPr/>
                    <a:lstStyle/>
                    <a:p>
                      <a:pPr>
                        <a:buClrTx/>
                      </a:pPr>
                      <a:endParaRPr lang="en-US" sz="1800" dirty="0"/>
                    </a:p>
                  </a:txBody>
                  <a:tcPr marT="45716" marB="45716"/>
                </a:tc>
                <a:tc>
                  <a:txBody>
                    <a:bodyPr/>
                    <a:lstStyle/>
                    <a:p>
                      <a:pPr>
                        <a:buClrTx/>
                      </a:pPr>
                      <a:endParaRPr lang="en-US" sz="1800"/>
                    </a:p>
                  </a:txBody>
                  <a:tcPr marT="45716" marB="45716"/>
                </a:tc>
                <a:tc>
                  <a:txBody>
                    <a:bodyPr/>
                    <a:lstStyle/>
                    <a:p>
                      <a:pPr>
                        <a:buClrTx/>
                      </a:pPr>
                      <a:endParaRPr lang="en-US" sz="1800"/>
                    </a:p>
                  </a:txBody>
                  <a:tcPr marT="45716" marB="45716"/>
                </a:tc>
              </a:tr>
              <a:tr h="4009081">
                <a:tc>
                  <a:txBody>
                    <a:bodyPr/>
                    <a:lstStyle/>
                    <a:p>
                      <a:pPr>
                        <a:buClrTx/>
                        <a:buSzPct val="99000"/>
                      </a:pPr>
                      <a:endParaRPr lang="en-US" sz="1800"/>
                    </a:p>
                  </a:txBody>
                  <a:tcPr marT="45716" marB="45716"/>
                </a:tc>
                <a:tc>
                  <a:txBody>
                    <a:bodyPr/>
                    <a:lstStyle/>
                    <a:p>
                      <a:pPr marL="457200" lvl="1" indent="-342900">
                        <a:spcBef>
                          <a:spcPct val="50000"/>
                        </a:spcBef>
                        <a:buClrTx/>
                        <a:buSzPct val="99000"/>
                        <a:buFont typeface="Arial"/>
                        <a:buChar char="•"/>
                      </a:pPr>
                      <a:r>
                        <a:rPr lang="en-US" sz="1800" smtClean="0">
                          <a:solidFill>
                            <a:srgbClr val="000066"/>
                          </a:solidFill>
                          <a:sym typeface="Arial"/>
                        </a:rPr>
                        <a:t>Work area </a:t>
                      </a:r>
                    </a:p>
                    <a:p>
                      <a:pPr marL="457200" lvl="1" indent="-342900">
                        <a:spcBef>
                          <a:spcPct val="50000"/>
                        </a:spcBef>
                        <a:buClrTx/>
                        <a:buSzPct val="99000"/>
                        <a:buFont typeface="Arial"/>
                        <a:buChar char="•"/>
                      </a:pPr>
                      <a:r>
                        <a:rPr lang="en-US" sz="1800" smtClean="0">
                          <a:solidFill>
                            <a:srgbClr val="000066"/>
                          </a:solidFill>
                          <a:sym typeface="Arial"/>
                        </a:rPr>
                        <a:t>Scope of responsibility </a:t>
                      </a:r>
                    </a:p>
                    <a:p>
                      <a:pPr marL="457200" lvl="1" indent="-342900">
                        <a:spcBef>
                          <a:spcPct val="50000"/>
                        </a:spcBef>
                        <a:buClrTx/>
                        <a:buSzPct val="99000"/>
                        <a:buFont typeface="Arial"/>
                        <a:buChar char="•"/>
                      </a:pPr>
                      <a:r>
                        <a:rPr lang="en-US" sz="1800" smtClean="0">
                          <a:solidFill>
                            <a:srgbClr val="000066"/>
                          </a:solidFill>
                          <a:sym typeface="Arial"/>
                        </a:rPr>
                        <a:t>Safety issues and emergency procedures </a:t>
                      </a:r>
                    </a:p>
                    <a:p>
                      <a:pPr marL="457200" lvl="1" indent="-342900">
                        <a:spcBef>
                          <a:spcPct val="50000"/>
                        </a:spcBef>
                        <a:buClrTx/>
                        <a:buSzPct val="99000"/>
                        <a:buFont typeface="Arial"/>
                        <a:buChar char="•"/>
                      </a:pPr>
                      <a:r>
                        <a:rPr lang="en-US" sz="1800" smtClean="0">
                          <a:solidFill>
                            <a:srgbClr val="000066"/>
                          </a:solidFill>
                          <a:sym typeface="Arial"/>
                        </a:rPr>
                        <a:t>Specific tasks for the work period </a:t>
                      </a:r>
                    </a:p>
                    <a:p>
                      <a:pPr marL="457200" lvl="1" indent="-342900">
                        <a:spcBef>
                          <a:spcPct val="50000"/>
                        </a:spcBef>
                        <a:buClrTx/>
                        <a:buSzPct val="99000"/>
                        <a:buFont typeface="Arial"/>
                        <a:buChar char="•"/>
                      </a:pPr>
                      <a:r>
                        <a:rPr lang="en-US" sz="1800" smtClean="0">
                          <a:solidFill>
                            <a:srgbClr val="000066"/>
                          </a:solidFill>
                          <a:sym typeface="Arial"/>
                        </a:rPr>
                        <a:t>Communication channels and protocols</a:t>
                      </a:r>
                      <a:endParaRPr lang="en-US" sz="1800">
                        <a:solidFill>
                          <a:srgbClr val="000066"/>
                        </a:solidFill>
                      </a:endParaRPr>
                    </a:p>
                  </a:txBody>
                  <a:tcPr marT="45716" marB="45716"/>
                </a:tc>
                <a:tc>
                  <a:txBody>
                    <a:bodyPr/>
                    <a:lstStyle/>
                    <a:p>
                      <a:pPr marL="457200" lvl="1" indent="-342900">
                        <a:spcBef>
                          <a:spcPct val="50000"/>
                        </a:spcBef>
                        <a:buClrTx/>
                        <a:buSzPct val="99000"/>
                        <a:buFont typeface="Arial"/>
                        <a:buChar char="•"/>
                      </a:pPr>
                      <a:r>
                        <a:rPr lang="en-US" sz="1800" dirty="0" smtClean="0">
                          <a:solidFill>
                            <a:srgbClr val="000066"/>
                          </a:solidFill>
                          <a:sym typeface="Arial"/>
                        </a:rPr>
                        <a:t>Coworkers, subordinates, supervisor, and adjoining forces </a:t>
                      </a:r>
                    </a:p>
                    <a:p>
                      <a:pPr marL="457200" lvl="1" indent="-342900">
                        <a:spcBef>
                          <a:spcPct val="50000"/>
                        </a:spcBef>
                        <a:buClrTx/>
                        <a:buSzPct val="99000"/>
                        <a:buFont typeface="Arial"/>
                        <a:buChar char="•"/>
                      </a:pPr>
                      <a:r>
                        <a:rPr lang="en-US" sz="1800" dirty="0" smtClean="0">
                          <a:solidFill>
                            <a:srgbClr val="000066"/>
                          </a:solidFill>
                          <a:sym typeface="Arial"/>
                        </a:rPr>
                        <a:t>Process to obtain additional resources, supplies, and equipment </a:t>
                      </a:r>
                    </a:p>
                    <a:p>
                      <a:pPr marL="457200" lvl="1" indent="-342900">
                        <a:spcBef>
                          <a:spcPct val="50000"/>
                        </a:spcBef>
                        <a:buClrTx/>
                        <a:buSzPct val="99000"/>
                        <a:buFont typeface="Arial"/>
                        <a:buChar char="•"/>
                      </a:pPr>
                      <a:r>
                        <a:rPr lang="en-US" sz="1800" dirty="0" smtClean="0">
                          <a:solidFill>
                            <a:srgbClr val="000066"/>
                          </a:solidFill>
                          <a:sym typeface="Arial"/>
                        </a:rPr>
                        <a:t>Shift or work period schedule </a:t>
                      </a:r>
                    </a:p>
                    <a:p>
                      <a:pPr marL="457200" lvl="1" indent="-342900">
                        <a:spcBef>
                          <a:spcPct val="50000"/>
                        </a:spcBef>
                        <a:buClrTx/>
                        <a:buSzPct val="99000"/>
                        <a:buFont typeface="Arial"/>
                        <a:buChar char="•"/>
                      </a:pPr>
                      <a:r>
                        <a:rPr lang="en-US" sz="1800" dirty="0" smtClean="0">
                          <a:solidFill>
                            <a:srgbClr val="000066"/>
                          </a:solidFill>
                          <a:sym typeface="Arial"/>
                        </a:rPr>
                        <a:t>Expectations</a:t>
                      </a:r>
                      <a:endParaRPr lang="en-US" sz="1800" dirty="0">
                        <a:solidFill>
                          <a:srgbClr val="000066"/>
                        </a:solidFill>
                      </a:endParaRPr>
                    </a:p>
                  </a:txBody>
                  <a:tcPr marT="45716" marB="45716"/>
                </a:tc>
              </a:tr>
            </a:tbl>
          </a:graphicData>
        </a:graphic>
      </p:graphicFrame>
      <p:sp>
        <p:nvSpPr>
          <p:cNvPr id="3" name="Slide Number Placeholder 2"/>
          <p:cNvSpPr>
            <a:spLocks noGrp="1"/>
          </p:cNvSpPr>
          <p:nvPr>
            <p:ph type="sldNum" sz="quarter" idx="11"/>
          </p:nvPr>
        </p:nvSpPr>
        <p:spPr/>
        <p:txBody>
          <a:bodyPr/>
          <a:lstStyle/>
          <a:p>
            <a:pPr>
              <a:spcBef>
                <a:spcPct val="100000"/>
              </a:spcBef>
              <a:buSzPct val="99000"/>
            </a:pPr>
            <a:fld id="{C96FC58B-CCF6-4761-879A-1206C3C8C72D}" type="slidenum">
              <a:rPr lang="en-US" altLang="en-US" smtClean="0"/>
              <a:pPr>
                <a:spcBef>
                  <a:spcPct val="100000"/>
                </a:spcBef>
                <a:buSzPct val="99000"/>
              </a:pPr>
              <a:t>8</a:t>
            </a:fld>
            <a:endParaRPr lang="en-US" altLang="en-US"/>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spcBef>
                <a:spcPct val="100000"/>
              </a:spcBef>
              <a:buSzPct val="99000"/>
            </a:pPr>
            <a:r>
              <a:rPr lang="en-US" altLang="en-US" smtClean="0"/>
              <a:t>Section-Level Briefing Topics</a:t>
            </a:r>
            <a:endParaRPr lang="en-US" altLang="en-US" smtClean="0"/>
          </a:p>
        </p:txBody>
      </p:sp>
      <p:graphicFrame>
        <p:nvGraphicFramePr>
          <p:cNvPr id="5" name="Table 4"/>
          <p:cNvGraphicFramePr>
            <a:graphicFrameLocks noGrp="1"/>
          </p:cNvGraphicFramePr>
          <p:nvPr>
            <p:extLst>
              <p:ext uri="{D42A27DB-BD31-4B8C-83A1-F6EECF244321}">
                <p14:modId xmlns:p14="http://schemas.microsoft.com/office/powerpoint/2010/main" val="2141411502"/>
              </p:ext>
            </p:extLst>
          </p:nvPr>
        </p:nvGraphicFramePr>
        <p:xfrm>
          <a:off x="457200" y="1016000"/>
          <a:ext cx="7620000" cy="3886200"/>
        </p:xfrm>
        <a:graphic>
          <a:graphicData uri="http://schemas.openxmlformats.org/drawingml/2006/table">
            <a:tbl>
              <a:tblPr firstRow="1" bandRow="1">
                <a:tableStyleId>{2D5ABB26-0587-4C30-8999-92F81FD0307C}</a:tableStyleId>
              </a:tblPr>
              <a:tblGrid>
                <a:gridCol w="762000"/>
                <a:gridCol w="3429000"/>
                <a:gridCol w="3429000"/>
              </a:tblGrid>
              <a:tr h="914400">
                <a:tc>
                  <a:txBody>
                    <a:bodyPr/>
                    <a:lstStyle/>
                    <a:p>
                      <a:pPr>
                        <a:buClrTx/>
                      </a:pPr>
                      <a:endParaRPr lang="en-US" sz="1800" dirty="0"/>
                    </a:p>
                  </a:txBody>
                  <a:tcPr/>
                </a:tc>
                <a:tc>
                  <a:txBody>
                    <a:bodyPr/>
                    <a:lstStyle/>
                    <a:p>
                      <a:pPr>
                        <a:buClrTx/>
                        <a:buSzPct val="99000"/>
                      </a:pPr>
                      <a:endParaRPr lang="en-US" sz="1800"/>
                    </a:p>
                  </a:txBody>
                  <a:tcPr/>
                </a:tc>
                <a:tc>
                  <a:txBody>
                    <a:bodyPr/>
                    <a:lstStyle/>
                    <a:p>
                      <a:pPr>
                        <a:buClrTx/>
                        <a:buSzPct val="99000"/>
                      </a:pPr>
                      <a:endParaRPr lang="en-US" sz="1800"/>
                    </a:p>
                  </a:txBody>
                  <a:tcPr/>
                </a:tc>
              </a:tr>
              <a:tr h="914400">
                <a:tc>
                  <a:txBody>
                    <a:bodyPr/>
                    <a:lstStyle/>
                    <a:p>
                      <a:pPr>
                        <a:buClrTx/>
                      </a:pPr>
                      <a:endParaRPr lang="en-US" sz="1800"/>
                    </a:p>
                  </a:txBody>
                  <a:tcPr/>
                </a:tc>
                <a:tc>
                  <a:txBody>
                    <a:bodyPr/>
                    <a:lstStyle/>
                    <a:p>
                      <a:pPr marL="457200" lvl="1" indent="-342900">
                        <a:spcBef>
                          <a:spcPct val="50000"/>
                        </a:spcBef>
                        <a:buClrTx/>
                        <a:buSzPct val="99000"/>
                        <a:buFont typeface="Arial"/>
                        <a:buChar char="•"/>
                      </a:pPr>
                      <a:r>
                        <a:rPr lang="en-US" sz="1800" smtClean="0">
                          <a:solidFill>
                            <a:srgbClr val="000066"/>
                          </a:solidFill>
                          <a:sym typeface="Arial"/>
                        </a:rPr>
                        <a:t>Scope </a:t>
                      </a:r>
                    </a:p>
                    <a:p>
                      <a:pPr marL="457200" lvl="1" indent="-342900">
                        <a:spcBef>
                          <a:spcPct val="50000"/>
                        </a:spcBef>
                        <a:buClrTx/>
                        <a:buSzPct val="99000"/>
                        <a:buFont typeface="Arial"/>
                        <a:buChar char="•"/>
                      </a:pPr>
                      <a:r>
                        <a:rPr lang="en-US" sz="1800" smtClean="0">
                          <a:solidFill>
                            <a:srgbClr val="000066"/>
                          </a:solidFill>
                          <a:sym typeface="Arial"/>
                        </a:rPr>
                        <a:t>Section organization </a:t>
                      </a:r>
                    </a:p>
                    <a:p>
                      <a:pPr marL="457200" lvl="1" indent="-342900">
                        <a:spcBef>
                          <a:spcPct val="50000"/>
                        </a:spcBef>
                        <a:buClrTx/>
                        <a:buSzPct val="99000"/>
                        <a:buFont typeface="Arial"/>
                        <a:buChar char="•"/>
                      </a:pPr>
                      <a:r>
                        <a:rPr lang="en-US" sz="1800" smtClean="0">
                          <a:solidFill>
                            <a:srgbClr val="000066"/>
                          </a:solidFill>
                          <a:sym typeface="Arial"/>
                        </a:rPr>
                        <a:t>Work site/area/facility layout </a:t>
                      </a:r>
                    </a:p>
                    <a:p>
                      <a:pPr marL="457200" lvl="1" indent="-342900">
                        <a:spcBef>
                          <a:spcPct val="50000"/>
                        </a:spcBef>
                        <a:buClrTx/>
                        <a:buSzPct val="99000"/>
                        <a:buFont typeface="Arial"/>
                        <a:buChar char="•"/>
                      </a:pPr>
                      <a:r>
                        <a:rPr lang="en-US" sz="1800" smtClean="0">
                          <a:solidFill>
                            <a:srgbClr val="000066"/>
                          </a:solidFill>
                          <a:sym typeface="Arial"/>
                        </a:rPr>
                        <a:t>Safety issues and emergency procedures </a:t>
                      </a:r>
                    </a:p>
                    <a:p>
                      <a:pPr marL="457200" lvl="1" indent="-342900">
                        <a:spcBef>
                          <a:spcPct val="50000"/>
                        </a:spcBef>
                        <a:buClrTx/>
                        <a:buSzPct val="99000"/>
                        <a:buFont typeface="Arial"/>
                        <a:buChar char="•"/>
                      </a:pPr>
                      <a:r>
                        <a:rPr lang="en-US" sz="1800" smtClean="0">
                          <a:solidFill>
                            <a:srgbClr val="000066"/>
                          </a:solidFill>
                          <a:sym typeface="Arial"/>
                        </a:rPr>
                        <a:t>Staff introductions </a:t>
                      </a:r>
                    </a:p>
                    <a:p>
                      <a:pPr marL="457200" lvl="1" indent="-342900">
                        <a:spcBef>
                          <a:spcPct val="50000"/>
                        </a:spcBef>
                        <a:buClrTx/>
                        <a:buSzPct val="99000"/>
                        <a:buFont typeface="Arial"/>
                        <a:buChar char="•"/>
                      </a:pPr>
                      <a:r>
                        <a:rPr lang="en-US" sz="1800" smtClean="0">
                          <a:solidFill>
                            <a:srgbClr val="000066"/>
                          </a:solidFill>
                          <a:sym typeface="Arial"/>
                        </a:rPr>
                        <a:t>Section meetings schedule</a:t>
                      </a:r>
                      <a:endParaRPr lang="en-US" sz="1800">
                        <a:solidFill>
                          <a:srgbClr val="000066"/>
                        </a:solidFill>
                      </a:endParaRPr>
                    </a:p>
                  </a:txBody>
                  <a:tcPr/>
                </a:tc>
                <a:tc>
                  <a:txBody>
                    <a:bodyPr/>
                    <a:lstStyle/>
                    <a:p>
                      <a:pPr marL="457200" lvl="1" indent="-342900">
                        <a:spcBef>
                          <a:spcPct val="50000"/>
                        </a:spcBef>
                        <a:buClrTx/>
                        <a:buSzPct val="99000"/>
                        <a:buFont typeface="Arial"/>
                        <a:buChar char="•"/>
                      </a:pPr>
                      <a:r>
                        <a:rPr lang="en-US" sz="1800" dirty="0" smtClean="0">
                          <a:solidFill>
                            <a:srgbClr val="000066"/>
                          </a:solidFill>
                          <a:sym typeface="Arial"/>
                        </a:rPr>
                        <a:t>Process to obtain additional resources, supplies, and equipment</a:t>
                      </a:r>
                    </a:p>
                    <a:p>
                      <a:pPr marL="457200" lvl="1" indent="-342900">
                        <a:spcBef>
                          <a:spcPct val="50000"/>
                        </a:spcBef>
                        <a:buClrTx/>
                        <a:buSzPct val="99000"/>
                        <a:buFont typeface="Arial"/>
                        <a:buChar char="•"/>
                      </a:pPr>
                      <a:r>
                        <a:rPr lang="en-US" sz="1800" dirty="0" smtClean="0">
                          <a:solidFill>
                            <a:srgbClr val="000066"/>
                          </a:solidFill>
                          <a:sym typeface="Arial"/>
                        </a:rPr>
                        <a:t>Expectations </a:t>
                      </a:r>
                    </a:p>
                    <a:p>
                      <a:pPr marL="457200" lvl="1" indent="-342900">
                        <a:spcBef>
                          <a:spcPct val="50000"/>
                        </a:spcBef>
                        <a:buClrTx/>
                        <a:buSzPct val="99000"/>
                        <a:buFont typeface="Arial"/>
                        <a:buChar char="•"/>
                      </a:pPr>
                      <a:r>
                        <a:rPr lang="en-US" sz="1800" dirty="0" smtClean="0">
                          <a:solidFill>
                            <a:srgbClr val="000066"/>
                          </a:solidFill>
                          <a:sym typeface="Arial"/>
                        </a:rPr>
                        <a:t>Scope of responsibility and delegated authority</a:t>
                      </a:r>
                      <a:endParaRPr lang="en-US" sz="1800" dirty="0">
                        <a:solidFill>
                          <a:srgbClr val="000066"/>
                        </a:solidFill>
                      </a:endParaRPr>
                    </a:p>
                  </a:txBody>
                  <a:tcPr/>
                </a:tc>
              </a:tr>
            </a:tbl>
          </a:graphicData>
        </a:graphic>
      </p:graphicFrame>
      <p:sp>
        <p:nvSpPr>
          <p:cNvPr id="3" name="Slide Number Placeholder 2"/>
          <p:cNvSpPr>
            <a:spLocks noGrp="1"/>
          </p:cNvSpPr>
          <p:nvPr>
            <p:ph type="sldNum" sz="quarter" idx="11"/>
          </p:nvPr>
        </p:nvSpPr>
        <p:spPr/>
        <p:txBody>
          <a:bodyPr/>
          <a:lstStyle/>
          <a:p>
            <a:pPr>
              <a:spcBef>
                <a:spcPct val="100000"/>
              </a:spcBef>
              <a:buSzPct val="99000"/>
            </a:pPr>
            <a:fld id="{C96FC58B-CCF6-4761-879A-1206C3C8C72D}" type="slidenum">
              <a:rPr lang="en-US" altLang="en-US" smtClean="0"/>
              <a:pPr>
                <a:spcBef>
                  <a:spcPct val="100000"/>
                </a:spcBef>
                <a:buSzPct val="99000"/>
              </a:pPr>
              <a:t>9</a:t>
            </a:fld>
            <a:endParaRPr lang="en-US" altLang="en-US"/>
          </a:p>
        </p:txBody>
      </p:sp>
    </p:spTree>
  </p:cSld>
  <p:clrMapOvr>
    <a:masterClrMapping/>
  </p:clrMapOvr>
  <p:transition>
    <p:wipe dir="r"/>
  </p:transition>
</p:sld>
</file>

<file path=ppt/theme/theme1.xml><?xml version="1.0" encoding="utf-8"?>
<a:theme xmlns:a="http://schemas.openxmlformats.org/drawingml/2006/main" name="EMI_PPT">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MI_PPT_V5.potx" id="{84438F43-1892-44BB-9A77-3CF4F8850C6B}" vid="{DBDE0A7C-07FC-4CC4-96A0-78263B57213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568ddf3f-b77f-46a0-9295-2b9495b51427" ContentTypeId="0x0101" PreviousValue="false"/>
</file>

<file path=customXml/item2.xml><?xml version="1.0" encoding="utf-8"?>
<ct:contentTypeSchema xmlns:ct="http://schemas.microsoft.com/office/2006/metadata/contentType" xmlns:ma="http://schemas.microsoft.com/office/2006/metadata/properties/metaAttributes" ct:_="" ma:_="" ma:contentTypeName="Document" ma:contentTypeID="0x0101008D3CA8CC80072D4CA137EF19B6D5FF4E" ma:contentTypeVersion="10" ma:contentTypeDescription="Create a new document." ma:contentTypeScope="" ma:versionID="8dafd89a7cdb57b29c6b558fcd0faf27">
  <xsd:schema xmlns:xsd="http://www.w3.org/2001/XMLSchema" xmlns:xs="http://www.w3.org/2001/XMLSchema" xmlns:p="http://schemas.microsoft.com/office/2006/metadata/properties" xmlns:ns2="cc899b91-0dc8-40bb-9e15-ac49ad5b7986" targetNamespace="http://schemas.microsoft.com/office/2006/metadata/properties" ma:root="true" ma:fieldsID="08d753c215b3c0d1820d4e30b6216c98" ns2:_="">
    <xsd:import namespace="cc899b91-0dc8-40bb-9e15-ac49ad5b7986"/>
    <xsd:element name="properties">
      <xsd:complexType>
        <xsd:sequence>
          <xsd:element name="documentManagement">
            <xsd:complexType>
              <xsd:all>
                <xsd:element ref="ns2:Next_x0020_Course_x0020_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899b91-0dc8-40bb-9e15-ac49ad5b7986" elementFormDefault="qualified">
    <xsd:import namespace="http://schemas.microsoft.com/office/2006/documentManagement/types"/>
    <xsd:import namespace="http://schemas.microsoft.com/office/infopath/2007/PartnerControls"/>
    <xsd:element name="Next_x0020_Course_x0020_Date" ma:index="8" nillable="true" ma:displayName="Next Course Date" ma:format="DateOnly" ma:internalName="Next_x0020_Course_x0020_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Next_x0020_Course_x0020_Date xmlns="cc899b91-0dc8-40bb-9e15-ac49ad5b7986" xsi:nil="true"/>
  </documentManagement>
</p:properties>
</file>

<file path=customXml/itemProps1.xml><?xml version="1.0" encoding="utf-8"?>
<ds:datastoreItem xmlns:ds="http://schemas.openxmlformats.org/officeDocument/2006/customXml" ds:itemID="{23D2C3E7-2661-4A8F-B046-A56F7D45DFA2}"/>
</file>

<file path=customXml/itemProps2.xml><?xml version="1.0" encoding="utf-8"?>
<ds:datastoreItem xmlns:ds="http://schemas.openxmlformats.org/officeDocument/2006/customXml" ds:itemID="{BB644D61-668B-4A7C-9E80-16D9795FFFC3}"/>
</file>

<file path=customXml/itemProps3.xml><?xml version="1.0" encoding="utf-8"?>
<ds:datastoreItem xmlns:ds="http://schemas.openxmlformats.org/officeDocument/2006/customXml" ds:itemID="{1F5CD2BA-D4FB-4648-B3AA-9E4A54E90882}"/>
</file>

<file path=customXml/itemProps4.xml><?xml version="1.0" encoding="utf-8"?>
<ds:datastoreItem xmlns:ds="http://schemas.openxmlformats.org/officeDocument/2006/customXml" ds:itemID="{E0C5D96A-4F43-4417-B547-748150E33EEB}"/>
</file>

<file path=docProps/app.xml><?xml version="1.0" encoding="utf-8"?>
<Properties xmlns="http://schemas.openxmlformats.org/officeDocument/2006/extended-properties" xmlns:vt="http://schemas.openxmlformats.org/officeDocument/2006/docPropsVTypes">
  <Template>EMI_PPT_V5</Template>
  <TotalTime>0</TotalTime>
  <Words>830</Words>
  <Application>Microsoft Office PowerPoint</Application>
  <PresentationFormat>On-screen Show (4:3)</PresentationFormat>
  <Paragraphs>130</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Times New Roman</vt:lpstr>
      <vt:lpstr>Wingdings</vt:lpstr>
      <vt:lpstr>EMI_PPT</vt:lpstr>
      <vt:lpstr>Lesson 5 Overview</vt:lpstr>
      <vt:lpstr>Incident Action Planning Process</vt:lpstr>
      <vt:lpstr>Effective Meetings and Briefings </vt:lpstr>
      <vt:lpstr>Levels of Briefings</vt:lpstr>
      <vt:lpstr>ACTIVITY 5.1: BRIEFING INFORMATION</vt:lpstr>
      <vt:lpstr>Briefing Topics Checklist</vt:lpstr>
      <vt:lpstr>Staff-Level Briefing Topics</vt:lpstr>
      <vt:lpstr>Field-Level Briefing Topics</vt:lpstr>
      <vt:lpstr>Section-Level Briefing Topics</vt:lpstr>
      <vt:lpstr>Operational Period Briefing</vt:lpstr>
      <vt:lpstr>Operational Period Briefing: Agenda</vt:lpstr>
      <vt:lpstr>Operational Period Briefing: Agenda (Continued)</vt:lpstr>
      <vt:lpstr>ACTIVITY 5.2: OPERATIONAL PERIOD BRIEFING</vt:lpstr>
      <vt:lpstr>Lesson Completion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FEMA</dc:creator>
  <cp:lastModifiedBy/>
  <cp:revision>1</cp:revision>
  <dcterms:created xsi:type="dcterms:W3CDTF">2019-03-07T17:29:27Z</dcterms:created>
  <dcterms:modified xsi:type="dcterms:W3CDTF">2019-03-07T20:52:08Z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0x0101008D3CA8CC80072D4CA137EF19B6D5FF4E</vt:lpwstr>
  </property>
</Properties>
</file>