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0.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31.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16.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57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ustomXml" Target="../customXml/item1.xml"/><Relationship Id="rId40" Type="http://schemas.openxmlformats.org/officeDocument/2006/relationships/customXml" Target="../customXml/item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9D2A19AF-80A2-44B4-B972-2B3E253695CD}"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AC940A60-A2BA-4277-ACD9-FF511372AAB4}" type="slidenum">
              <a:rPr lang="en-US" altLang="en-US"/>
              <a:pPr/>
              <a:t>‹#›</a:t>
            </a:fld>
            <a:endParaRPr lang="en-US" altLang="en-US"/>
          </a:p>
        </p:txBody>
      </p:sp>
    </p:spTree>
    <p:extLst>
      <p:ext uri="{BB962C8B-B14F-4D97-AF65-F5344CB8AC3E}">
        <p14:creationId xmlns:p14="http://schemas.microsoft.com/office/powerpoint/2010/main" val="4205405921"/>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C6668ED-F1FB-4E7D-947F-3F5C186EDC8E}" type="datetimeFigureOut">
              <a:rPr lang="en-US"/>
              <a:pPr>
                <a:defRPr/>
              </a:pPr>
              <a:t>3/8/2019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4DDA1CE3-E6ED-402D-BAFB-41F011475676}" type="slidenum">
              <a:rPr lang="en-US" altLang="en-US"/>
              <a:pPr/>
              <a:t>‹#›</a:t>
            </a:fld>
            <a:endParaRPr lang="en-US" altLang="en-US"/>
          </a:p>
        </p:txBody>
      </p:sp>
    </p:spTree>
    <p:extLst>
      <p:ext uri="{BB962C8B-B14F-4D97-AF65-F5344CB8AC3E}">
        <p14:creationId xmlns:p14="http://schemas.microsoft.com/office/powerpoint/2010/main" val="3071984022"/>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D8279BE-6185-4BB3-8C33-4A98D82BD9D8}" type="datetimeFigureOut">
              <a:rPr lang="en-US"/>
              <a:pPr>
                <a:defRPr/>
              </a:pPr>
              <a:t>3/8/2019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3"/>
          <p:cNvSpPr>
            <a:spLocks noGrp="1"/>
          </p:cNvSpPr>
          <p:nvPr>
            <p:ph type="sldNum" sz="quarter" idx="12"/>
          </p:nvPr>
        </p:nvSpPr>
        <p:spPr>
          <a:ln/>
        </p:spPr>
        <p:txBody>
          <a:bodyPr/>
          <a:lstStyle>
            <a:lvl1pPr>
              <a:defRPr/>
            </a:lvl1pPr>
          </a:lstStyle>
          <a:p>
            <a:fld id="{3CA48762-7171-43A7-BE6D-61E4FD29E322}" type="slidenum">
              <a:rPr lang="en-US" altLang="en-US"/>
              <a:pPr/>
              <a:t>‹#›</a:t>
            </a:fld>
            <a:endParaRPr lang="en-US" altLang="en-US"/>
          </a:p>
        </p:txBody>
      </p:sp>
    </p:spTree>
    <p:extLst>
      <p:ext uri="{BB962C8B-B14F-4D97-AF65-F5344CB8AC3E}">
        <p14:creationId xmlns:p14="http://schemas.microsoft.com/office/powerpoint/2010/main" val="2724525761"/>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03B903E0-1262-4D98-9ACC-052F1E4B797F}"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D25B4F8A-0C81-4EAF-AEB0-D22E630D2007}" type="slidenum">
              <a:rPr lang="en-US" altLang="en-US"/>
              <a:pPr/>
              <a:t>‹#›</a:t>
            </a:fld>
            <a:endParaRPr lang="en-US" altLang="en-US"/>
          </a:p>
        </p:txBody>
      </p:sp>
    </p:spTree>
    <p:extLst>
      <p:ext uri="{BB962C8B-B14F-4D97-AF65-F5344CB8AC3E}">
        <p14:creationId xmlns:p14="http://schemas.microsoft.com/office/powerpoint/2010/main" val="155436065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048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410200"/>
          </a:xfrm>
        </p:spPr>
        <p:txBody>
          <a:bodyPr vert="eaVert"/>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2DD39FFB-C09C-4E60-8B12-BF370AEACBE0}"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36B11AAF-21B7-4D27-AE05-E1F59A0467B5}" type="slidenum">
              <a:rPr lang="en-US" altLang="en-US"/>
              <a:pPr/>
              <a:t>‹#›</a:t>
            </a:fld>
            <a:endParaRPr lang="en-US" altLang="en-US"/>
          </a:p>
        </p:txBody>
      </p:sp>
    </p:spTree>
    <p:extLst>
      <p:ext uri="{BB962C8B-B14F-4D97-AF65-F5344CB8AC3E}">
        <p14:creationId xmlns:p14="http://schemas.microsoft.com/office/powerpoint/2010/main" val="1912289072"/>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8388"/>
            <a:ext cx="8229600" cy="4646612"/>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AB0AB45E-518F-4007-B167-1F99256A1E0F}"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97933920-D0F9-405C-AFC2-E99D0107CD4B}" type="slidenum">
              <a:rPr lang="en-US" altLang="en-US"/>
              <a:pPr/>
              <a:t>‹#›</a:t>
            </a:fld>
            <a:endParaRPr lang="en-US" altLang="en-US"/>
          </a:p>
        </p:txBody>
      </p:sp>
    </p:spTree>
    <p:extLst>
      <p:ext uri="{BB962C8B-B14F-4D97-AF65-F5344CB8AC3E}">
        <p14:creationId xmlns:p14="http://schemas.microsoft.com/office/powerpoint/2010/main" val="2572039022"/>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2C1FA6EF-EB55-4E15-B413-27386EEB4C47}"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E38F1837-890F-45B8-9787-C5C1B6F6228A}" type="slidenum">
              <a:rPr lang="en-US" altLang="en-US"/>
              <a:pPr/>
              <a:t>‹#›</a:t>
            </a:fld>
            <a:endParaRPr lang="en-US" altLang="en-US"/>
          </a:p>
        </p:txBody>
      </p:sp>
    </p:spTree>
    <p:extLst>
      <p:ext uri="{BB962C8B-B14F-4D97-AF65-F5344CB8AC3E}">
        <p14:creationId xmlns:p14="http://schemas.microsoft.com/office/powerpoint/2010/main" val="228326861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34DB9FC9-EF74-48E7-AAB9-7EFD6B138F68}" type="datetimeFigureOut">
              <a:rPr lang="en-US"/>
              <a:pPr>
                <a:defRPr/>
              </a:pPr>
              <a:t>3/8/2019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22C10D1B-25EC-4766-95B0-8646520C1030}" type="slidenum">
              <a:rPr lang="en-US" altLang="en-US"/>
              <a:pPr/>
              <a:t>‹#›</a:t>
            </a:fld>
            <a:endParaRPr lang="en-US" altLang="en-US"/>
          </a:p>
        </p:txBody>
      </p:sp>
    </p:spTree>
    <p:extLst>
      <p:ext uri="{BB962C8B-B14F-4D97-AF65-F5344CB8AC3E}">
        <p14:creationId xmlns:p14="http://schemas.microsoft.com/office/powerpoint/2010/main" val="303670166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marL="0">
              <a:defRPr sz="2800" b="0"/>
            </a:lvl1pPr>
            <a:lvl2pPr>
              <a:defRPr sz="2800" b="0"/>
            </a:lvl2pPr>
            <a:lvl3pPr>
              <a:defRPr sz="2800" b="0"/>
            </a:lvl3pPr>
            <a:lvl4pPr marL="1371600" indent="-342900">
              <a:buSzPct val="75000"/>
              <a:buFont typeface="Wingdings" panose="05000000000000000000" pitchFamily="2" charset="2"/>
              <a:buChar char="§"/>
              <a:defRPr sz="2800" b="0"/>
            </a:lvl4pPr>
            <a:lvl5pPr>
              <a:defRPr sz="28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p:txBody>
          <a:bodyPr/>
          <a:lstStyle>
            <a:lvl1pPr>
              <a:defRPr/>
            </a:lvl1pPr>
          </a:lstStyle>
          <a:p>
            <a:pPr>
              <a:defRPr/>
            </a:pPr>
            <a:endParaRPr lang="en-US"/>
          </a:p>
        </p:txBody>
      </p:sp>
      <p:sp>
        <p:nvSpPr>
          <p:cNvPr id="5" name="Slide Number Placeholder 3"/>
          <p:cNvSpPr>
            <a:spLocks noGrp="1"/>
          </p:cNvSpPr>
          <p:nvPr>
            <p:ph type="sldNum" sz="quarter" idx="11"/>
          </p:nvPr>
        </p:nvSpPr>
        <p:spPr/>
        <p:txBody>
          <a:bodyPr/>
          <a:lstStyle>
            <a:lvl1pPr>
              <a:defRPr/>
            </a:lvl1pPr>
          </a:lstStyle>
          <a:p>
            <a:fld id="{7B8AE821-3B76-45EF-A64D-249664763BF8}" type="slidenum">
              <a:rPr lang="en-US" altLang="en-US"/>
              <a:pPr/>
              <a:t>‹#›</a:t>
            </a:fld>
            <a:endParaRPr lang="en-US" altLang="en-US"/>
          </a:p>
        </p:txBody>
      </p:sp>
    </p:spTree>
    <p:extLst>
      <p:ext uri="{BB962C8B-B14F-4D97-AF65-F5344CB8AC3E}">
        <p14:creationId xmlns:p14="http://schemas.microsoft.com/office/powerpoint/2010/main" val="3396507805"/>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A87C3B3-4C09-45A5-AC6D-DE89753CBDE2}" type="datetimeFigureOut">
              <a:rPr lang="en-US"/>
              <a:pPr>
                <a:defRPr/>
              </a:pPr>
              <a:t>3/8/2019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3"/>
          <p:cNvSpPr>
            <a:spLocks noGrp="1"/>
          </p:cNvSpPr>
          <p:nvPr>
            <p:ph type="sldNum" sz="quarter" idx="12"/>
          </p:nvPr>
        </p:nvSpPr>
        <p:spPr>
          <a:ln/>
        </p:spPr>
        <p:txBody>
          <a:bodyPr/>
          <a:lstStyle>
            <a:lvl1pPr>
              <a:defRPr/>
            </a:lvl1pPr>
          </a:lstStyle>
          <a:p>
            <a:fld id="{275BE9AC-9D00-4A35-8D54-71608E648FC0}" type="slidenum">
              <a:rPr lang="en-US" altLang="en-US"/>
              <a:pPr/>
              <a:t>‹#›</a:t>
            </a:fld>
            <a:endParaRPr lang="en-US" altLang="en-US"/>
          </a:p>
        </p:txBody>
      </p:sp>
    </p:spTree>
    <p:extLst>
      <p:ext uri="{BB962C8B-B14F-4D97-AF65-F5344CB8AC3E}">
        <p14:creationId xmlns:p14="http://schemas.microsoft.com/office/powerpoint/2010/main" val="3559693424"/>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C161D662-4590-49BF-A4F1-02875006C881}"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36AFF34C-8B17-403F-A9C8-D3320E50E995}" type="slidenum">
              <a:rPr lang="en-US" altLang="en-US"/>
              <a:pPr/>
              <a:t>‹#›</a:t>
            </a:fld>
            <a:endParaRPr lang="en-US" altLang="en-US"/>
          </a:p>
        </p:txBody>
      </p:sp>
    </p:spTree>
    <p:extLst>
      <p:ext uri="{BB962C8B-B14F-4D97-AF65-F5344CB8AC3E}">
        <p14:creationId xmlns:p14="http://schemas.microsoft.com/office/powerpoint/2010/main" val="909912296"/>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P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651375" y="1153077"/>
            <a:ext cx="4035425" cy="44926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F6519257-CEC2-4DA3-A6AD-A8154D82AC76}"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0C809AB6-355D-4B1A-89BE-4D69007F9460}" type="slidenum">
              <a:rPr lang="en-US" altLang="en-US"/>
              <a:pPr/>
              <a:t>‹#›</a:t>
            </a:fld>
            <a:endParaRPr lang="en-US" altLang="en-US"/>
          </a:p>
        </p:txBody>
      </p:sp>
    </p:spTree>
    <p:extLst>
      <p:ext uri="{BB962C8B-B14F-4D97-AF65-F5344CB8AC3E}">
        <p14:creationId xmlns:p14="http://schemas.microsoft.com/office/powerpoint/2010/main" val="61880429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ne Column: Image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Content Placeholder 3"/>
          <p:cNvSpPr>
            <a:spLocks noGrp="1"/>
          </p:cNvSpPr>
          <p:nvPr>
            <p:ph sz="quarter" idx="13"/>
          </p:nvPr>
        </p:nvSpPr>
        <p:spPr>
          <a:xfrm>
            <a:off x="457200" y="1153078"/>
            <a:ext cx="8229600" cy="213346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quarter" idx="14"/>
          </p:nvPr>
        </p:nvSpPr>
        <p:spPr>
          <a:xfrm>
            <a:off x="457201" y="3472070"/>
            <a:ext cx="8229600" cy="217363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5"/>
          </p:nvPr>
        </p:nvSpPr>
        <p:spPr>
          <a:ln/>
        </p:spPr>
        <p:txBody>
          <a:bodyPr/>
          <a:lstStyle>
            <a:lvl1pPr>
              <a:defRPr/>
            </a:lvl1pPr>
          </a:lstStyle>
          <a:p>
            <a:pPr>
              <a:defRPr/>
            </a:pPr>
            <a:fld id="{20C5410E-D2F8-4966-8AA9-83D26D50CEC9}" type="datetimeFigureOut">
              <a:rPr lang="en-US"/>
              <a:pPr>
                <a:defRPr/>
              </a:pPr>
              <a:t>3/8/2019</a:t>
            </a:fld>
            <a:endParaRPr lang="en-US"/>
          </a:p>
        </p:txBody>
      </p:sp>
      <p:sp>
        <p:nvSpPr>
          <p:cNvPr id="6" name="Rectangle 5"/>
          <p:cNvSpPr>
            <a:spLocks noGrp="1" noChangeArrowheads="1"/>
          </p:cNvSpPr>
          <p:nvPr>
            <p:ph type="ftr" sz="quarter" idx="16"/>
          </p:nvPr>
        </p:nvSpPr>
        <p:spPr>
          <a:ln/>
        </p:spPr>
        <p:txBody>
          <a:bodyPr/>
          <a:lstStyle>
            <a:lvl1pPr>
              <a:defRPr/>
            </a:lvl1pPr>
          </a:lstStyle>
          <a:p>
            <a:pPr>
              <a:defRPr/>
            </a:pPr>
            <a:endParaRPr lang="en-US"/>
          </a:p>
        </p:txBody>
      </p:sp>
      <p:sp>
        <p:nvSpPr>
          <p:cNvPr id="7" name="Slide Number Placeholder 3"/>
          <p:cNvSpPr>
            <a:spLocks noGrp="1"/>
          </p:cNvSpPr>
          <p:nvPr>
            <p:ph type="sldNum" sz="quarter" idx="17"/>
          </p:nvPr>
        </p:nvSpPr>
        <p:spPr>
          <a:ln/>
        </p:spPr>
        <p:txBody>
          <a:bodyPr/>
          <a:lstStyle>
            <a:lvl1pPr>
              <a:defRPr/>
            </a:lvl1pPr>
          </a:lstStyle>
          <a:p>
            <a:fld id="{126A1CDF-94B6-4A68-A77E-8E90632C41F1}" type="slidenum">
              <a:rPr lang="en-US" altLang="en-US"/>
              <a:pPr/>
              <a:t>‹#›</a:t>
            </a:fld>
            <a:endParaRPr lang="en-US" altLang="en-US"/>
          </a:p>
        </p:txBody>
      </p:sp>
    </p:spTree>
    <p:extLst>
      <p:ext uri="{BB962C8B-B14F-4D97-AF65-F5344CB8AC3E}">
        <p14:creationId xmlns:p14="http://schemas.microsoft.com/office/powerpoint/2010/main" val="605705165"/>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14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4"/>
          <p:cNvSpPr>
            <a:spLocks noGrp="1" noChangeArrowheads="1"/>
          </p:cNvSpPr>
          <p:nvPr>
            <p:ph type="dt" sz="half" idx="10"/>
          </p:nvPr>
        </p:nvSpPr>
        <p:spPr>
          <a:ln/>
        </p:spPr>
        <p:txBody>
          <a:bodyPr/>
          <a:lstStyle>
            <a:lvl1pPr>
              <a:defRPr/>
            </a:lvl1pPr>
          </a:lstStyle>
          <a:p>
            <a:pPr>
              <a:defRPr/>
            </a:pPr>
            <a:fld id="{BA49A3EB-0005-48E5-BB01-BFDF7B6236D9}" type="datetimeFigureOut">
              <a:rPr lang="en-US"/>
              <a:pPr>
                <a:defRPr/>
              </a:pPr>
              <a:t>3/8/2019</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Slide Number Placeholder 3"/>
          <p:cNvSpPr>
            <a:spLocks noGrp="1"/>
          </p:cNvSpPr>
          <p:nvPr>
            <p:ph type="sldNum" sz="quarter" idx="12"/>
          </p:nvPr>
        </p:nvSpPr>
        <p:spPr>
          <a:ln/>
        </p:spPr>
        <p:txBody>
          <a:bodyPr/>
          <a:lstStyle>
            <a:lvl1pPr>
              <a:defRPr/>
            </a:lvl1pPr>
          </a:lstStyle>
          <a:p>
            <a:fld id="{FDBF68C2-957D-4AA3-9D41-270B0CBF070F}" type="slidenum">
              <a:rPr lang="en-US" altLang="en-US"/>
              <a:pPr/>
              <a:t>‹#›</a:t>
            </a:fld>
            <a:endParaRPr lang="en-US" altLang="en-US"/>
          </a:p>
        </p:txBody>
      </p:sp>
    </p:spTree>
    <p:extLst>
      <p:ext uri="{BB962C8B-B14F-4D97-AF65-F5344CB8AC3E}">
        <p14:creationId xmlns:p14="http://schemas.microsoft.com/office/powerpoint/2010/main" val="1339184816"/>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7A83BA56-73F9-4FAE-8693-7E46EF766C4F}" type="datetimeFigureOut">
              <a:rPr lang="en-US"/>
              <a:pPr>
                <a:defRPr/>
              </a:pPr>
              <a:t>3/8/2019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3"/>
          <p:cNvSpPr>
            <a:spLocks noGrp="1"/>
          </p:cNvSpPr>
          <p:nvPr>
            <p:ph type="sldNum" sz="quarter" idx="12"/>
          </p:nvPr>
        </p:nvSpPr>
        <p:spPr>
          <a:ln/>
        </p:spPr>
        <p:txBody>
          <a:bodyPr/>
          <a:lstStyle>
            <a:lvl1pPr>
              <a:defRPr/>
            </a:lvl1pPr>
          </a:lstStyle>
          <a:p>
            <a:fld id="{29A4910A-F62E-4A21-AF70-8B8BBF0F31B6}" type="slidenum">
              <a:rPr lang="en-US" altLang="en-US"/>
              <a:pPr/>
              <a:t>‹#›</a:t>
            </a:fld>
            <a:endParaRPr lang="en-US" altLang="en-US"/>
          </a:p>
        </p:txBody>
      </p:sp>
    </p:spTree>
    <p:extLst>
      <p:ext uri="{BB962C8B-B14F-4D97-AF65-F5344CB8AC3E}">
        <p14:creationId xmlns:p14="http://schemas.microsoft.com/office/powerpoint/2010/main" val="768214192"/>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smtClean="0"/>
            </a:lvl1pPr>
          </a:lstStyle>
          <a:p>
            <a:pPr>
              <a:defRPr/>
            </a:pPr>
            <a:fld id="{378B3684-7414-4702-B290-A537213607E2}" type="datetimeFigureOut">
              <a:rPr lang="en-US"/>
              <a:pPr>
                <a:defRPr/>
              </a:pPr>
              <a:t>3/8/2019</a:t>
            </a:fld>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934200" y="6245225"/>
            <a:ext cx="2133600" cy="476250"/>
          </a:xfrm>
        </p:spPr>
        <p:txBody>
          <a:bodyPr/>
          <a:lstStyle>
            <a:lvl1pPr>
              <a:defRPr/>
            </a:lvl1pPr>
          </a:lstStyle>
          <a:p>
            <a:fld id="{1328D818-A401-4DFD-833C-B35EBA674520}" type="slidenum">
              <a:rPr lang="en-US" altLang="en-US"/>
              <a:pPr/>
              <a:t>‹#›</a:t>
            </a:fld>
            <a:endParaRPr lang="en-US" altLang="en-US"/>
          </a:p>
        </p:txBody>
      </p:sp>
    </p:spTree>
    <p:extLst>
      <p:ext uri="{BB962C8B-B14F-4D97-AF65-F5344CB8AC3E}">
        <p14:creationId xmlns:p14="http://schemas.microsoft.com/office/powerpoint/2010/main" val="1397087554"/>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 descr="FEMA Visual Templat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198438"/>
            <a:ext cx="82296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068388"/>
            <a:ext cx="8229600"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smtClean="0">
                <a:latin typeface="+mn-lt"/>
                <a:cs typeface="+mn-cs"/>
              </a:defRPr>
            </a:lvl1pPr>
          </a:lstStyle>
          <a:p>
            <a:pPr>
              <a:defRPr/>
            </a:pPr>
            <a:fld id="{2166F6FD-D3A8-4FF0-995F-151C148CC762}" type="datetimeFigureOut">
              <a:rPr lang="en-US"/>
              <a:pPr>
                <a:defRPr/>
              </a:pPr>
              <a:t>3/8/2019</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b="0">
                <a:latin typeface="+mn-lt"/>
                <a:cs typeface="+mn-cs"/>
              </a:defRPr>
            </a:lvl1pPr>
          </a:lstStyle>
          <a:p>
            <a:pPr>
              <a:defRPr/>
            </a:pPr>
            <a:endParaRPr lang="en-US"/>
          </a:p>
        </p:txBody>
      </p:sp>
      <p:cxnSp>
        <p:nvCxnSpPr>
          <p:cNvPr id="8" name="Straight Connector 7"/>
          <p:cNvCxnSpPr/>
          <p:nvPr/>
        </p:nvCxnSpPr>
        <p:spPr>
          <a:xfrm>
            <a:off x="457200" y="990600"/>
            <a:ext cx="8077200" cy="15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Slide Number Placeholder 3"/>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600">
                <a:solidFill>
                  <a:srgbClr val="F4F8FE"/>
                </a:solidFill>
              </a:defRPr>
            </a:lvl1pPr>
          </a:lstStyle>
          <a:p>
            <a:fld id="{49A687DE-9017-469A-9F7A-D13C0512B5D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79" r:id="rId1"/>
    <p:sldLayoutId id="2147483693" r:id="rId2"/>
    <p:sldLayoutId id="2147483680" r:id="rId3"/>
    <p:sldLayoutId id="2147483681" r:id="rId4"/>
    <p:sldLayoutId id="2147483682" r:id="rId5"/>
    <p:sldLayoutId id="2147483683" r:id="rId6"/>
    <p:sldLayoutId id="2147483684" r:id="rId7"/>
    <p:sldLayoutId id="2147483685" r:id="rId8"/>
    <p:sldLayoutId id="2147483694" r:id="rId9"/>
    <p:sldLayoutId id="2147483686" r:id="rId10"/>
    <p:sldLayoutId id="2147483687" r:id="rId11"/>
    <p:sldLayoutId id="2147483688" r:id="rId12"/>
    <p:sldLayoutId id="2147483689" r:id="rId13"/>
    <p:sldLayoutId id="2147483690" r:id="rId14"/>
    <p:sldLayoutId id="2147483691" r:id="rId15"/>
    <p:sldLayoutId id="2147483692" r:id="rId16"/>
  </p:sldLayoutIdLst>
  <p:transition>
    <p:wipe dir="r"/>
  </p:transition>
  <p:timing>
    <p:tnLst>
      <p:par>
        <p:cTn id="1" dur="indefinite" restart="never" nodeType="tmRoot"/>
      </p:par>
    </p:tnLst>
  </p:timing>
  <p:txStyles>
    <p:titleStyle>
      <a:lvl1pPr algn="l" rtl="0" fontAlgn="base">
        <a:spcBef>
          <a:spcPct val="0"/>
        </a:spcBef>
        <a:spcAft>
          <a:spcPct val="0"/>
        </a:spcAft>
        <a:defRPr sz="3800" b="1">
          <a:solidFill>
            <a:srgbClr val="000066"/>
          </a:solidFill>
          <a:latin typeface="+mj-lt"/>
          <a:ea typeface="+mj-ea"/>
          <a:cs typeface="+mj-cs"/>
        </a:defRPr>
      </a:lvl1pPr>
      <a:lvl2pPr algn="l" rtl="0" fontAlgn="base">
        <a:spcBef>
          <a:spcPct val="0"/>
        </a:spcBef>
        <a:spcAft>
          <a:spcPct val="0"/>
        </a:spcAft>
        <a:defRPr sz="3800" b="1">
          <a:solidFill>
            <a:srgbClr val="000066"/>
          </a:solidFill>
          <a:latin typeface="Times New Roman" pitchFamily="18" charset="0"/>
          <a:cs typeface="Arial" charset="0"/>
        </a:defRPr>
      </a:lvl2pPr>
      <a:lvl3pPr algn="l" rtl="0" fontAlgn="base">
        <a:spcBef>
          <a:spcPct val="0"/>
        </a:spcBef>
        <a:spcAft>
          <a:spcPct val="0"/>
        </a:spcAft>
        <a:defRPr sz="3800" b="1">
          <a:solidFill>
            <a:srgbClr val="000066"/>
          </a:solidFill>
          <a:latin typeface="Times New Roman" pitchFamily="18" charset="0"/>
          <a:cs typeface="Arial" charset="0"/>
        </a:defRPr>
      </a:lvl3pPr>
      <a:lvl4pPr algn="l" rtl="0" fontAlgn="base">
        <a:spcBef>
          <a:spcPct val="0"/>
        </a:spcBef>
        <a:spcAft>
          <a:spcPct val="0"/>
        </a:spcAft>
        <a:defRPr sz="3800" b="1">
          <a:solidFill>
            <a:srgbClr val="000066"/>
          </a:solidFill>
          <a:latin typeface="Times New Roman" pitchFamily="18" charset="0"/>
          <a:cs typeface="Arial" charset="0"/>
        </a:defRPr>
      </a:lvl4pPr>
      <a:lvl5pPr algn="l" rtl="0" fontAlgn="base">
        <a:spcBef>
          <a:spcPct val="0"/>
        </a:spcBef>
        <a:spcAft>
          <a:spcPct val="0"/>
        </a:spcAft>
        <a:defRPr sz="3800" b="1">
          <a:solidFill>
            <a:srgbClr val="000066"/>
          </a:solidFill>
          <a:latin typeface="Times New Roman" pitchFamily="18" charset="0"/>
          <a:cs typeface="Arial" charset="0"/>
        </a:defRPr>
      </a:lvl5pPr>
      <a:lvl6pPr marL="457200" algn="l" rtl="0" eaLnBrk="1" fontAlgn="base" hangingPunct="1">
        <a:spcBef>
          <a:spcPct val="0"/>
        </a:spcBef>
        <a:spcAft>
          <a:spcPct val="0"/>
        </a:spcAft>
        <a:defRPr sz="3800" b="1">
          <a:solidFill>
            <a:srgbClr val="000066"/>
          </a:solidFill>
          <a:latin typeface="Times New Roman" pitchFamily="18" charset="0"/>
          <a:cs typeface="Arial" charset="0"/>
        </a:defRPr>
      </a:lvl6pPr>
      <a:lvl7pPr marL="914400" algn="l" rtl="0" eaLnBrk="1" fontAlgn="base" hangingPunct="1">
        <a:spcBef>
          <a:spcPct val="0"/>
        </a:spcBef>
        <a:spcAft>
          <a:spcPct val="0"/>
        </a:spcAft>
        <a:defRPr sz="3800" b="1">
          <a:solidFill>
            <a:srgbClr val="000066"/>
          </a:solidFill>
          <a:latin typeface="Times New Roman" pitchFamily="18" charset="0"/>
          <a:cs typeface="Arial" charset="0"/>
        </a:defRPr>
      </a:lvl7pPr>
      <a:lvl8pPr marL="1371600" algn="l" rtl="0" eaLnBrk="1" fontAlgn="base" hangingPunct="1">
        <a:spcBef>
          <a:spcPct val="0"/>
        </a:spcBef>
        <a:spcAft>
          <a:spcPct val="0"/>
        </a:spcAft>
        <a:defRPr sz="3800" b="1">
          <a:solidFill>
            <a:srgbClr val="000066"/>
          </a:solidFill>
          <a:latin typeface="Times New Roman" pitchFamily="18" charset="0"/>
          <a:cs typeface="Arial" charset="0"/>
        </a:defRPr>
      </a:lvl8pPr>
      <a:lvl9pPr marL="1828800" algn="l" rtl="0" eaLnBrk="1" fontAlgn="base" hangingPunct="1">
        <a:spcBef>
          <a:spcPct val="0"/>
        </a:spcBef>
        <a:spcAft>
          <a:spcPct val="0"/>
        </a:spcAft>
        <a:defRPr sz="3800" b="1">
          <a:solidFill>
            <a:srgbClr val="000066"/>
          </a:solidFill>
          <a:latin typeface="Times New Roman" pitchFamily="18" charset="0"/>
          <a:cs typeface="Arial" charset="0"/>
        </a:defRPr>
      </a:lvl9pPr>
    </p:titleStyle>
    <p:bodyStyle>
      <a:lvl1pPr algn="l" rtl="0" fontAlgn="base">
        <a:spcBef>
          <a:spcPct val="20000"/>
        </a:spcBef>
        <a:spcAft>
          <a:spcPct val="0"/>
        </a:spcAft>
        <a:tabLst>
          <a:tab pos="401638" algn="l"/>
        </a:tabLst>
        <a:defRPr sz="2800">
          <a:solidFill>
            <a:srgbClr val="000066"/>
          </a:solidFill>
          <a:latin typeface="+mn-lt"/>
          <a:ea typeface="+mn-ea"/>
          <a:cs typeface="+mn-cs"/>
        </a:defRPr>
      </a:lvl1pPr>
      <a:lvl2pPr marL="457200" indent="-342900" algn="l" rtl="0" fontAlgn="base">
        <a:spcBef>
          <a:spcPct val="20000"/>
        </a:spcBef>
        <a:spcAft>
          <a:spcPct val="0"/>
        </a:spcAft>
        <a:buFont typeface="Arial" panose="020B0604020202020204" pitchFamily="34" charset="0"/>
        <a:buChar char="•"/>
        <a:tabLst>
          <a:tab pos="401638" algn="l"/>
        </a:tabLst>
        <a:defRPr sz="2800">
          <a:solidFill>
            <a:srgbClr val="000066"/>
          </a:solidFill>
          <a:latin typeface="+mn-lt"/>
          <a:cs typeface="+mn-cs"/>
        </a:defRPr>
      </a:lvl2pPr>
      <a:lvl3pPr marL="9144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3pPr>
      <a:lvl4pPr marL="1371600" indent="-342900" algn="l" rtl="0" fontAlgn="base">
        <a:spcBef>
          <a:spcPct val="20000"/>
        </a:spcBef>
        <a:spcAft>
          <a:spcPct val="0"/>
        </a:spcAft>
        <a:buFont typeface="Wingdings" panose="05000000000000000000" pitchFamily="2" charset="2"/>
        <a:buChar char="§"/>
        <a:tabLst>
          <a:tab pos="401638" algn="l"/>
        </a:tabLst>
        <a:defRPr sz="2800">
          <a:solidFill>
            <a:srgbClr val="000066"/>
          </a:solidFill>
          <a:latin typeface="+mn-lt"/>
          <a:cs typeface="+mn-cs"/>
        </a:defRPr>
      </a:lvl4pPr>
      <a:lvl5pPr marL="2174875" indent="-228600" algn="l" rtl="0" fontAlgn="base">
        <a:spcBef>
          <a:spcPct val="20000"/>
        </a:spcBef>
        <a:spcAft>
          <a:spcPct val="0"/>
        </a:spcAft>
        <a:buChar char="»"/>
        <a:tabLst>
          <a:tab pos="401638" algn="l"/>
        </a:tabLst>
        <a:defRPr sz="2000" b="1">
          <a:solidFill>
            <a:srgbClr val="000066"/>
          </a:solidFill>
          <a:latin typeface="+mn-lt"/>
          <a:cs typeface="+mn-cs"/>
        </a:defRPr>
      </a:lvl5pPr>
      <a:lvl6pPr marL="26320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6pPr>
      <a:lvl7pPr marL="30892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7pPr>
      <a:lvl8pPr marL="35464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8pPr>
      <a:lvl9pPr marL="4003675" indent="-228600" algn="l" rtl="0" eaLnBrk="1" fontAlgn="base" hangingPunct="1">
        <a:spcBef>
          <a:spcPct val="20000"/>
        </a:spcBef>
        <a:spcAft>
          <a:spcPct val="0"/>
        </a:spcAft>
        <a:buChar char="»"/>
        <a:tabLst>
          <a:tab pos="401638" algn="l"/>
        </a:tabLst>
        <a:defRPr sz="2000" b="1">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hyperlink" Target="https://www.fema.gov/pdf/about/divisions/npd/CPG_101_V2.pdf" TargetMode="External"/><Relationship Id="rId2" Type="http://schemas.openxmlformats.org/officeDocument/2006/relationships/hyperlink" Target="https://www.fema.gov/national-incident-management-system" TargetMode="Externa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fema.gov/resource-management-mutual-aid" TargetMode="Externa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spcBef>
                <a:spcPct val="100000"/>
              </a:spcBef>
              <a:buSzPct val="99000"/>
            </a:pPr>
            <a:r>
              <a:rPr lang="en-US" altLang="en-US" smtClean="0"/>
              <a:t>Lesson 3 Overview</a:t>
            </a:r>
          </a:p>
        </p:txBody>
      </p:sp>
      <p:sp>
        <p:nvSpPr>
          <p:cNvPr id="2" name="Content Placeholder 1"/>
          <p:cNvSpPr>
            <a:spLocks noGrp="1"/>
          </p:cNvSpPr>
          <p:nvPr>
            <p:ph idx="1"/>
          </p:nvPr>
        </p:nvSpPr>
        <p:spPr/>
        <p:txBody>
          <a:bodyPr>
            <a:normAutofit fontScale="62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Delegation of Authority &amp; Management by Objectives lesson introduces you to the delegation of authority process, implementing authorities, management by objectives, and preparedness plans and agreements.</a:t>
            </a:r>
            <a:endParaRPr lang="en-US"/>
          </a:p>
          <a:p>
            <a:pPr>
              <a:spcBef>
                <a:spcPct val="100000"/>
              </a:spcBef>
              <a:buSzPct val="99000"/>
            </a:pPr>
            <a:r>
              <a:rPr lang="en-US" b="1" kern="1200" smtClean="0">
                <a:latin typeface="Arial" panose="020B0604020202020204" pitchFamily="34" charset="0"/>
                <a:cs typeface="Arial" panose="020B0604020202020204" pitchFamily="34" charset="0"/>
              </a:rPr>
              <a:t>Lesson </a:t>
            </a:r>
            <a:r>
              <a:rPr lang="en-US" b="1" kern="1200">
                <a:latin typeface="Arial" panose="020B0604020202020204" pitchFamily="34" charset="0"/>
                <a:cs typeface="Arial" panose="020B0604020202020204" pitchFamily="34" charset="0"/>
              </a:rPr>
              <a:t>Objectives</a:t>
            </a:r>
            <a:endParaRPr lang="en-US"/>
          </a:p>
          <a:p>
            <a:pPr>
              <a:spcBef>
                <a:spcPct val="100000"/>
              </a:spcBef>
              <a:buSzPct val="99000"/>
            </a:pPr>
            <a:r>
              <a:rPr lang="en-US" kern="1200">
                <a:latin typeface="Arial" panose="020B0604020202020204" pitchFamily="34" charset="0"/>
                <a:cs typeface="Arial" panose="020B0604020202020204" pitchFamily="34" charset="0"/>
              </a:rPr>
              <a:t>At the end of this lesson, you should be able to:</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Describe </a:t>
            </a:r>
            <a:r>
              <a:rPr lang="en-US" kern="1200">
                <a:latin typeface="Arial" panose="020B0604020202020204" pitchFamily="34" charset="0"/>
                <a:cs typeface="Arial" panose="020B0604020202020204" pitchFamily="34" charset="0"/>
              </a:rPr>
              <a:t>the delegation of authority process.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 scope of authority.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 management by objectives. </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Describe the importance of preparedness plans and agreements.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7B8AE821-3B76-45EF-A64D-249664763BF8}" type="slidenum">
              <a:rPr lang="en-US" altLang="en-US" smtClean="0"/>
              <a:pPr>
                <a:spcBef>
                  <a:spcPct val="100000"/>
                </a:spcBef>
                <a:buSzPct val="99000"/>
              </a:pPr>
              <a:t>1</a:t>
            </a:fld>
            <a:endParaRPr lang="en-US" altLang="en-US"/>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What questions would you use to assess the effectiveness of incident management?</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126A1CDF-94B6-4A68-A77E-8E90632C41F1}" type="slidenum">
              <a:rPr lang="en-US" altLang="en-US" smtClean="0"/>
              <a:pPr>
                <a:spcBef>
                  <a:spcPct val="100000"/>
                </a:spcBef>
                <a:buSzPct val="99000"/>
              </a:pPr>
              <a:t>10</a:t>
            </a:fld>
            <a:endParaRPr lang="en-US" altLang="en-US"/>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spcBef>
                <a:spcPct val="100000"/>
              </a:spcBef>
              <a:buSzPct val="99000"/>
            </a:pPr>
            <a:r>
              <a:rPr lang="en-US" altLang="en-US" smtClean="0"/>
              <a:t>ACTIVITY 3.1: DELEGATING AUTHORITY  </a:t>
            </a:r>
          </a:p>
        </p:txBody>
      </p:sp>
      <p:sp>
        <p:nvSpPr>
          <p:cNvPr id="2" name="Content Placeholder 1"/>
          <p:cNvSpPr>
            <a:spLocks noGrp="1"/>
          </p:cNvSpPr>
          <p:nvPr>
            <p:ph idx="1"/>
          </p:nvPr>
        </p:nvSpPr>
        <p:spPr/>
        <p:txBody>
          <a:bodyPr>
            <a:normAutofit fontScale="475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identify and reinforce ways that incident management personnel can keep their agency executives involved and informed during an incident.</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15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in your team:</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Read </a:t>
            </a:r>
            <a:r>
              <a:rPr lang="en-US" kern="1200" dirty="0">
                <a:latin typeface="Arial" panose="020B0604020202020204" pitchFamily="34" charset="0"/>
                <a:cs typeface="Arial" panose="020B0604020202020204" pitchFamily="34" charset="0"/>
              </a:rPr>
              <a:t>the case study in your Student </a:t>
            </a:r>
            <a:r>
              <a:rPr lang="en-US" kern="1200" dirty="0" smtClean="0">
                <a:latin typeface="Arial" panose="020B0604020202020204" pitchFamily="34" charset="0"/>
                <a:cs typeface="Arial" panose="020B0604020202020204" pitchFamily="34" charset="0"/>
              </a:rPr>
              <a:t>Manual.</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Identify </a:t>
            </a:r>
            <a:r>
              <a:rPr lang="en-US" kern="1200" dirty="0">
                <a:latin typeface="Arial" panose="020B0604020202020204" pitchFamily="34" charset="0"/>
                <a:cs typeface="Arial" panose="020B0604020202020204" pitchFamily="34" charset="0"/>
              </a:rPr>
              <a:t>the steps you would take to keep the agency executives involved in this </a:t>
            </a:r>
            <a:r>
              <a:rPr lang="en-US" kern="1200" dirty="0" smtClean="0">
                <a:latin typeface="Arial" panose="020B0604020202020204" pitchFamily="34" charset="0"/>
                <a:cs typeface="Arial" panose="020B0604020202020204" pitchFamily="34" charset="0"/>
              </a:rPr>
              <a:t>incident.</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List </a:t>
            </a:r>
            <a:r>
              <a:rPr lang="en-US" kern="1200" dirty="0">
                <a:latin typeface="Arial" panose="020B0604020202020204" pitchFamily="34" charset="0"/>
                <a:cs typeface="Arial" panose="020B0604020202020204" pitchFamily="34" charset="0"/>
              </a:rPr>
              <a:t>the steps on chart paper.</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Case </a:t>
            </a:r>
            <a:r>
              <a:rPr lang="en-US" b="1" u="sng" kern="1200" dirty="0">
                <a:latin typeface="Arial" panose="020B0604020202020204" pitchFamily="34" charset="0"/>
                <a:cs typeface="Arial" panose="020B0604020202020204" pitchFamily="34" charset="0"/>
              </a:rPr>
              <a:t>Study:</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The Beltway sniper case was one of the most infamous crimes in recent law enforcement, instilling fear in thousands of people. According to the after-action report, communication was clearly the most compelling concern in the sniper case. Investigations of this kind succeed or fail based on executives ability to effectively manage and communicate information in a timely manner. Incident Commanders must balance the incident needs with the obligations of local executives to be responsive to their citizens. In the words of one police chief, You cannot expect leaders to stop leading.</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7B8AE821-3B76-45EF-A64D-249664763BF8}" type="slidenum">
              <a:rPr lang="en-US" altLang="en-US" smtClean="0"/>
              <a:pPr>
                <a:spcBef>
                  <a:spcPct val="100000"/>
                </a:spcBef>
                <a:buSzPct val="99000"/>
              </a:pPr>
              <a:t>11</a:t>
            </a:fld>
            <a:endParaRPr lang="en-US"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spcBef>
                <a:spcPct val="100000"/>
              </a:spcBef>
              <a:buSzPct val="99000"/>
            </a:pPr>
            <a:r>
              <a:rPr lang="en-US" altLang="en-US" smtClean="0"/>
              <a:t>Implementing Authorities</a:t>
            </a:r>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Within his or her scope of authority, the Incident Commander establishes incident objectives, then determines strategies, resources, and ICS structure based on the incident objectives. The Incident Commander must also have the authority to establish an ICS structure adequate to protect the safety of responders and citizens, to control the spread of damage, and to protect the environment.</a:t>
            </a:r>
            <a:endParaRPr lang="en-US"/>
          </a:p>
        </p:txBody>
      </p:sp>
      <p:pic>
        <p:nvPicPr>
          <p:cNvPr id="8" name="Picture 5" descr="Diagram with box labeled Incident Commander, arrow pointing to document labeled Incident Objectives.  Three arrows pointing from Incident Objectives to Strategies, Resources, and ICS Structur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762476" y="4048982"/>
            <a:ext cx="3619048" cy="1019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126A1CDF-94B6-4A68-A77E-8E90632C41F1}" type="slidenum">
              <a:rPr lang="en-US" altLang="en-US" smtClean="0"/>
              <a:pPr>
                <a:spcBef>
                  <a:spcPct val="100000"/>
                </a:spcBef>
                <a:buSzPct val="99000"/>
              </a:pPr>
              <a:t>12</a:t>
            </a:fld>
            <a:endParaRPr lang="en-US" altLang="en-US"/>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a:spcBef>
                <a:spcPct val="100000"/>
              </a:spcBef>
              <a:buSzPct val="99000"/>
            </a:pPr>
            <a:r>
              <a:rPr lang="en-US" altLang="en-US" smtClean="0"/>
              <a:t>Management by Objectives</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ICS is managed by objectives. Objectives are communicated throughout the entire ICS organization through the Incident Action Planning Process.</a:t>
            </a:r>
            <a:endParaRPr lang="en-US"/>
          </a:p>
          <a:p>
            <a:pPr>
              <a:spcBef>
                <a:spcPct val="100000"/>
              </a:spcBef>
              <a:buSzPct val="99000"/>
            </a:pPr>
            <a:r>
              <a:rPr lang="en-US" kern="1200">
                <a:latin typeface="Arial" panose="020B0604020202020204" pitchFamily="34" charset="0"/>
                <a:cs typeface="Arial" panose="020B0604020202020204" pitchFamily="34" charset="0"/>
              </a:rPr>
              <a:t>Management by objectives includes:</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Establishing </a:t>
            </a:r>
            <a:r>
              <a:rPr lang="en-US" kern="1200">
                <a:latin typeface="Arial" panose="020B0604020202020204" pitchFamily="34" charset="0"/>
                <a:cs typeface="Arial" panose="020B0604020202020204" pitchFamily="34" charset="0"/>
              </a:rPr>
              <a:t>overarching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Developing and issuing assignments, plans, procedures, and protocols.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Establishing specific, measurable objectives for various incident management functional activities.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Directing efforts to attain them, in support of defined strategic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Documenting results to measure performance and facilitate corrective action. </a:t>
            </a:r>
            <a:endParaRPr lang="en-US"/>
          </a:p>
        </p:txBody>
      </p:sp>
      <p:pic>
        <p:nvPicPr>
          <p:cNvPr id="8" name="Picture 4" descr="A group of people looking in a binde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13</a:t>
            </a:fld>
            <a:endParaRPr lang="en-US" altLang="en-US"/>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spcBef>
                <a:spcPct val="100000"/>
              </a:spcBef>
              <a:buSzPct val="99000"/>
            </a:pPr>
            <a:r>
              <a:rPr lang="en-US" altLang="en-US" smtClean="0"/>
              <a:t>Establishing and Implementing Objectives</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steps for establishing and implementing incident objectives include: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Step </a:t>
            </a:r>
            <a:r>
              <a:rPr lang="en-US" kern="1200">
                <a:latin typeface="Arial" panose="020B0604020202020204" pitchFamily="34" charset="0"/>
                <a:cs typeface="Arial" panose="020B0604020202020204" pitchFamily="34" charset="0"/>
              </a:rPr>
              <a:t>1: Understand agency policy and direction.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Step 2: Assess incident situation.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Step 3: Establish incident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Step 4: Select appropriate strategy or strategies to achieve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Step 5: Perform tactical direction.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Step 6: Provide necessary follow-up. </a:t>
            </a:r>
            <a:endParaRPr lang="en-US"/>
          </a:p>
        </p:txBody>
      </p:sp>
      <p:pic>
        <p:nvPicPr>
          <p:cNvPr id="8" name="Picture 4" descr="Clipboard with a piece of paper that reading Incident Objective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526230" y="2338520"/>
            <a:ext cx="2285714" cy="2120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14</a:t>
            </a:fld>
            <a:endParaRPr lang="en-US" altLang="en-US"/>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spcBef>
                <a:spcPct val="100000"/>
              </a:spcBef>
              <a:buSzPct val="99000"/>
            </a:pPr>
            <a:r>
              <a:rPr lang="en-US" altLang="en-US" smtClean="0"/>
              <a:t>Initial Response: Conduct a Size-Up</a:t>
            </a:r>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In an initial incident, a size-up is done to set the immediate incident objectives. The first responder to arrive must assume command and size-up the situation by determining: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Nature </a:t>
            </a:r>
            <a:r>
              <a:rPr lang="en-US" kern="1200">
                <a:latin typeface="Arial" panose="020B0604020202020204" pitchFamily="34" charset="0"/>
                <a:cs typeface="Arial" panose="020B0604020202020204" pitchFamily="34" charset="0"/>
              </a:rPr>
              <a:t>and magnitude of the incident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Hazards and safety concerns</a:t>
            </a:r>
            <a:endParaRPr lang="en-US"/>
          </a:p>
          <a:p>
            <a:pPr marL="635000" lvl="2" indent="-254000">
              <a:spcBef>
                <a:spcPct val="100000"/>
              </a:spcBef>
              <a:buSzPct val="99000"/>
            </a:pPr>
            <a:r>
              <a:rPr lang="en-US" kern="1200" smtClean="0">
                <a:latin typeface="Arial" panose="020B0604020202020204" pitchFamily="34" charset="0"/>
                <a:cs typeface="Arial" panose="020B0604020202020204" pitchFamily="34" charset="0"/>
              </a:rPr>
              <a:t>Hazards </a:t>
            </a:r>
            <a:r>
              <a:rPr lang="en-US" kern="1200">
                <a:latin typeface="Arial" panose="020B0604020202020204" pitchFamily="34" charset="0"/>
                <a:cs typeface="Arial" panose="020B0604020202020204" pitchFamily="34" charset="0"/>
              </a:rPr>
              <a:t>facing response personnel and the public</a:t>
            </a:r>
            <a:endParaRPr lang="en-US"/>
          </a:p>
          <a:p>
            <a:pPr marL="635000" lvl="2" indent="-254000">
              <a:spcBef>
                <a:spcPct val="100000"/>
              </a:spcBef>
              <a:buSzPct val="99000"/>
            </a:pPr>
            <a:r>
              <a:rPr lang="en-US" kern="1200">
                <a:latin typeface="Arial" panose="020B0604020202020204" pitchFamily="34" charset="0"/>
                <a:cs typeface="Arial" panose="020B0604020202020204" pitchFamily="34" charset="0"/>
              </a:rPr>
              <a:t>Evacuation and warnings</a:t>
            </a:r>
            <a:endParaRPr lang="en-US"/>
          </a:p>
          <a:p>
            <a:pPr marL="635000" lvl="2" indent="-254000">
              <a:spcBef>
                <a:spcPct val="100000"/>
              </a:spcBef>
              <a:buSzPct val="99000"/>
            </a:pPr>
            <a:r>
              <a:rPr lang="en-US" kern="1200">
                <a:latin typeface="Arial" panose="020B0604020202020204" pitchFamily="34" charset="0"/>
                <a:cs typeface="Arial" panose="020B0604020202020204" pitchFamily="34" charset="0"/>
              </a:rPr>
              <a:t>Injuries and casualties</a:t>
            </a:r>
            <a:endParaRPr lang="en-US"/>
          </a:p>
          <a:p>
            <a:pPr marL="635000" lvl="2" indent="-254000">
              <a:spcBef>
                <a:spcPct val="100000"/>
              </a:spcBef>
              <a:buSzPct val="99000"/>
            </a:pPr>
            <a:r>
              <a:rPr lang="en-US" kern="1200">
                <a:latin typeface="Arial" panose="020B0604020202020204" pitchFamily="34" charset="0"/>
                <a:cs typeface="Arial" panose="020B0604020202020204" pitchFamily="34" charset="0"/>
              </a:rPr>
              <a:t>Need to secure and isolate the area</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Initial </a:t>
            </a:r>
            <a:r>
              <a:rPr lang="en-US" kern="1200">
                <a:latin typeface="Arial" panose="020B0604020202020204" pitchFamily="34" charset="0"/>
                <a:cs typeface="Arial" panose="020B0604020202020204" pitchFamily="34" charset="0"/>
              </a:rPr>
              <a:t>priorities and immediate resource requirements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Location of Incident Command Post and Staging Area</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Entrance and exit routes for responders</a:t>
            </a:r>
            <a:endParaRPr lang="en-US"/>
          </a:p>
        </p:txBody>
      </p:sp>
      <p:pic>
        <p:nvPicPr>
          <p:cNvPr id="8" name="Picture 4" descr="2 FEMA employees looking at a propane tank"/>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15</a:t>
            </a:fld>
            <a:endParaRPr lang="en-US" altLang="en-US"/>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spcBef>
                <a:spcPct val="100000"/>
              </a:spcBef>
              <a:buSzPct val="99000"/>
            </a:pPr>
            <a:r>
              <a:rPr lang="en-US" altLang="en-US" smtClean="0"/>
              <a:t>Overall Priorities</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Throughout the incident, objectives are established based on the following priorities:</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First </a:t>
            </a:r>
            <a:r>
              <a:rPr lang="en-US" kern="1200">
                <a:latin typeface="Arial" panose="020B0604020202020204" pitchFamily="34" charset="0"/>
                <a:cs typeface="Arial" panose="020B0604020202020204" pitchFamily="34" charset="0"/>
              </a:rPr>
              <a:t>Priority: Life Safety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Second Priority: Incident Stabilization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Third Priority: Property Preservation </a:t>
            </a:r>
            <a:endParaRPr lang="en-US"/>
          </a:p>
          <a:p>
            <a:pPr>
              <a:spcBef>
                <a:spcPct val="100000"/>
              </a:spcBef>
              <a:buSzPct val="99000"/>
            </a:pPr>
            <a:r>
              <a:rPr lang="en-US" kern="1200" smtClean="0">
                <a:latin typeface="Arial" panose="020B0604020202020204" pitchFamily="34" charset="0"/>
                <a:cs typeface="Arial" panose="020B0604020202020204" pitchFamily="34" charset="0"/>
              </a:rPr>
              <a:t>Overall </a:t>
            </a:r>
            <a:r>
              <a:rPr lang="en-US" kern="1200">
                <a:latin typeface="Arial" panose="020B0604020202020204" pitchFamily="34" charset="0"/>
                <a:cs typeface="Arial" panose="020B0604020202020204" pitchFamily="34" charset="0"/>
              </a:rPr>
              <a:t>priorities for an incident define what is most important. These are not a set of steps, you do not complete all life safety actions before you start any efforts to stabilize the incident. Often these priorities will be performed simultaneously.</a:t>
            </a:r>
            <a:endParaRPr lang="en-US"/>
          </a:p>
        </p:txBody>
      </p:sp>
      <p:pic>
        <p:nvPicPr>
          <p:cNvPr id="8" name="Picture 4" descr="A man in an orange vest writing on an easel"/>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16</a:t>
            </a:fld>
            <a:endParaRPr lang="en-US" altLang="en-US"/>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spcBef>
                <a:spcPct val="100000"/>
              </a:spcBef>
              <a:buSzPct val="99000"/>
            </a:pPr>
            <a:r>
              <a:rPr lang="en-US" altLang="en-US" smtClean="0"/>
              <a:t>Effective Incident Objectives</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For full effectiveness, incident objectives must be: </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Specific </a:t>
            </a:r>
            <a:r>
              <a:rPr lang="en-US" kern="1200">
                <a:latin typeface="Arial" panose="020B0604020202020204" pitchFamily="34" charset="0"/>
                <a:cs typeface="Arial" panose="020B0604020202020204" pitchFamily="34" charset="0"/>
              </a:rPr>
              <a:t>and state what's to be accomplished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Measurable and include a standard and timeframe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Attainable and reasonable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 accordance with the Incident Commander's authorities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Evaluated to determine effectiveness of strategies and tactics</a:t>
            </a:r>
            <a:endParaRPr lang="en-US"/>
          </a:p>
          <a:p>
            <a:pPr>
              <a:spcBef>
                <a:spcPct val="100000"/>
              </a:spcBef>
              <a:buSzPct val="99000"/>
            </a:pPr>
            <a:r>
              <a:rPr lang="en-US" b="1" i="1" kern="1200" smtClean="0">
                <a:latin typeface="Arial" panose="020B0604020202020204" pitchFamily="34" charset="0"/>
                <a:cs typeface="Arial" panose="020B0604020202020204" pitchFamily="34" charset="0"/>
              </a:rPr>
              <a:t>EXAMPLE</a:t>
            </a:r>
            <a:r>
              <a:rPr lang="en-US" b="1" i="1" kern="1200">
                <a:latin typeface="Arial" panose="020B0604020202020204" pitchFamily="34" charset="0"/>
                <a:cs typeface="Arial" panose="020B0604020202020204" pitchFamily="34" charset="0"/>
              </a:rPr>
              <a:t>:</a:t>
            </a:r>
            <a:r>
              <a:rPr lang="en-US" i="1" kern="1200" smtClean="0">
                <a:latin typeface="Arial" panose="020B0604020202020204" pitchFamily="34" charset="0"/>
                <a:cs typeface="Arial" panose="020B0604020202020204" pitchFamily="34" charset="0"/>
              </a:rPr>
              <a:t> </a:t>
            </a:r>
            <a:r>
              <a:rPr lang="en-US" i="1" kern="1200">
                <a:latin typeface="Arial" panose="020B0604020202020204" pitchFamily="34" charset="0"/>
                <a:cs typeface="Arial" panose="020B0604020202020204" pitchFamily="34" charset="0"/>
              </a:rPr>
              <a:t>Establish a controlled perimeter around the incident within 45 minutes (by 6 p.m.)</a:t>
            </a:r>
            <a:endParaRPr lang="en-US"/>
          </a:p>
        </p:txBody>
      </p:sp>
      <p:pic>
        <p:nvPicPr>
          <p:cNvPr id="8" name="Picture 4" descr="Responders talki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17</a:t>
            </a:fld>
            <a:endParaRPr lang="en-US" altLang="en-US"/>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spcBef>
                <a:spcPct val="100000"/>
              </a:spcBef>
              <a:buSzPct val="99000"/>
            </a:pPr>
            <a:r>
              <a:rPr lang="en-US" altLang="en-US" smtClean="0"/>
              <a:t>ACTIVITY 3.2: ADDING INCIDENT OBJECTIVES</a:t>
            </a:r>
          </a:p>
        </p:txBody>
      </p:sp>
      <p:sp>
        <p:nvSpPr>
          <p:cNvPr id="2" name="Content Placeholder 1"/>
          <p:cNvSpPr>
            <a:spLocks noGrp="1"/>
          </p:cNvSpPr>
          <p:nvPr>
            <p:ph idx="1"/>
          </p:nvPr>
        </p:nvSpPr>
        <p:spPr/>
        <p:txBody>
          <a:bodyPr>
            <a:normAutofit fontScale="47500" lnSpcReduction="20000"/>
          </a:bodyPr>
          <a:lstStyle/>
          <a:p>
            <a:pPr>
              <a:spcBef>
                <a:spcPct val="100000"/>
              </a:spcBef>
              <a:buSzPct val="99000"/>
            </a:pPr>
            <a:endParaRPr lang="en-US" b="1" u="sng" kern="1200" dirty="0" smtClean="0">
              <a:latin typeface="Arial" panose="020B0604020202020204" pitchFamily="34" charset="0"/>
              <a:cs typeface="Arial" panose="020B0604020202020204" pitchFamily="34" charset="0"/>
            </a:endParaRPr>
          </a:p>
          <a:p>
            <a:pPr>
              <a:spcBef>
                <a:spcPct val="100000"/>
              </a:spcBef>
              <a:buSzPct val="99000"/>
            </a:pPr>
            <a:r>
              <a:rPr lang="en-US" b="1" u="sng" kern="1200" dirty="0" smtClean="0">
                <a:latin typeface="Arial" panose="020B0604020202020204" pitchFamily="34" charset="0"/>
                <a:cs typeface="Arial" panose="020B0604020202020204" pitchFamily="34" charset="0"/>
              </a:rPr>
              <a:t>Activity </a:t>
            </a:r>
            <a:r>
              <a:rPr lang="en-US" b="1" u="sng" kern="1200" dirty="0">
                <a:latin typeface="Arial" panose="020B0604020202020204" pitchFamily="34" charset="0"/>
                <a:cs typeface="Arial" panose="020B0604020202020204" pitchFamily="34" charset="0"/>
              </a:rPr>
              <a:t>Purpose:</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To give the students practice at developing incident objectives for a scenario.</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Time</a:t>
            </a:r>
            <a:r>
              <a:rPr lang="en-US" b="1" u="sng" kern="1200" dirty="0">
                <a:latin typeface="Arial" panose="020B0604020202020204" pitchFamily="34" charset="0"/>
                <a:cs typeface="Arial" panose="020B0604020202020204" pitchFamily="34" charset="0"/>
              </a:rPr>
              <a:t>:</a:t>
            </a:r>
            <a:r>
              <a:rPr lang="en-US" kern="1200" dirty="0">
                <a:latin typeface="Arial" panose="020B0604020202020204" pitchFamily="34" charset="0"/>
                <a:cs typeface="Arial" panose="020B0604020202020204" pitchFamily="34" charset="0"/>
              </a:rPr>
              <a:t> 20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Instructions</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Working in your team: </a:t>
            </a:r>
            <a:endParaRPr lang="en-US" dirty="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Read </a:t>
            </a:r>
            <a:r>
              <a:rPr lang="en-US" kern="1200" dirty="0">
                <a:latin typeface="Arial" panose="020B0604020202020204" pitchFamily="34" charset="0"/>
                <a:cs typeface="Arial" panose="020B0604020202020204" pitchFamily="34" charset="0"/>
              </a:rPr>
              <a:t>the following scenario in your Student </a:t>
            </a:r>
            <a:r>
              <a:rPr lang="en-US" kern="1200" dirty="0" smtClean="0">
                <a:latin typeface="Arial" panose="020B0604020202020204" pitchFamily="34" charset="0"/>
                <a:cs typeface="Arial" panose="020B0604020202020204" pitchFamily="34" charset="0"/>
              </a:rPr>
              <a:t>Manual.</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Next</a:t>
            </a:r>
            <a:r>
              <a:rPr lang="en-US" kern="1200" dirty="0">
                <a:latin typeface="Arial" panose="020B0604020202020204" pitchFamily="34" charset="0"/>
                <a:cs typeface="Arial" panose="020B0604020202020204" pitchFamily="34" charset="0"/>
              </a:rPr>
              <a:t>, review the sample incident </a:t>
            </a:r>
            <a:r>
              <a:rPr lang="en-US" kern="1200" dirty="0" smtClean="0">
                <a:latin typeface="Arial" panose="020B0604020202020204" pitchFamily="34" charset="0"/>
                <a:cs typeface="Arial" panose="020B0604020202020204" pitchFamily="34" charset="0"/>
              </a:rPr>
              <a:t>objectives</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Determine </a:t>
            </a:r>
            <a:r>
              <a:rPr lang="en-US" kern="1200" dirty="0">
                <a:latin typeface="Arial" panose="020B0604020202020204" pitchFamily="34" charset="0"/>
                <a:cs typeface="Arial" panose="020B0604020202020204" pitchFamily="34" charset="0"/>
              </a:rPr>
              <a:t>what other incident objectives you would add for this </a:t>
            </a:r>
            <a:r>
              <a:rPr lang="en-US" kern="1200" dirty="0" smtClean="0">
                <a:latin typeface="Arial" panose="020B0604020202020204" pitchFamily="34" charset="0"/>
                <a:cs typeface="Arial" panose="020B0604020202020204" pitchFamily="34" charset="0"/>
              </a:rPr>
              <a:t>incident.</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List </a:t>
            </a:r>
            <a:r>
              <a:rPr lang="en-US" kern="1200" dirty="0">
                <a:latin typeface="Arial" panose="020B0604020202020204" pitchFamily="34" charset="0"/>
                <a:cs typeface="Arial" panose="020B0604020202020204" pitchFamily="34" charset="0"/>
              </a:rPr>
              <a:t>the objectives on chart paper and select a </a:t>
            </a:r>
            <a:r>
              <a:rPr lang="en-US" kern="1200" dirty="0" smtClean="0">
                <a:latin typeface="Arial" panose="020B0604020202020204" pitchFamily="34" charset="0"/>
                <a:cs typeface="Arial" panose="020B0604020202020204" pitchFamily="34" charset="0"/>
              </a:rPr>
              <a:t>spokesperson.</a:t>
            </a:r>
            <a:endParaRPr lang="en-US" dirty="0" smtClean="0"/>
          </a:p>
          <a:p>
            <a:pPr marL="254000" lvl="1" indent="-254000">
              <a:spcBef>
                <a:spcPct val="100000"/>
              </a:spcBef>
              <a:buSzPct val="99000"/>
              <a:buFont typeface="Arial" panose="020B0604020202020204" pitchFamily="34" charset="0"/>
              <a:buAutoNum type="arabicPeriod"/>
            </a:pPr>
            <a:r>
              <a:rPr lang="en-US" kern="1200" dirty="0" smtClean="0">
                <a:latin typeface="Arial" panose="020B0604020202020204" pitchFamily="34" charset="0"/>
                <a:cs typeface="Arial" panose="020B0604020202020204" pitchFamily="34" charset="0"/>
              </a:rPr>
              <a:t>Be </a:t>
            </a:r>
            <a:r>
              <a:rPr lang="en-US" kern="1200" dirty="0">
                <a:latin typeface="Arial" panose="020B0604020202020204" pitchFamily="34" charset="0"/>
                <a:cs typeface="Arial" panose="020B0604020202020204" pitchFamily="34" charset="0"/>
              </a:rPr>
              <a:t>prepared to present your additional objectives to the class in 5 minutes.</a:t>
            </a:r>
            <a:endParaRPr lang="en-US" dirty="0"/>
          </a:p>
          <a:p>
            <a:pPr>
              <a:spcBef>
                <a:spcPct val="100000"/>
              </a:spcBef>
              <a:buSzPct val="99000"/>
            </a:pPr>
            <a:r>
              <a:rPr lang="en-US" b="1" u="sng" kern="1200" dirty="0" smtClean="0">
                <a:latin typeface="Arial" panose="020B0604020202020204" pitchFamily="34" charset="0"/>
                <a:cs typeface="Arial" panose="020B0604020202020204" pitchFamily="34" charset="0"/>
              </a:rPr>
              <a:t>Scenario</a:t>
            </a:r>
            <a:r>
              <a:rPr lang="en-US" b="1" u="sng" kern="1200" dirty="0">
                <a:latin typeface="Arial" panose="020B0604020202020204" pitchFamily="34" charset="0"/>
                <a:cs typeface="Arial" panose="020B0604020202020204" pitchFamily="34" charset="0"/>
              </a:rPr>
              <a:t>:</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At noon a sudden, severe windstorm strikes the city, uprooting trees, and trapping several commuters in their vehicles. Power is out to half of the city. Traffic is gridlocked. The storm has passed as quickly as it began.</a:t>
            </a:r>
            <a:endParaRPr lang="en-US" dirty="0"/>
          </a:p>
          <a:p>
            <a:pPr>
              <a:spcBef>
                <a:spcPct val="100000"/>
              </a:spcBef>
              <a:buSzPct val="99000"/>
            </a:pPr>
            <a:r>
              <a:rPr lang="en-US" kern="1200" dirty="0">
                <a:latin typeface="Arial" panose="020B0604020202020204" pitchFamily="34" charset="0"/>
                <a:cs typeface="Arial" panose="020B0604020202020204" pitchFamily="34" charset="0"/>
              </a:rPr>
              <a:t> </a:t>
            </a:r>
            <a:endParaRPr lang="en-US" dirty="0"/>
          </a:p>
        </p:txBody>
      </p:sp>
      <p:sp>
        <p:nvSpPr>
          <p:cNvPr id="3" name="Slide Number Placeholder 2"/>
          <p:cNvSpPr>
            <a:spLocks noGrp="1"/>
          </p:cNvSpPr>
          <p:nvPr>
            <p:ph type="sldNum" sz="quarter" idx="11"/>
          </p:nvPr>
        </p:nvSpPr>
        <p:spPr/>
        <p:txBody>
          <a:bodyPr/>
          <a:lstStyle/>
          <a:p>
            <a:pPr>
              <a:spcBef>
                <a:spcPct val="100000"/>
              </a:spcBef>
              <a:buSzPct val="99000"/>
            </a:pPr>
            <a:fld id="{7B8AE821-3B76-45EF-A64D-249664763BF8}" type="slidenum">
              <a:rPr lang="en-US" altLang="en-US" smtClean="0"/>
              <a:pPr>
                <a:spcBef>
                  <a:spcPct val="100000"/>
                </a:spcBef>
                <a:buSzPct val="99000"/>
              </a:pPr>
              <a:t>18</a:t>
            </a:fld>
            <a:endParaRPr lang="en-US" altLang="en-US"/>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spcBef>
                <a:spcPct val="100000"/>
              </a:spcBef>
              <a:buSzPct val="99000"/>
            </a:pPr>
            <a:r>
              <a:rPr lang="en-US" altLang="en-US" smtClean="0"/>
              <a:t>Objectives, Strategies, and Tactics</a:t>
            </a:r>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dirty="0">
                <a:latin typeface="Arial" panose="020B0604020202020204" pitchFamily="34" charset="0"/>
                <a:cs typeface="Arial" panose="020B0604020202020204" pitchFamily="34" charset="0"/>
              </a:rPr>
              <a:t>Incident objectives, strategies, and tactics are three fundamental pieces of a successful incident response.</a:t>
            </a:r>
            <a:endParaRPr lang="en-US" dirty="0"/>
          </a:p>
          <a:p>
            <a:pPr marL="254000" lvl="1" indent="-254000">
              <a:spcBef>
                <a:spcPct val="100000"/>
              </a:spcBef>
              <a:buSzPct val="99000"/>
            </a:pPr>
            <a:r>
              <a:rPr lang="en-US" b="1" kern="1200" dirty="0" smtClean="0">
                <a:latin typeface="Arial" panose="020B0604020202020204" pitchFamily="34" charset="0"/>
                <a:ea typeface="+mn-ea"/>
                <a:cs typeface="Arial" panose="020B0604020202020204" pitchFamily="34" charset="0"/>
              </a:rPr>
              <a:t>Incident </a:t>
            </a:r>
            <a:r>
              <a:rPr lang="en-US" b="1" kern="1200" dirty="0" smtClean="0">
                <a:latin typeface="Arial" panose="020B0604020202020204" pitchFamily="34" charset="0"/>
                <a:ea typeface="+mn-ea"/>
                <a:cs typeface="Arial" panose="020B0604020202020204" pitchFamily="34" charset="0"/>
              </a:rPr>
              <a:t>objectives </a:t>
            </a:r>
            <a:r>
              <a:rPr lang="en-US" kern="1200" dirty="0" smtClean="0">
                <a:latin typeface="Arial" panose="020B0604020202020204" pitchFamily="34" charset="0"/>
                <a:cs typeface="Arial" panose="020B0604020202020204" pitchFamily="34" charset="0"/>
              </a:rPr>
              <a:t>state </a:t>
            </a:r>
            <a:r>
              <a:rPr lang="en-US" kern="1200" dirty="0">
                <a:latin typeface="Arial" panose="020B0604020202020204" pitchFamily="34" charset="0"/>
                <a:cs typeface="Arial" panose="020B0604020202020204" pitchFamily="34" charset="0"/>
              </a:rPr>
              <a:t>what will be accomplished.</a:t>
            </a:r>
            <a:endParaRPr lang="en-US" dirty="0"/>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Strategies </a:t>
            </a:r>
            <a:r>
              <a:rPr lang="en-US" kern="1200" smtClean="0">
                <a:latin typeface="Arial" panose="020B0604020202020204" pitchFamily="34" charset="0"/>
                <a:cs typeface="Arial" panose="020B0604020202020204" pitchFamily="34" charset="0"/>
              </a:rPr>
              <a:t>establish </a:t>
            </a:r>
            <a:r>
              <a:rPr lang="en-US" kern="1200" dirty="0">
                <a:latin typeface="Arial" panose="020B0604020202020204" pitchFamily="34" charset="0"/>
                <a:cs typeface="Arial" panose="020B0604020202020204" pitchFamily="34" charset="0"/>
              </a:rPr>
              <a:t>the general plan or direction for accomplishing the incident objectives.</a:t>
            </a:r>
            <a:endParaRPr lang="en-US" dirty="0"/>
          </a:p>
          <a:p>
            <a:pPr marL="254000" lvl="1" indent="-254000">
              <a:spcBef>
                <a:spcPct val="100000"/>
              </a:spcBef>
              <a:buSzPct val="99000"/>
            </a:pPr>
            <a:r>
              <a:rPr lang="en-US" b="1" kern="1200" dirty="0" smtClean="0">
                <a:latin typeface="Arial" panose="020B0604020202020204" pitchFamily="34" charset="0"/>
                <a:ea typeface="+mn-ea"/>
                <a:cs typeface="Arial" panose="020B0604020202020204" pitchFamily="34" charset="0"/>
              </a:rPr>
              <a:t>Tactics</a:t>
            </a:r>
            <a:r>
              <a:rPr lang="en-US" kern="1200" dirty="0" smtClean="0">
                <a:latin typeface="Arial" panose="020B0604020202020204" pitchFamily="34" charset="0"/>
                <a:cs typeface="Arial" panose="020B0604020202020204" pitchFamily="34" charset="0"/>
              </a:rPr>
              <a:t> </a:t>
            </a:r>
            <a:r>
              <a:rPr lang="en-US" kern="1200" dirty="0">
                <a:latin typeface="Arial" panose="020B0604020202020204" pitchFamily="34" charset="0"/>
                <a:cs typeface="Arial" panose="020B0604020202020204" pitchFamily="34" charset="0"/>
              </a:rPr>
              <a:t>specify how the strategies will be executed. </a:t>
            </a:r>
            <a:endParaRPr lang="en-US" dirty="0"/>
          </a:p>
        </p:txBody>
      </p:sp>
      <p:pic>
        <p:nvPicPr>
          <p:cNvPr id="8" name="Picture 4" descr="Incident objectives determine strategies, which determine tactic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59349" y="1703151"/>
            <a:ext cx="1619476" cy="3391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19</a:t>
            </a:fld>
            <a:endParaRPr lang="en-US" altLang="en-US"/>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spcBef>
                <a:spcPct val="100000"/>
              </a:spcBef>
              <a:buSzPct val="99000"/>
            </a:pPr>
            <a:r>
              <a:rPr lang="en-US" altLang="en-US" smtClean="0"/>
              <a:t>Delegation of Authority Process</a:t>
            </a:r>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Authority is a right or obligation to act on behalf of a department, agency, or jurisdiction.</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In </a:t>
            </a:r>
            <a:r>
              <a:rPr lang="en-US" kern="1200">
                <a:latin typeface="Arial" panose="020B0604020202020204" pitchFamily="34" charset="0"/>
                <a:cs typeface="Arial" panose="020B0604020202020204" pitchFamily="34" charset="0"/>
              </a:rPr>
              <a:t>most jurisdictions, the responsibility for the protection of the citizens rests with the chief elected official. Elected officials have the authority to make decisions, commit resources, obligate funds, and command the resources necessary to protect the population, stop the spread of damage, and protect the environment.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Authority Having Jurisdiction (AHJ) is the entity that creates and administers processes to qualify, certify, and credential personnel for incident-related positions. AHJs include state, tribal, or Federal government departments and agencies, training commissions, NGOs, or companies, as well as local organizations such as police, fire, public health, or public works departments.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In private industry, this same responsibility and authority rests with the chief executive officer. </a:t>
            </a:r>
            <a:endParaRPr lang="en-US"/>
          </a:p>
        </p:txBody>
      </p:sp>
      <p:pic>
        <p:nvPicPr>
          <p:cNvPr id="8" name="Picture 4" descr="A man in a suit"/>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2</a:t>
            </a:fld>
            <a:endParaRPr lang="en-US" altLang="en-US"/>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spcBef>
                <a:spcPct val="100000"/>
              </a:spcBef>
              <a:buSzPct val="99000"/>
            </a:pPr>
            <a:r>
              <a:rPr lang="en-US" altLang="en-US" smtClean="0"/>
              <a:t>Objectives, Strategies, and Tactics: Example</a:t>
            </a:r>
          </a:p>
        </p:txBody>
      </p:sp>
      <p:sp>
        <p:nvSpPr>
          <p:cNvPr id="2" name="Content Placeholder 1"/>
          <p:cNvSpPr>
            <a:spLocks noGrp="1"/>
          </p:cNvSpPr>
          <p:nvPr>
            <p:ph idx="1"/>
          </p:nvPr>
        </p:nvSpPr>
        <p:spPr/>
        <p:txBody>
          <a:bodyPr>
            <a:normAutofit fontScale="77500" lnSpcReduction="20000"/>
          </a:bodyPr>
          <a:lstStyle/>
          <a:p>
            <a:pPr marL="254000" lvl="1" indent="-254000">
              <a:spcBef>
                <a:spcPct val="100000"/>
              </a:spcBef>
              <a:buSzPct val="99000"/>
            </a:pPr>
            <a:endParaRPr lang="en-US" b="1" kern="1200" smtClean="0">
              <a:latin typeface="Arial" panose="020B0604020202020204" pitchFamily="34" charset="0"/>
              <a:ea typeface="+mn-ea"/>
              <a:cs typeface="Arial" panose="020B0604020202020204" pitchFamily="34" charset="0"/>
            </a:endParaRPr>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Objective:</a:t>
            </a:r>
            <a:r>
              <a:rPr lang="en-US" kern="1200" smtClean="0">
                <a:latin typeface="Arial" panose="020B0604020202020204" pitchFamily="34" charset="0"/>
                <a:cs typeface="Arial" panose="020B0604020202020204" pitchFamily="34" charset="0"/>
              </a:rPr>
              <a:t>Stop </a:t>
            </a:r>
            <a:r>
              <a:rPr lang="en-US" kern="1200">
                <a:latin typeface="Arial" panose="020B0604020202020204" pitchFamily="34" charset="0"/>
                <a:cs typeface="Arial" panose="020B0604020202020204" pitchFamily="34" charset="0"/>
              </a:rPr>
              <a:t>the spread of hazardous materials from a tractor-trailer accident into the river by 1800 today.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Strategy:</a:t>
            </a:r>
            <a:r>
              <a:rPr lang="en-US" kern="1200" smtClean="0">
                <a:latin typeface="Arial" panose="020B0604020202020204" pitchFamily="34" charset="0"/>
                <a:cs typeface="Arial" panose="020B0604020202020204" pitchFamily="34" charset="0"/>
              </a:rPr>
              <a:t>Employ </a:t>
            </a:r>
            <a:r>
              <a:rPr lang="en-US" kern="1200">
                <a:latin typeface="Arial" panose="020B0604020202020204" pitchFamily="34" charset="0"/>
                <a:cs typeface="Arial" panose="020B0604020202020204" pitchFamily="34" charset="0"/>
              </a:rPr>
              <a:t>barriers. </a:t>
            </a:r>
            <a:endParaRPr lang="en-US"/>
          </a:p>
          <a:p>
            <a:pPr marL="254000" lvl="1" indent="-254000">
              <a:spcBef>
                <a:spcPct val="100000"/>
              </a:spcBef>
              <a:buSzPct val="99000"/>
            </a:pPr>
            <a:r>
              <a:rPr lang="en-US" b="1" kern="1200" smtClean="0">
                <a:latin typeface="Arial" panose="020B0604020202020204" pitchFamily="34" charset="0"/>
                <a:ea typeface="+mn-ea"/>
                <a:cs typeface="Arial" panose="020B0604020202020204" pitchFamily="34" charset="0"/>
              </a:rPr>
              <a:t>Tactic:</a:t>
            </a:r>
            <a:r>
              <a:rPr lang="en-US" kern="1200" smtClean="0">
                <a:latin typeface="Arial" panose="020B0604020202020204" pitchFamily="34" charset="0"/>
                <a:cs typeface="Arial" panose="020B0604020202020204" pitchFamily="34" charset="0"/>
              </a:rPr>
              <a:t>Use </a:t>
            </a:r>
            <a:r>
              <a:rPr lang="en-US" kern="1200">
                <a:latin typeface="Arial" panose="020B0604020202020204" pitchFamily="34" charset="0"/>
                <a:cs typeface="Arial" panose="020B0604020202020204" pitchFamily="34" charset="0"/>
              </a:rPr>
              <a:t>absorbent damming materials to construct a barrier between the downhill side of the accident scene and Murkey Creek.</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Incident Commander is responsible for establishing goals and selecting strategies. The Operations Section, if it is established, is responsible for determining appropriate tactics for an incident.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7B8AE821-3B76-45EF-A64D-249664763BF8}" type="slidenum">
              <a:rPr lang="en-US" altLang="en-US" smtClean="0"/>
              <a:pPr>
                <a:spcBef>
                  <a:spcPct val="100000"/>
                </a:spcBef>
                <a:buSzPct val="99000"/>
              </a:pPr>
              <a:t>20</a:t>
            </a:fld>
            <a:endParaRPr lang="en-US" altLang="en-US"/>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spcBef>
                <a:spcPct val="100000"/>
              </a:spcBef>
              <a:buSzPct val="99000"/>
            </a:pPr>
            <a:r>
              <a:rPr lang="en-US" altLang="en-US" smtClean="0"/>
              <a:t>Elements of an Incident Action Plan</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An Incident Action Plan (IAP) covers an operational period and includes:</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What </a:t>
            </a:r>
            <a:r>
              <a:rPr lang="en-US" kern="1200">
                <a:latin typeface="Arial" panose="020B0604020202020204" pitchFamily="34" charset="0"/>
                <a:cs typeface="Arial" panose="020B0604020202020204" pitchFamily="34" charset="0"/>
              </a:rPr>
              <a:t>must be done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Who is responsible</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How information will be communicated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What should be done if someone is injured</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operational period is the period of time scheduled for execution of a given set of tactical actions as specified in the IAP. </a:t>
            </a:r>
            <a:endParaRPr lang="en-US"/>
          </a:p>
        </p:txBody>
      </p:sp>
      <p:pic>
        <p:nvPicPr>
          <p:cNvPr id="8" name="Picture 4" descr="Easel chart with the words: What? Who? How? What if?"/>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780198" y="1976615"/>
            <a:ext cx="1777778" cy="28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21</a:t>
            </a:fld>
            <a:endParaRPr lang="en-US" alt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spcBef>
                <a:spcPct val="100000"/>
              </a:spcBef>
              <a:buSzPct val="99000"/>
            </a:pPr>
            <a:r>
              <a:rPr lang="en-US" altLang="en-US" smtClean="0"/>
              <a:t>Operational Period Planning Cycle (Planning P)</a:t>
            </a:r>
          </a:p>
        </p:txBody>
      </p:sp>
      <p:sp>
        <p:nvSpPr>
          <p:cNvPr id="2" name="Content Placeholder 1"/>
          <p:cNvSpPr>
            <a:spLocks noGrp="1"/>
          </p:cNvSpPr>
          <p:nvPr>
            <p:ph sz="quarter" idx="13"/>
          </p:nvPr>
        </p:nvSpPr>
        <p:spPr/>
        <p:txBody>
          <a:bodyPr>
            <a:normAutofit fontScale="8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Incident Action Plan is completed each operational period utilizing the progression of meetings and briefings in the Operational Period Planning Cycle (Planning P). The Planning P is a graphical representation of the sequence and relationship of the meetings, work periods, and briefings that comprise the Operational Period Planning Cycle.</a:t>
            </a:r>
            <a:endParaRPr lang="en-US"/>
          </a:p>
        </p:txBody>
      </p:sp>
      <p:pic>
        <p:nvPicPr>
          <p:cNvPr id="8" name="Picture 4" descr="Operational Period Planning Cycle in the shape of a capital P. Shown in order on the image:Initial Response and Assessment, Agency Administrator Briefing, Incident Briefing, Initial Unified Command Meeting, Objectives Development/Update, Strategy Meeting/Command and General Staff Meeting, Preparing for the Tactics Meeting, Tactics Meeting, Preparing for the Planning Meeting, Planning Meeting, IAP Preparation and Approval, Operational Period Briefi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252326" y="1152525"/>
            <a:ext cx="2833522"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22</a:t>
            </a:fld>
            <a:endParaRPr lang="en-US" altLang="en-US"/>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Given this objective and strategy, what tactic would you use if heavy rains are threatening to cause a dam break? </a:t>
            </a:r>
            <a:endParaRPr lang="en-US"/>
          </a:p>
          <a:p>
            <a:pPr>
              <a:spcBef>
                <a:spcPct val="100000"/>
              </a:spcBef>
              <a:buSzPct val="99000"/>
            </a:pPr>
            <a:r>
              <a:rPr lang="en-US" kern="1200">
                <a:latin typeface="Arial" panose="020B0604020202020204" pitchFamily="34" charset="0"/>
                <a:cs typeface="Arial" panose="020B0604020202020204" pitchFamily="34" charset="0"/>
              </a:rPr>
              <a:t>Objective: Decrease the probability of flooding by reducing the reservoir level to 35 feet by 0800 tomorrow.</a:t>
            </a:r>
            <a:endParaRPr lang="en-US"/>
          </a:p>
          <a:p>
            <a:pPr>
              <a:spcBef>
                <a:spcPct val="100000"/>
              </a:spcBef>
              <a:buSzPct val="99000"/>
            </a:pPr>
            <a:r>
              <a:rPr lang="en-US" kern="1200">
                <a:latin typeface="Arial" panose="020B0604020202020204" pitchFamily="34" charset="0"/>
                <a:cs typeface="Arial" panose="020B0604020202020204" pitchFamily="34" charset="0"/>
              </a:rPr>
              <a:t>Strategy: Pump water from reservoir.</a:t>
            </a:r>
            <a:endParaRPr lang="en-US"/>
          </a:p>
          <a:p>
            <a:pPr>
              <a:spcBef>
                <a:spcPct val="100000"/>
              </a:spcBef>
              <a:buSzPct val="99000"/>
            </a:pPr>
            <a:r>
              <a:rPr lang="en-US" kern="1200">
                <a:latin typeface="Arial" panose="020B0604020202020204" pitchFamily="34" charset="0"/>
                <a:cs typeface="Arial" panose="020B0604020202020204" pitchFamily="34" charset="0"/>
              </a:rPr>
              <a:t>Tactics: _____________________________</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126A1CDF-94B6-4A68-A77E-8E90632C41F1}" type="slidenum">
              <a:rPr lang="en-US" altLang="en-US" smtClean="0"/>
              <a:pPr>
                <a:spcBef>
                  <a:spcPct val="100000"/>
                </a:spcBef>
                <a:buSzPct val="99000"/>
              </a:pPr>
              <a:t>23</a:t>
            </a:fld>
            <a:endParaRPr lang="en-US" altLang="en-US"/>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spcBef>
                <a:spcPct val="100000"/>
              </a:spcBef>
              <a:buSzPct val="99000"/>
            </a:pPr>
            <a:r>
              <a:rPr lang="en-US" altLang="en-US" smtClean="0"/>
              <a:t>Preparedness Plans and Agreements</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Incident Commander, as well as the Command and General Staffs, should have a working knowledge of jurisdictional and agency preparedness plans and agreements.</a:t>
            </a:r>
            <a:endParaRPr lang="en-US"/>
          </a:p>
          <a:p>
            <a:pPr>
              <a:spcBef>
                <a:spcPct val="100000"/>
              </a:spcBef>
              <a:buSzPct val="99000"/>
            </a:pPr>
            <a:r>
              <a:rPr lang="en-US" kern="1200">
                <a:latin typeface="Arial" panose="020B0604020202020204" pitchFamily="34" charset="0"/>
                <a:cs typeface="Arial" panose="020B0604020202020204" pitchFamily="34" charset="0"/>
              </a:rPr>
              <a:t>Preparedness plans may take many forms. The most common preparedness plans are: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Federal</a:t>
            </a:r>
            <a:r>
              <a:rPr lang="en-US" kern="1200">
                <a:latin typeface="Arial" panose="020B0604020202020204" pitchFamily="34" charset="0"/>
                <a:cs typeface="Arial" panose="020B0604020202020204" pitchFamily="34" charset="0"/>
              </a:rPr>
              <a:t>, State, or local Emergency Operations Plans (EOPs)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Standard operating guidelines (SOGs) - a standard indication or outline of policy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Standard operating procedures (SOPs) - a set of step-by-step instructions compiled by an organization to help workers carry out complex operations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Jurisdictional or agency policies</a:t>
            </a:r>
            <a:endParaRPr lang="en-US"/>
          </a:p>
        </p:txBody>
      </p:sp>
      <p:pic>
        <p:nvPicPr>
          <p:cNvPr id="8" name="Picture 4" descr="A photo of a man and a woman looking at a large map that is spread out on a table. Two people representing community officials are standing next to the tabl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6211887" y="3093345"/>
            <a:ext cx="914400" cy="61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24</a:t>
            </a:fld>
            <a:endParaRPr lang="en-US" altLang="en-US"/>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spcBef>
                <a:spcPct val="100000"/>
              </a:spcBef>
              <a:buSzPct val="99000"/>
            </a:pPr>
            <a:r>
              <a:rPr lang="en-US" altLang="en-US" smtClean="0"/>
              <a:t>Emergency Operations Plan (EOP)</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EOPs are developed at the Federal, State, and local levels to provide a uniform response to all hazards that a community may face.</a:t>
            </a:r>
            <a:endParaRPr lang="en-US"/>
          </a:p>
          <a:p>
            <a:pPr>
              <a:spcBef>
                <a:spcPct val="100000"/>
              </a:spcBef>
              <a:buSzPct val="99000"/>
            </a:pPr>
            <a:r>
              <a:rPr lang="en-US" kern="1200">
                <a:latin typeface="Arial" panose="020B0604020202020204" pitchFamily="34" charset="0"/>
                <a:cs typeface="Arial" panose="020B0604020202020204" pitchFamily="34" charset="0"/>
              </a:rPr>
              <a:t>EOPs should be consistent with the National Incident Management System (NIMS).</a:t>
            </a:r>
            <a:endParaRPr lang="en-US"/>
          </a:p>
          <a:p>
            <a:pPr>
              <a:spcBef>
                <a:spcPct val="100000"/>
              </a:spcBef>
              <a:buSzPct val="99000"/>
            </a:pPr>
            <a:r>
              <a:rPr lang="en-US" kern="1200">
                <a:latin typeface="Arial" panose="020B0604020202020204" pitchFamily="34" charset="0"/>
                <a:cs typeface="Arial" panose="020B0604020202020204" pitchFamily="34" charset="0"/>
              </a:rPr>
              <a:t>Visit this website to access the NIMS Resource Center: </a:t>
            </a:r>
            <a:r>
              <a:rPr lang="en-US" kern="1200" smtClean="0">
                <a:latin typeface="Arial" panose="020B0604020202020204" pitchFamily="34" charset="0"/>
                <a:cs typeface="Arial" panose="020B0604020202020204" pitchFamily="34" charset="0"/>
                <a:hlinkClick r:id="rId2"/>
              </a:rPr>
              <a:t>https</a:t>
            </a:r>
            <a:r>
              <a:rPr lang="en-US" kern="1200">
                <a:latin typeface="Arial" panose="020B0604020202020204" pitchFamily="34" charset="0"/>
                <a:cs typeface="Arial" panose="020B0604020202020204" pitchFamily="34" charset="0"/>
                <a:hlinkClick r:id="rId2"/>
              </a:rPr>
              <a:t>://www.fema.gov/national-incident-management-system</a:t>
            </a:r>
            <a:endParaRPr lang="en-US"/>
          </a:p>
          <a:p>
            <a:pPr>
              <a:spcBef>
                <a:spcPct val="100000"/>
              </a:spcBef>
              <a:buSzPct val="99000"/>
            </a:pPr>
            <a:r>
              <a:rPr lang="en-US" kern="1200">
                <a:latin typeface="Arial" panose="020B0604020202020204" pitchFamily="34" charset="0"/>
                <a:cs typeface="Arial" panose="020B0604020202020204" pitchFamily="34" charset="0"/>
              </a:rPr>
              <a:t>Visit this website to access the Comprehensive Preparedness Guide (CPG) 101: A Guide for All-Hazard Emergency Operations Planning: </a:t>
            </a:r>
            <a:r>
              <a:rPr lang="en-US" kern="1200" smtClean="0">
                <a:latin typeface="Arial" panose="020B0604020202020204" pitchFamily="34" charset="0"/>
                <a:cs typeface="Arial" panose="020B0604020202020204" pitchFamily="34" charset="0"/>
                <a:hlinkClick r:id="rId3"/>
              </a:rPr>
              <a:t>https</a:t>
            </a:r>
            <a:r>
              <a:rPr lang="en-US" kern="1200">
                <a:latin typeface="Arial" panose="020B0604020202020204" pitchFamily="34" charset="0"/>
                <a:cs typeface="Arial" panose="020B0604020202020204" pitchFamily="34" charset="0"/>
                <a:hlinkClick r:id="rId3"/>
              </a:rPr>
              <a:t>://www.fema.gov/pdf/about/divisions/npd/CPG_101_V2.pdf</a:t>
            </a:r>
            <a:endParaRPr lang="en-US"/>
          </a:p>
        </p:txBody>
      </p:sp>
      <p:pic>
        <p:nvPicPr>
          <p:cNvPr id="8" name="Picture 4" descr="National Incident Management System, Third Edition October 2017, U.S. Department of Homeland Security Seal, Federal Emergency Management Agency (FEMA)."/>
          <p:cNvPicPr>
            <a:picLocks noGrp="1" noChangeAspect="1"/>
          </p:cNvPicPr>
          <p:nvPr>
            <p:ph sz="quarter" idx="14"/>
          </p:nvPr>
        </p:nvPicPr>
        <p:blipFill>
          <a:blip r:embed="rId4">
            <a:extLst>
              <a:ext uri="{28A0092B-C50C-407E-A947-70E740481C1C}">
                <a14:useLocalDpi xmlns:a14="http://schemas.microsoft.com/office/drawing/2010/main" val="0"/>
              </a:ext>
            </a:extLst>
          </a:blip>
          <a:srcRect/>
          <a:stretch>
            <a:fillRect/>
          </a:stretch>
        </p:blipFill>
        <p:spPr bwMode="auto">
          <a:xfrm>
            <a:off x="5554802" y="1970266"/>
            <a:ext cx="2228571" cy="285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25</a:t>
            </a:fld>
            <a:endParaRPr lang="en-US" altLang="en-US"/>
          </a:p>
        </p:txBody>
      </p:sp>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spcBef>
                <a:spcPct val="100000"/>
              </a:spcBef>
              <a:buSzPct val="99000"/>
            </a:pPr>
            <a:r>
              <a:rPr lang="en-US" altLang="en-US" smtClean="0"/>
              <a:t>Mutual Aid Agreements and Compacts</a:t>
            </a:r>
          </a:p>
        </p:txBody>
      </p:sp>
      <p:sp>
        <p:nvSpPr>
          <p:cNvPr id="2" name="Content Placeholder 1"/>
          <p:cNvSpPr>
            <a:spLocks noGrp="1"/>
          </p:cNvSpPr>
          <p:nvPr>
            <p:ph sz="quarter" idx="13"/>
          </p:nvPr>
        </p:nvSpPr>
        <p:spPr/>
        <p:txBody>
          <a:bodyPr>
            <a:normAutofit fontScale="55000" lnSpcReduction="20000"/>
          </a:bodyPr>
          <a:lstStyle/>
          <a:p>
            <a:pPr>
              <a:spcBef>
                <a:spcPct val="100000"/>
              </a:spcBef>
              <a:buSzPct val="99000"/>
            </a:pPr>
            <a:r>
              <a:rPr lang="en-US" kern="1200">
                <a:latin typeface="Arial" panose="020B0604020202020204" pitchFamily="34" charset="0"/>
                <a:cs typeface="Arial" panose="020B0604020202020204" pitchFamily="34" charset="0"/>
              </a:rPr>
              <a:t>NIMS states that:</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Mutual </a:t>
            </a:r>
            <a:r>
              <a:rPr lang="en-US" kern="1200">
                <a:latin typeface="Arial" panose="020B0604020202020204" pitchFamily="34" charset="0"/>
                <a:cs typeface="Arial" panose="020B0604020202020204" pitchFamily="34" charset="0"/>
              </a:rPr>
              <a:t>aid agreements establish the legal basis for two or more entities to share resources. Mutual aid agreements may authorize mutual aid between two or more neighboring communities, among all jurisdictions within a state, between states, between Federal agencies, and/or internationally.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Jurisdictions should be party to agreements with the appropriate jurisdictions and/or organizations from which they expect to receive, or to which they expect to provide, assistance.</a:t>
            </a:r>
            <a:endParaRPr lang="en-US"/>
          </a:p>
          <a:p>
            <a:pPr>
              <a:spcBef>
                <a:spcPct val="100000"/>
              </a:spcBef>
              <a:buSzPct val="99000"/>
            </a:pPr>
            <a:r>
              <a:rPr lang="en-US" kern="1200">
                <a:latin typeface="Arial" panose="020B0604020202020204" pitchFamily="34" charset="0"/>
                <a:cs typeface="Arial" panose="020B0604020202020204" pitchFamily="34" charset="0"/>
              </a:rPr>
              <a:t> Visit this website to review the Resource Management and Mutual Aid page within the NIMS Resource Center: </a:t>
            </a:r>
            <a:r>
              <a:rPr lang="en-US" kern="1200" smtClean="0">
                <a:latin typeface="Arial" panose="020B0604020202020204" pitchFamily="34" charset="0"/>
                <a:cs typeface="Arial" panose="020B0604020202020204" pitchFamily="34" charset="0"/>
                <a:hlinkClick r:id="rId2"/>
              </a:rPr>
              <a:t>https</a:t>
            </a:r>
            <a:r>
              <a:rPr lang="en-US" kern="1200">
                <a:latin typeface="Arial" panose="020B0604020202020204" pitchFamily="34" charset="0"/>
                <a:cs typeface="Arial" panose="020B0604020202020204" pitchFamily="34" charset="0"/>
                <a:hlinkClick r:id="rId2"/>
              </a:rPr>
              <a:t>://www.fema.gov/resource-management-mutual-aid</a:t>
            </a:r>
            <a:endParaRPr lang="en-US"/>
          </a:p>
        </p:txBody>
      </p:sp>
      <p:pic>
        <p:nvPicPr>
          <p:cNvPr id="8" name="Picture 4" descr="National Incident Management System, Third Edition October 2017, U.S. Department of Homeland Security Seal, Federal Emergency Management Agency (FEMA)."/>
          <p:cNvPicPr>
            <a:picLocks noGrp="1" noChangeAspect="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5554802" y="1970266"/>
            <a:ext cx="2228571" cy="285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26</a:t>
            </a:fld>
            <a:endParaRPr lang="en-US" altLang="en-US"/>
          </a:p>
        </p:txBody>
      </p:sp>
    </p:spTree>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spcBef>
                <a:spcPct val="100000"/>
              </a:spcBef>
              <a:buSzPct val="99000"/>
            </a:pPr>
            <a:r>
              <a:rPr lang="en-US" altLang="en-US" smtClean="0"/>
              <a:t>Mutual Aid Agreements and Compacts (Continued)</a:t>
            </a:r>
          </a:p>
        </p:txBody>
      </p:sp>
      <p:sp>
        <p:nvSpPr>
          <p:cNvPr id="2" name="Content Placeholder 1"/>
          <p:cNvSpPr>
            <a:spLocks noGrp="1"/>
          </p:cNvSpPr>
          <p:nvPr>
            <p:ph sz="quarter" idx="13"/>
          </p:nvPr>
        </p:nvSpPr>
        <p:spPr/>
        <p:txBody>
          <a:bodyPr>
            <a:normAutofit fontScale="9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Mutual aid is the voluntary provision of resources by agencies or organizations to assist each other when existing resources are inadequate.</a:t>
            </a:r>
            <a:endParaRPr lang="en-US"/>
          </a:p>
          <a:p>
            <a:pPr>
              <a:spcBef>
                <a:spcPct val="100000"/>
              </a:spcBef>
              <a:buSzPct val="99000"/>
            </a:pPr>
            <a:r>
              <a:rPr lang="en-US" kern="1200">
                <a:latin typeface="Arial" panose="020B0604020202020204" pitchFamily="34" charset="0"/>
                <a:cs typeface="Arial" panose="020B0604020202020204" pitchFamily="34" charset="0"/>
              </a:rPr>
              <a:t>NIMS resource management describes how mutual aid allows jurisdictions to share resources among mutual aid partners.</a:t>
            </a:r>
            <a:endParaRPr lang="en-US"/>
          </a:p>
        </p:txBody>
      </p:sp>
      <p:pic>
        <p:nvPicPr>
          <p:cNvPr id="8" name="Picture 4" descr="Top picture: A bulldozer Bottom picture: Firefighters facing a fir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626100" y="2417762"/>
            <a:ext cx="2085975"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27</a:t>
            </a:fld>
            <a:endParaRPr lang="en-US" altLang="en-US"/>
          </a:p>
        </p:txBody>
      </p:sp>
    </p:spTree>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spcBef>
                <a:spcPct val="100000"/>
              </a:spcBef>
              <a:buSzPct val="99000"/>
            </a:pPr>
            <a:r>
              <a:rPr lang="en-US" altLang="en-US" smtClean="0"/>
              <a:t>Mutual Aid and Assistance: All Levels</a:t>
            </a:r>
          </a:p>
        </p:txBody>
      </p:sp>
      <p:sp>
        <p:nvSpPr>
          <p:cNvPr id="2" name="Content Placeholder 1"/>
          <p:cNvSpPr>
            <a:spLocks noGrp="1"/>
          </p:cNvSpPr>
          <p:nvPr>
            <p:ph sz="quarter" idx="13"/>
          </p:nvPr>
        </p:nvSpPr>
        <p:spPr/>
        <p:txBody>
          <a:bodyPr>
            <a:normAutofit fontScale="62500" lnSpcReduction="20000"/>
          </a:bodyPr>
          <a:lstStyle/>
          <a:p>
            <a:pPr>
              <a:spcBef>
                <a:spcPct val="100000"/>
              </a:spcBef>
              <a:buSzPct val="99000"/>
            </a:pPr>
            <a:r>
              <a:rPr lang="en-US" kern="1200">
                <a:latin typeface="Arial" panose="020B0604020202020204" pitchFamily="34" charset="0"/>
                <a:cs typeface="Arial" panose="020B0604020202020204" pitchFamily="34" charset="0"/>
              </a:rPr>
              <a:t>Mutual aid agreements and assistance agreements are used at all levels of government:</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Local </a:t>
            </a:r>
            <a:r>
              <a:rPr lang="en-US" kern="1200">
                <a:latin typeface="Arial" panose="020B0604020202020204" pitchFamily="34" charset="0"/>
                <a:cs typeface="Arial" panose="020B0604020202020204" pitchFamily="34" charset="0"/>
              </a:rPr>
              <a:t>jurisdictions participate in mutual aid through agreements with neighboring jurisdictions.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States can participate in mutual aid through the Emergency Management Assistance Compact (EMAC).</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Federal agencies offer mutual aid to each other and to States, tribes, and territories under the National Response Framework (NRF).</a:t>
            </a:r>
            <a:endParaRPr lang="en-US"/>
          </a:p>
        </p:txBody>
      </p:sp>
      <p:pic>
        <p:nvPicPr>
          <p:cNvPr id="8" name="Picture 4" descr="A group of people helping someon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28</a:t>
            </a:fld>
            <a:endParaRPr lang="en-US" altLang="en-US"/>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a:spcBef>
                <a:spcPct val="100000"/>
              </a:spcBef>
              <a:buSzPct val="99000"/>
            </a:pPr>
            <a:r>
              <a:rPr lang="en-US" altLang="en-US" smtClean="0"/>
              <a:t>Information Derived from Plans</a:t>
            </a:r>
          </a:p>
        </p:txBody>
      </p:sp>
      <p:sp>
        <p:nvSpPr>
          <p:cNvPr id="2" name="Content Placeholder 1"/>
          <p:cNvSpPr>
            <a:spLocks noGrp="1"/>
          </p:cNvSpPr>
          <p:nvPr>
            <p:ph sz="quarter" idx="13"/>
          </p:nvPr>
        </p:nvSpPr>
        <p:spPr/>
        <p:txBody>
          <a:bodyPr>
            <a:normAutofit fontScale="70000" lnSpcReduction="20000"/>
          </a:bodyPr>
          <a:lstStyle/>
          <a:p>
            <a:pPr>
              <a:spcBef>
                <a:spcPct val="100000"/>
              </a:spcBef>
              <a:buSzPct val="99000"/>
            </a:pPr>
            <a:r>
              <a:rPr lang="en-US" kern="1200">
                <a:latin typeface="Arial" panose="020B0604020202020204" pitchFamily="34" charset="0"/>
                <a:cs typeface="Arial" panose="020B0604020202020204" pitchFamily="34" charset="0"/>
              </a:rPr>
              <a:t>Plans may include information about:</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Hazards </a:t>
            </a:r>
            <a:r>
              <a:rPr lang="en-US" kern="1200">
                <a:latin typeface="Arial" panose="020B0604020202020204" pitchFamily="34" charset="0"/>
                <a:cs typeface="Arial" panose="020B0604020202020204" pitchFamily="34" charset="0"/>
              </a:rPr>
              <a:t>and risks in the area</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Resources in the area</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Other formal agreements and plans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Contact information for agency administrators and response personnel</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Other pertinent information</a:t>
            </a:r>
            <a:endParaRPr lang="en-US"/>
          </a:p>
        </p:txBody>
      </p:sp>
      <p:pic>
        <p:nvPicPr>
          <p:cNvPr id="8" name="Picture 4" descr="A hand flipping through a book"/>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29</a:t>
            </a:fld>
            <a:endParaRPr lang="en-US" altLang="en-US"/>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Within your jurisdiction or agency, who has the authority for protecting citizens and responding to incidents? </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126A1CDF-94B6-4A68-A77E-8E90632C41F1}" type="slidenum">
              <a:rPr lang="en-US" altLang="en-US" smtClean="0"/>
              <a:pPr>
                <a:spcBef>
                  <a:spcPct val="100000"/>
                </a:spcBef>
                <a:buSzPct val="99000"/>
              </a:pPr>
              <a:t>3</a:t>
            </a:fld>
            <a:endParaRPr lang="en-US" altLang="en-US"/>
          </a:p>
        </p:txBody>
      </p:sp>
    </p:spTree>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What preparedness plans, agreements, and standard operating procedures must you follow in responding to incidents?</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126A1CDF-94B6-4A68-A77E-8E90632C41F1}" type="slidenum">
              <a:rPr lang="en-US" altLang="en-US" smtClean="0"/>
              <a:pPr>
                <a:spcBef>
                  <a:spcPct val="100000"/>
                </a:spcBef>
                <a:buSzPct val="99000"/>
              </a:pPr>
              <a:t>30</a:t>
            </a:fld>
            <a:endParaRPr lang="en-US" altLang="en-US"/>
          </a:p>
        </p:txBody>
      </p:sp>
    </p:spTree>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spcBef>
                <a:spcPct val="100000"/>
              </a:spcBef>
              <a:buSzPct val="99000"/>
            </a:pPr>
            <a:r>
              <a:rPr lang="en-US" altLang="en-US" smtClean="0"/>
              <a:t>Lesson Completion</a:t>
            </a:r>
          </a:p>
        </p:txBody>
      </p:sp>
      <p:sp>
        <p:nvSpPr>
          <p:cNvPr id="2" name="Content Placeholder 1"/>
          <p:cNvSpPr>
            <a:spLocks noGrp="1"/>
          </p:cNvSpPr>
          <p:nvPr>
            <p:ph idx="1"/>
          </p:nvPr>
        </p:nvSpPr>
        <p:spPr/>
        <p:txBody>
          <a:bodyPr>
            <a:normAutofit fontScale="77500" lnSpcReduction="20000"/>
          </a:bodyPr>
          <a:lstStyle/>
          <a:p>
            <a:pPr>
              <a:spcBef>
                <a:spcPct val="100000"/>
              </a:spcBef>
              <a:buSzPct val="99000"/>
            </a:pPr>
            <a:endParaRPr lang="en-US" kern="1200" smtClean="0">
              <a:latin typeface="Arial" panose="020B0604020202020204" pitchFamily="34" charset="0"/>
              <a:cs typeface="Arial" panose="020B0604020202020204" pitchFamily="34" charset="0"/>
            </a:endParaRPr>
          </a:p>
          <a:p>
            <a:pPr>
              <a:spcBef>
                <a:spcPct val="100000"/>
              </a:spcBef>
              <a:buSzPct val="99000"/>
            </a:pPr>
            <a:r>
              <a:rPr lang="en-US" kern="1200" smtClean="0">
                <a:latin typeface="Arial" panose="020B0604020202020204" pitchFamily="34" charset="0"/>
                <a:cs typeface="Arial" panose="020B0604020202020204" pitchFamily="34" charset="0"/>
              </a:rPr>
              <a:t>You </a:t>
            </a:r>
            <a:r>
              <a:rPr lang="en-US" kern="1200">
                <a:latin typeface="Arial" panose="020B0604020202020204" pitchFamily="34" charset="0"/>
                <a:cs typeface="Arial" panose="020B0604020202020204" pitchFamily="34" charset="0"/>
              </a:rPr>
              <a:t>have completed the Delegation of Authority &amp; Management by Objectives lesson. You should now be able to describe: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delegation of authority process.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Scope of authority.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Management by objectives.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The importance of preparedness plans and agreements.</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next lesson will discuss functional areas and positions. </a:t>
            </a:r>
            <a:endParaRPr lang="en-US"/>
          </a:p>
        </p:txBody>
      </p:sp>
      <p:sp>
        <p:nvSpPr>
          <p:cNvPr id="3" name="Slide Number Placeholder 2"/>
          <p:cNvSpPr>
            <a:spLocks noGrp="1"/>
          </p:cNvSpPr>
          <p:nvPr>
            <p:ph type="sldNum" sz="quarter" idx="11"/>
          </p:nvPr>
        </p:nvSpPr>
        <p:spPr/>
        <p:txBody>
          <a:bodyPr/>
          <a:lstStyle/>
          <a:p>
            <a:pPr>
              <a:spcBef>
                <a:spcPct val="100000"/>
              </a:spcBef>
              <a:buSzPct val="99000"/>
            </a:pPr>
            <a:fld id="{7B8AE821-3B76-45EF-A64D-249664763BF8}" type="slidenum">
              <a:rPr lang="en-US" altLang="en-US" smtClean="0"/>
              <a:pPr>
                <a:spcBef>
                  <a:spcPct val="100000"/>
                </a:spcBef>
                <a:buSzPct val="99000"/>
              </a:pPr>
              <a:t>31</a:t>
            </a:fld>
            <a:endParaRPr lang="en-US" altLang="en-US"/>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spcBef>
                <a:spcPct val="100000"/>
              </a:spcBef>
              <a:buSzPct val="99000"/>
            </a:pPr>
            <a:r>
              <a:rPr lang="en-US" altLang="en-US" smtClean="0"/>
              <a:t>Scope of Authority</a:t>
            </a:r>
          </a:p>
        </p:txBody>
      </p:sp>
      <p:sp>
        <p:nvSpPr>
          <p:cNvPr id="2" name="Content Placeholder 1"/>
          <p:cNvSpPr>
            <a:spLocks noGrp="1"/>
          </p:cNvSpPr>
          <p:nvPr>
            <p:ph sz="quarter" idx="13"/>
          </p:nvPr>
        </p:nvSpPr>
        <p:spPr/>
        <p:txBody>
          <a:bodyPr>
            <a:normAutofit fontScale="92500" lnSpcReduction="10000"/>
          </a:bodyPr>
          <a:lstStyle/>
          <a:p>
            <a:pPr>
              <a:spcBef>
                <a:spcPct val="100000"/>
              </a:spcBef>
              <a:buSzPct val="99000"/>
            </a:pPr>
            <a:r>
              <a:rPr lang="en-US" kern="1200">
                <a:latin typeface="Arial" panose="020B0604020202020204" pitchFamily="34" charset="0"/>
                <a:cs typeface="Arial" panose="020B0604020202020204" pitchFamily="34" charset="0"/>
              </a:rPr>
              <a:t>An Incident Commander's scope of authority is derived:</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From </a:t>
            </a:r>
            <a:r>
              <a:rPr lang="en-US" kern="1200">
                <a:latin typeface="Arial" panose="020B0604020202020204" pitchFamily="34" charset="0"/>
                <a:cs typeface="Arial" panose="020B0604020202020204" pitchFamily="34" charset="0"/>
              </a:rPr>
              <a:t>existing laws, agency policies, and procedures, and/or</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Through a delegation of authority from the agency administrator or elected official. </a:t>
            </a:r>
            <a:endParaRPr lang="en-US"/>
          </a:p>
        </p:txBody>
      </p:sp>
      <p:pic>
        <p:nvPicPr>
          <p:cNvPr id="8" name="Picture 4" descr="A woman sitting at a table talking"/>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4</a:t>
            </a:fld>
            <a:endParaRPr lang="en-US" altLang="en-US"/>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spcBef>
                <a:spcPct val="100000"/>
              </a:spcBef>
              <a:buSzPct val="99000"/>
            </a:pPr>
            <a:r>
              <a:rPr lang="en-US" altLang="en-US" smtClean="0"/>
              <a:t>Delegation of Authority</a:t>
            </a:r>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The process of granting authority to carry out specific functions is called the delegation of authority. Delegation of authority:</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Grants </a:t>
            </a:r>
            <a:r>
              <a:rPr lang="en-US" kern="1200">
                <a:latin typeface="Arial" panose="020B0604020202020204" pitchFamily="34" charset="0"/>
                <a:cs typeface="Arial" panose="020B0604020202020204" pitchFamily="34" charset="0"/>
              </a:rPr>
              <a:t>authority to carry out specific functions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Is issued by the chief elected official, chief executive officer, or agency administrator in writing or verbally</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Allows the Incident Commander to assume command</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Does NOT relieve the granting authority of the ultimate responsibility for the incident</a:t>
            </a:r>
            <a:endParaRPr lang="en-US"/>
          </a:p>
          <a:p>
            <a:pPr>
              <a:spcBef>
                <a:spcPct val="100000"/>
              </a:spcBef>
              <a:buSzPct val="99000"/>
            </a:pPr>
            <a:r>
              <a:rPr lang="en-US" kern="1200" smtClean="0">
                <a:latin typeface="Arial" panose="020B0604020202020204" pitchFamily="34" charset="0"/>
                <a:cs typeface="Arial" panose="020B0604020202020204" pitchFamily="34" charset="0"/>
              </a:rPr>
              <a:t>Ideally</a:t>
            </a:r>
            <a:r>
              <a:rPr lang="en-US" kern="1200">
                <a:latin typeface="Arial" panose="020B0604020202020204" pitchFamily="34" charset="0"/>
                <a:cs typeface="Arial" panose="020B0604020202020204" pitchFamily="34" charset="0"/>
              </a:rPr>
              <a:t>, this authority will be granted in writing. Whether it is granted in writing or verbally, the authorities granted remain with the Incident Commander until such time as the incident is terminated, or a relief shift Incident Commander is appointed, or the Incident Commander is relieved of his or her duties for just cause. </a:t>
            </a:r>
            <a:endParaRPr lang="en-US"/>
          </a:p>
        </p:txBody>
      </p:sp>
      <p:pic>
        <p:nvPicPr>
          <p:cNvPr id="8" name="Picture 4" descr="Top photo Agency Executive, bottom photo Incident Commander"/>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97562" y="2098675"/>
            <a:ext cx="1543050"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5</a:t>
            </a:fld>
            <a:endParaRPr lang="en-US" altLang="en-US"/>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spcBef>
                <a:spcPct val="100000"/>
              </a:spcBef>
              <a:buSzPct val="99000"/>
            </a:pPr>
            <a:r>
              <a:rPr lang="en-US" altLang="en-US" smtClean="0"/>
              <a:t>Delegation of Authority: When Not Needed</a:t>
            </a:r>
          </a:p>
        </p:txBody>
      </p:sp>
      <p:sp>
        <p:nvSpPr>
          <p:cNvPr id="2" name="Content Placeholder 1"/>
          <p:cNvSpPr>
            <a:spLocks noGrp="1"/>
          </p:cNvSpPr>
          <p:nvPr>
            <p:ph sz="quarter" idx="13"/>
          </p:nvPr>
        </p:nvSpPr>
        <p:spPr/>
        <p:txBody>
          <a:bodyPr>
            <a:normAutofit fontScale="7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A delegation of authority may not be required if the Incident Commander is acting within his or her existing authorities.</a:t>
            </a:r>
            <a:endParaRPr lang="en-US"/>
          </a:p>
          <a:p>
            <a:pPr>
              <a:spcBef>
                <a:spcPct val="100000"/>
              </a:spcBef>
              <a:buSzPct val="99000"/>
            </a:pPr>
            <a:r>
              <a:rPr lang="en-US" kern="1200">
                <a:latin typeface="Arial" panose="020B0604020202020204" pitchFamily="34" charset="0"/>
                <a:cs typeface="Arial" panose="020B0604020202020204" pitchFamily="34" charset="0"/>
              </a:rPr>
              <a:t>An emergency manager may already have the authority to deploy response resources to a small flash flood.</a:t>
            </a:r>
            <a:endParaRPr lang="en-US"/>
          </a:p>
          <a:p>
            <a:pPr>
              <a:spcBef>
                <a:spcPct val="100000"/>
              </a:spcBef>
              <a:buSzPct val="99000"/>
            </a:pPr>
            <a:r>
              <a:rPr lang="en-US" kern="1200">
                <a:latin typeface="Arial" panose="020B0604020202020204" pitchFamily="34" charset="0"/>
                <a:cs typeface="Arial" panose="020B0604020202020204" pitchFamily="34" charset="0"/>
              </a:rPr>
              <a:t>A fire chief probably has the authority (as part of the job description) to serve as an Incident Commander at a structure fire. </a:t>
            </a:r>
            <a:endParaRPr lang="en-US"/>
          </a:p>
        </p:txBody>
      </p:sp>
      <p:pic>
        <p:nvPicPr>
          <p:cNvPr id="8" name="Picture 4" descr="A man standing in front of a cloud of smoke"/>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6</a:t>
            </a:fld>
            <a:endParaRPr lang="en-US" altLang="en-US"/>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spcBef>
                <a:spcPct val="100000"/>
              </a:spcBef>
              <a:buSzPct val="99000"/>
            </a:pPr>
            <a:r>
              <a:rPr lang="en-US" altLang="en-US" smtClean="0"/>
              <a:t>Delegation of Authority: When Needed</a:t>
            </a:r>
          </a:p>
        </p:txBody>
      </p:sp>
      <p:sp>
        <p:nvSpPr>
          <p:cNvPr id="2" name="Content Placeholder 1"/>
          <p:cNvSpPr>
            <a:spLocks noGrp="1"/>
          </p:cNvSpPr>
          <p:nvPr>
            <p:ph sz="quarter" idx="13"/>
          </p:nvPr>
        </p:nvSpPr>
        <p:spPr/>
        <p:txBody>
          <a:bodyPr>
            <a:normAutofit fontScale="85000" lnSpcReduction="10000"/>
          </a:bodyPr>
          <a:lstStyle/>
          <a:p>
            <a:pPr>
              <a:spcBef>
                <a:spcPct val="100000"/>
              </a:spcBef>
              <a:buSzPct val="99000"/>
            </a:pPr>
            <a:r>
              <a:rPr lang="en-US" kern="1200">
                <a:latin typeface="Arial" panose="020B0604020202020204" pitchFamily="34" charset="0"/>
                <a:cs typeface="Arial" panose="020B0604020202020204" pitchFamily="34" charset="0"/>
              </a:rPr>
              <a:t>A delegation of authority is needed:</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If </a:t>
            </a:r>
            <a:r>
              <a:rPr lang="en-US" kern="1200">
                <a:latin typeface="Arial" panose="020B0604020202020204" pitchFamily="34" charset="0"/>
                <a:cs typeface="Arial" panose="020B0604020202020204" pitchFamily="34" charset="0"/>
              </a:rPr>
              <a:t>the incident is outside the Incident Commander's jurisdiction</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When the incident scope is complex or beyond existing authorities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If required by law or procedures</a:t>
            </a:r>
            <a:endParaRPr lang="en-US"/>
          </a:p>
        </p:txBody>
      </p:sp>
      <p:pic>
        <p:nvPicPr>
          <p:cNvPr id="8" name="Picture 4" descr="A pile of debris"/>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811837" y="2308225"/>
            <a:ext cx="17145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7</a:t>
            </a:fld>
            <a:endParaRPr lang="en-US" altLang="en-US"/>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spcBef>
                <a:spcPct val="100000"/>
              </a:spcBef>
              <a:buSzPct val="99000"/>
            </a:pPr>
            <a:r>
              <a:rPr lang="en-US" altLang="en-US" smtClean="0"/>
              <a:t>Discussion Question</a:t>
            </a:r>
          </a:p>
        </p:txBody>
      </p:sp>
      <p:sp>
        <p:nvSpPr>
          <p:cNvPr id="3" name="Content Placeholder 2"/>
          <p:cNvSpPr>
            <a:spLocks noGrp="1"/>
          </p:cNvSpPr>
          <p:nvPr>
            <p:ph sz="quarter" idx="14"/>
          </p:nvPr>
        </p:nvSpPr>
        <p:spPr/>
        <p:txBody>
          <a:bodyPr/>
          <a:lstStyle/>
          <a:p>
            <a:pPr>
              <a:spcBef>
                <a:spcPct val="100000"/>
              </a:spcBef>
              <a:buSzPct val="99000"/>
            </a:pPr>
            <a:r>
              <a:rPr lang="en-US" kern="1200">
                <a:latin typeface="Arial" panose="020B0604020202020204" pitchFamily="34" charset="0"/>
                <a:cs typeface="Arial" panose="020B0604020202020204" pitchFamily="34" charset="0"/>
              </a:rPr>
              <a:t>When would an Incident Commander in your jurisdiction or agency need a delegation of authority?</a:t>
            </a:r>
            <a:endParaRPr lang="en-US"/>
          </a:p>
        </p:txBody>
      </p:sp>
      <p:pic>
        <p:nvPicPr>
          <p:cNvPr id="8" name="Picture 4" descr="Discussion Question Icon"/>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414815" y="1952588"/>
            <a:ext cx="314369" cy="53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126A1CDF-94B6-4A68-A77E-8E90632C41F1}" type="slidenum">
              <a:rPr lang="en-US" altLang="en-US" smtClean="0"/>
              <a:pPr>
                <a:spcBef>
                  <a:spcPct val="100000"/>
                </a:spcBef>
                <a:buSzPct val="99000"/>
              </a:pPr>
              <a:t>8</a:t>
            </a:fld>
            <a:endParaRPr lang="en-US" alt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spcBef>
                <a:spcPct val="100000"/>
              </a:spcBef>
              <a:buSzPct val="99000"/>
            </a:pPr>
            <a:r>
              <a:rPr lang="en-US" altLang="en-US" smtClean="0"/>
              <a:t>Delegation of Authority: Elements</a:t>
            </a:r>
          </a:p>
        </p:txBody>
      </p:sp>
      <p:sp>
        <p:nvSpPr>
          <p:cNvPr id="2" name="Content Placeholder 1"/>
          <p:cNvSpPr>
            <a:spLocks noGrp="1"/>
          </p:cNvSpPr>
          <p:nvPr>
            <p:ph sz="quarter" idx="13"/>
          </p:nvPr>
        </p:nvSpPr>
        <p:spPr/>
        <p:txBody>
          <a:bodyPr>
            <a:normAutofit fontScale="47500" lnSpcReduction="20000"/>
          </a:bodyPr>
          <a:lstStyle/>
          <a:p>
            <a:pPr>
              <a:spcBef>
                <a:spcPct val="100000"/>
              </a:spcBef>
              <a:buSzPct val="99000"/>
            </a:pPr>
            <a:r>
              <a:rPr lang="en-US" kern="1200">
                <a:latin typeface="Arial" panose="020B0604020202020204" pitchFamily="34" charset="0"/>
                <a:cs typeface="Arial" panose="020B0604020202020204" pitchFamily="34" charset="0"/>
              </a:rPr>
              <a:t>When issued, delegation of authority should include:</a:t>
            </a:r>
            <a:endParaRPr lang="en-US"/>
          </a:p>
          <a:p>
            <a:pPr marL="254000" lvl="1" indent="-254000">
              <a:spcBef>
                <a:spcPct val="100000"/>
              </a:spcBef>
              <a:buSzPct val="99000"/>
            </a:pPr>
            <a:r>
              <a:rPr lang="en-US" kern="1200" smtClean="0">
                <a:latin typeface="Arial" panose="020B0604020202020204" pitchFamily="34" charset="0"/>
                <a:cs typeface="Arial" panose="020B0604020202020204" pitchFamily="34" charset="0"/>
              </a:rPr>
              <a:t>Legal </a:t>
            </a:r>
            <a:r>
              <a:rPr lang="en-US" kern="1200">
                <a:latin typeface="Arial" panose="020B0604020202020204" pitchFamily="34" charset="0"/>
                <a:cs typeface="Arial" panose="020B0604020202020204" pitchFamily="34" charset="0"/>
              </a:rPr>
              <a:t>authorities and restrictions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Financial authorities and restrictions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Reporting requirements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Demographic issues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Political implications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Agency or jurisdictional priorities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Plan for public information management</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Process for communications</a:t>
            </a:r>
            <a:endParaRPr lang="en-US"/>
          </a:p>
          <a:p>
            <a:pPr marL="254000" lvl="1" indent="-254000">
              <a:spcBef>
                <a:spcPct val="100000"/>
              </a:spcBef>
              <a:buSzPct val="99000"/>
            </a:pPr>
            <a:r>
              <a:rPr lang="en-US" kern="1200">
                <a:latin typeface="Arial" panose="020B0604020202020204" pitchFamily="34" charset="0"/>
                <a:cs typeface="Arial" panose="020B0604020202020204" pitchFamily="34" charset="0"/>
              </a:rPr>
              <a:t>Plan for ongoing incident evaluation</a:t>
            </a:r>
            <a:endParaRPr lang="en-US"/>
          </a:p>
          <a:p>
            <a:pPr>
              <a:spcBef>
                <a:spcPct val="100000"/>
              </a:spcBef>
              <a:buSzPct val="99000"/>
            </a:pPr>
            <a:r>
              <a:rPr lang="en-US" kern="1200" smtClean="0">
                <a:latin typeface="Arial" panose="020B0604020202020204" pitchFamily="34" charset="0"/>
                <a:cs typeface="Arial" panose="020B0604020202020204" pitchFamily="34" charset="0"/>
              </a:rPr>
              <a:t>The </a:t>
            </a:r>
            <a:r>
              <a:rPr lang="en-US" kern="1200">
                <a:latin typeface="Arial" panose="020B0604020202020204" pitchFamily="34" charset="0"/>
                <a:cs typeface="Arial" panose="020B0604020202020204" pitchFamily="34" charset="0"/>
              </a:rPr>
              <a:t>delegation should also specify which incident conditions will be achieved prior to a transfer of command or release.</a:t>
            </a:r>
            <a:endParaRPr lang="en-US"/>
          </a:p>
        </p:txBody>
      </p:sp>
      <p:pic>
        <p:nvPicPr>
          <p:cNvPr id="8" name="Picture 4" descr="A piece of paper that says Delegation of Authority"/>
          <p:cNvPicPr>
            <a:picLocks noGrp="1" noChangeAspect="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462738" y="1875028"/>
            <a:ext cx="2412698" cy="3047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7"/>
          </p:nvPr>
        </p:nvSpPr>
        <p:spPr/>
        <p:txBody>
          <a:bodyPr/>
          <a:lstStyle/>
          <a:p>
            <a:pPr>
              <a:spcBef>
                <a:spcPct val="100000"/>
              </a:spcBef>
              <a:buSzPct val="99000"/>
            </a:pPr>
            <a:fld id="{0C809AB6-355D-4B1A-89BE-4D69007F9460}" type="slidenum">
              <a:rPr lang="en-US" altLang="en-US" smtClean="0"/>
              <a:pPr>
                <a:spcBef>
                  <a:spcPct val="100000"/>
                </a:spcBef>
                <a:buSzPct val="99000"/>
              </a:pPr>
              <a:t>9</a:t>
            </a:fld>
            <a:endParaRPr lang="en-US" altLang="en-US"/>
          </a:p>
        </p:txBody>
      </p:sp>
    </p:spTree>
  </p:cSld>
  <p:clrMapOvr>
    <a:masterClrMapping/>
  </p:clrMapOvr>
  <p:transition>
    <p:wipe dir="r"/>
  </p:transition>
</p:sld>
</file>

<file path=ppt/theme/theme1.xml><?xml version="1.0" encoding="utf-8"?>
<a:theme xmlns:a="http://schemas.openxmlformats.org/drawingml/2006/main" name="EMI_PPT">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EMI_PPT_V5.potx" id="{84438F43-1892-44BB-9A77-3CF4F8850C6B}" vid="{DBDE0A7C-07FC-4CC4-96A0-78263B5721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568ddf3f-b77f-46a0-9295-2b9495b51427" ContentTypeId="0x0101" PreviousValue="false"/>
</file>

<file path=customXml/item3.xml><?xml version="1.0" encoding="utf-8"?>
<ct:contentTypeSchema xmlns:ct="http://schemas.microsoft.com/office/2006/metadata/contentType" xmlns:ma="http://schemas.microsoft.com/office/2006/metadata/properties/metaAttributes" ct:_="" ma:_="" ma:contentTypeName="Document" ma:contentTypeID="0x0101008D3CA8CC80072D4CA137EF19B6D5FF4E" ma:contentTypeVersion="10" ma:contentTypeDescription="Create a new document." ma:contentTypeScope="" ma:versionID="8dafd89a7cdb57b29c6b558fcd0faf27">
  <xsd:schema xmlns:xsd="http://www.w3.org/2001/XMLSchema" xmlns:xs="http://www.w3.org/2001/XMLSchema" xmlns:p="http://schemas.microsoft.com/office/2006/metadata/properties" xmlns:ns2="cc899b91-0dc8-40bb-9e15-ac49ad5b7986" targetNamespace="http://schemas.microsoft.com/office/2006/metadata/properties" ma:root="true" ma:fieldsID="08d753c215b3c0d1820d4e30b6216c98" ns2:_="">
    <xsd:import namespace="cc899b91-0dc8-40bb-9e15-ac49ad5b7986"/>
    <xsd:element name="properties">
      <xsd:complexType>
        <xsd:sequence>
          <xsd:element name="documentManagement">
            <xsd:complexType>
              <xsd:all>
                <xsd:element ref="ns2:Next_x0020_Course_x0020_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899b91-0dc8-40bb-9e15-ac49ad5b7986" elementFormDefault="qualified">
    <xsd:import namespace="http://schemas.microsoft.com/office/2006/documentManagement/types"/>
    <xsd:import namespace="http://schemas.microsoft.com/office/infopath/2007/PartnerControls"/>
    <xsd:element name="Next_x0020_Course_x0020_Date" ma:index="8" nillable="true" ma:displayName="Next Course Date" ma:format="DateOnly" ma:internalName="Next_x0020_Course_x0020_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Next_x0020_Course_x0020_Date xmlns="cc899b91-0dc8-40bb-9e15-ac49ad5b7986" xsi:nil="true"/>
  </documentManagement>
</p:properties>
</file>

<file path=customXml/itemProps1.xml><?xml version="1.0" encoding="utf-8"?>
<ds:datastoreItem xmlns:ds="http://schemas.openxmlformats.org/officeDocument/2006/customXml" ds:itemID="{ECF63278-9082-49F1-A3C3-F1B880B55129}"/>
</file>

<file path=customXml/itemProps2.xml><?xml version="1.0" encoding="utf-8"?>
<ds:datastoreItem xmlns:ds="http://schemas.openxmlformats.org/officeDocument/2006/customXml" ds:itemID="{F4D6E771-80AF-4E64-A746-123819389781}"/>
</file>

<file path=customXml/itemProps3.xml><?xml version="1.0" encoding="utf-8"?>
<ds:datastoreItem xmlns:ds="http://schemas.openxmlformats.org/officeDocument/2006/customXml" ds:itemID="{4B07EB8C-A0E5-41AF-BC3C-0ED676A7372E}"/>
</file>

<file path=customXml/itemProps4.xml><?xml version="1.0" encoding="utf-8"?>
<ds:datastoreItem xmlns:ds="http://schemas.openxmlformats.org/officeDocument/2006/customXml" ds:itemID="{999EF8CA-30FA-429F-8FC4-F882F4712240}"/>
</file>

<file path=docProps/app.xml><?xml version="1.0" encoding="utf-8"?>
<Properties xmlns="http://schemas.openxmlformats.org/officeDocument/2006/extended-properties" xmlns:vt="http://schemas.openxmlformats.org/officeDocument/2006/docPropsVTypes">
  <Template>EMI_PPT_V5</Template>
  <TotalTime>0</TotalTime>
  <Words>1976</Words>
  <Application>Microsoft Office PowerPoint</Application>
  <PresentationFormat>On-screen Show (4:3)</PresentationFormat>
  <Paragraphs>215</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Times New Roman</vt:lpstr>
      <vt:lpstr>Wingdings</vt:lpstr>
      <vt:lpstr>EMI_PPT</vt:lpstr>
      <vt:lpstr>Lesson 3 Overview</vt:lpstr>
      <vt:lpstr>Delegation of Authority Process</vt:lpstr>
      <vt:lpstr>Discussion Question</vt:lpstr>
      <vt:lpstr>Scope of Authority</vt:lpstr>
      <vt:lpstr>Delegation of Authority</vt:lpstr>
      <vt:lpstr>Delegation of Authority: When Not Needed</vt:lpstr>
      <vt:lpstr>Delegation of Authority: When Needed</vt:lpstr>
      <vt:lpstr>Discussion Question</vt:lpstr>
      <vt:lpstr>Delegation of Authority: Elements</vt:lpstr>
      <vt:lpstr>Discussion Question</vt:lpstr>
      <vt:lpstr>ACTIVITY 3.1: DELEGATING AUTHORITY  </vt:lpstr>
      <vt:lpstr>Implementing Authorities</vt:lpstr>
      <vt:lpstr>Management by Objectives</vt:lpstr>
      <vt:lpstr>Establishing and Implementing Objectives</vt:lpstr>
      <vt:lpstr>Initial Response: Conduct a Size-Up</vt:lpstr>
      <vt:lpstr>Overall Priorities</vt:lpstr>
      <vt:lpstr>Effective Incident Objectives</vt:lpstr>
      <vt:lpstr>ACTIVITY 3.2: ADDING INCIDENT OBJECTIVES</vt:lpstr>
      <vt:lpstr>Objectives, Strategies, and Tactics</vt:lpstr>
      <vt:lpstr>Objectives, Strategies, and Tactics: Example</vt:lpstr>
      <vt:lpstr>Elements of an Incident Action Plan</vt:lpstr>
      <vt:lpstr>Operational Period Planning Cycle (Planning P)</vt:lpstr>
      <vt:lpstr>Discussion Question</vt:lpstr>
      <vt:lpstr>Preparedness Plans and Agreements</vt:lpstr>
      <vt:lpstr>Emergency Operations Plan (EOP)</vt:lpstr>
      <vt:lpstr>Mutual Aid Agreements and Compacts</vt:lpstr>
      <vt:lpstr>Mutual Aid Agreements and Compacts (Continued)</vt:lpstr>
      <vt:lpstr>Mutual Aid and Assistance: All Levels</vt:lpstr>
      <vt:lpstr>Information Derived from Plans</vt:lpstr>
      <vt:lpstr>Discussion Question</vt:lpstr>
      <vt:lpstr>Lesson Completion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FEMA</dc:creator>
  <cp:lastModifiedBy/>
  <cp:revision>1</cp:revision>
  <dcterms:created xsi:type="dcterms:W3CDTF">2019-03-07T17:28:27Z</dcterms:created>
  <dcterms:modified xsi:type="dcterms:W3CDTF">2019-03-08T13:28:14Z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0x0101008D3CA8CC80072D4CA137EF19B6D5FF4E</vt:lpwstr>
  </property>
</Properties>
</file>