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5.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34.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2F2EF93-7660-4244-9DDA-18D468DF8F60}"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5C45643E-D8FF-4097-97BF-FB144F4D74BE}" type="slidenum">
              <a:rPr lang="en-US" altLang="en-US"/>
              <a:pPr/>
              <a:t>‹#›</a:t>
            </a:fld>
            <a:endParaRPr lang="en-US" altLang="en-US"/>
          </a:p>
        </p:txBody>
      </p:sp>
    </p:spTree>
    <p:extLst>
      <p:ext uri="{BB962C8B-B14F-4D97-AF65-F5344CB8AC3E}">
        <p14:creationId xmlns:p14="http://schemas.microsoft.com/office/powerpoint/2010/main" val="1586347692"/>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7A39E57-84D9-44BD-9774-894DB3454B40}"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DB48006-02AD-4A58-B522-E830EF527ADA}" type="slidenum">
              <a:rPr lang="en-US" altLang="en-US"/>
              <a:pPr/>
              <a:t>‹#›</a:t>
            </a:fld>
            <a:endParaRPr lang="en-US" altLang="en-US"/>
          </a:p>
        </p:txBody>
      </p:sp>
    </p:spTree>
    <p:extLst>
      <p:ext uri="{BB962C8B-B14F-4D97-AF65-F5344CB8AC3E}">
        <p14:creationId xmlns:p14="http://schemas.microsoft.com/office/powerpoint/2010/main" val="4249178260"/>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F9574C4-C0E6-4305-8659-D1751B6D3F34}"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365917B3-0A8F-4CE4-8789-61F4D4254E87}" type="slidenum">
              <a:rPr lang="en-US" altLang="en-US"/>
              <a:pPr/>
              <a:t>‹#›</a:t>
            </a:fld>
            <a:endParaRPr lang="en-US" altLang="en-US"/>
          </a:p>
        </p:txBody>
      </p:sp>
    </p:spTree>
    <p:extLst>
      <p:ext uri="{BB962C8B-B14F-4D97-AF65-F5344CB8AC3E}">
        <p14:creationId xmlns:p14="http://schemas.microsoft.com/office/powerpoint/2010/main" val="364375261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8A7E6127-CBCA-482F-9949-BD0C44590BFD}"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0DB99CD-1983-4238-A2DE-9468E173A0A0}" type="slidenum">
              <a:rPr lang="en-US" altLang="en-US"/>
              <a:pPr/>
              <a:t>‹#›</a:t>
            </a:fld>
            <a:endParaRPr lang="en-US" altLang="en-US"/>
          </a:p>
        </p:txBody>
      </p:sp>
    </p:spTree>
    <p:extLst>
      <p:ext uri="{BB962C8B-B14F-4D97-AF65-F5344CB8AC3E}">
        <p14:creationId xmlns:p14="http://schemas.microsoft.com/office/powerpoint/2010/main" val="1145243886"/>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56514EBB-F870-43B4-98EB-4D85AF43FAE9}"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13F770B-B74C-4F29-8240-AE39AB8F9983}" type="slidenum">
              <a:rPr lang="en-US" altLang="en-US"/>
              <a:pPr/>
              <a:t>‹#›</a:t>
            </a:fld>
            <a:endParaRPr lang="en-US" altLang="en-US"/>
          </a:p>
        </p:txBody>
      </p:sp>
    </p:spTree>
    <p:extLst>
      <p:ext uri="{BB962C8B-B14F-4D97-AF65-F5344CB8AC3E}">
        <p14:creationId xmlns:p14="http://schemas.microsoft.com/office/powerpoint/2010/main" val="2284507246"/>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0C70978A-ABEF-4042-9CB5-DF0EBBD991F9}"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4E388257-0513-40B3-ACAA-25CB63CE0C93}" type="slidenum">
              <a:rPr lang="en-US" altLang="en-US"/>
              <a:pPr/>
              <a:t>‹#›</a:t>
            </a:fld>
            <a:endParaRPr lang="en-US" altLang="en-US"/>
          </a:p>
        </p:txBody>
      </p:sp>
    </p:spTree>
    <p:extLst>
      <p:ext uri="{BB962C8B-B14F-4D97-AF65-F5344CB8AC3E}">
        <p14:creationId xmlns:p14="http://schemas.microsoft.com/office/powerpoint/2010/main" val="1390368871"/>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2CF94A8-AFF1-4906-891F-D8D4474E543B}"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B7EF0BC-9666-4C87-B8FE-E7E7F06A7B94}" type="slidenum">
              <a:rPr lang="en-US" altLang="en-US"/>
              <a:pPr/>
              <a:t>‹#›</a:t>
            </a:fld>
            <a:endParaRPr lang="en-US" altLang="en-US"/>
          </a:p>
        </p:txBody>
      </p:sp>
    </p:spTree>
    <p:extLst>
      <p:ext uri="{BB962C8B-B14F-4D97-AF65-F5344CB8AC3E}">
        <p14:creationId xmlns:p14="http://schemas.microsoft.com/office/powerpoint/2010/main" val="2042915357"/>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0D552E7E-0D8B-4C46-8D9A-9B9865BF5D55}"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EAE5877D-DE77-40A7-BD65-32E10027B8F7}" type="slidenum">
              <a:rPr lang="en-US" altLang="en-US"/>
              <a:pPr/>
              <a:t>‹#›</a:t>
            </a:fld>
            <a:endParaRPr lang="en-US" altLang="en-US"/>
          </a:p>
        </p:txBody>
      </p:sp>
    </p:spTree>
    <p:extLst>
      <p:ext uri="{BB962C8B-B14F-4D97-AF65-F5344CB8AC3E}">
        <p14:creationId xmlns:p14="http://schemas.microsoft.com/office/powerpoint/2010/main" val="7169392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4567D282-8101-45A1-A6E9-DEC9EEDD5A33}" type="slidenum">
              <a:rPr lang="en-US" altLang="en-US"/>
              <a:pPr/>
              <a:t>‹#›</a:t>
            </a:fld>
            <a:endParaRPr lang="en-US" altLang="en-US"/>
          </a:p>
        </p:txBody>
      </p:sp>
    </p:spTree>
    <p:extLst>
      <p:ext uri="{BB962C8B-B14F-4D97-AF65-F5344CB8AC3E}">
        <p14:creationId xmlns:p14="http://schemas.microsoft.com/office/powerpoint/2010/main" val="62183659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D5C08704-1795-4CA5-8DD7-9587F6A7E614}"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83D63A5-5D03-47F2-8AC0-ED7D54A98DD6}" type="slidenum">
              <a:rPr lang="en-US" altLang="en-US"/>
              <a:pPr/>
              <a:t>‹#›</a:t>
            </a:fld>
            <a:endParaRPr lang="en-US" altLang="en-US"/>
          </a:p>
        </p:txBody>
      </p:sp>
    </p:spTree>
    <p:extLst>
      <p:ext uri="{BB962C8B-B14F-4D97-AF65-F5344CB8AC3E}">
        <p14:creationId xmlns:p14="http://schemas.microsoft.com/office/powerpoint/2010/main" val="224555435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3310D3A2-0BA5-42B7-9EC6-9A5EDABB88B7}"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9FBB738A-411D-4495-9F7D-E49F260A11DD}" type="slidenum">
              <a:rPr lang="en-US" altLang="en-US"/>
              <a:pPr/>
              <a:t>‹#›</a:t>
            </a:fld>
            <a:endParaRPr lang="en-US" altLang="en-US"/>
          </a:p>
        </p:txBody>
      </p:sp>
    </p:spTree>
    <p:extLst>
      <p:ext uri="{BB962C8B-B14F-4D97-AF65-F5344CB8AC3E}">
        <p14:creationId xmlns:p14="http://schemas.microsoft.com/office/powerpoint/2010/main" val="2856721586"/>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4E4D5E40-3E26-4CCF-8970-0B5C60B50F33}"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67EDF79E-AAC8-4E76-A1BE-ACEC4DCBC54E}" type="slidenum">
              <a:rPr lang="en-US" altLang="en-US"/>
              <a:pPr/>
              <a:t>‹#›</a:t>
            </a:fld>
            <a:endParaRPr lang="en-US" altLang="en-US"/>
          </a:p>
        </p:txBody>
      </p:sp>
    </p:spTree>
    <p:extLst>
      <p:ext uri="{BB962C8B-B14F-4D97-AF65-F5344CB8AC3E}">
        <p14:creationId xmlns:p14="http://schemas.microsoft.com/office/powerpoint/2010/main" val="189984167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08BE17A-0C0B-445F-9D23-A17228AF3167}"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2B360769-4982-4E97-BA3B-897784694983}" type="slidenum">
              <a:rPr lang="en-US" altLang="en-US"/>
              <a:pPr/>
              <a:t>‹#›</a:t>
            </a:fld>
            <a:endParaRPr lang="en-US" altLang="en-US"/>
          </a:p>
        </p:txBody>
      </p:sp>
    </p:spTree>
    <p:extLst>
      <p:ext uri="{BB962C8B-B14F-4D97-AF65-F5344CB8AC3E}">
        <p14:creationId xmlns:p14="http://schemas.microsoft.com/office/powerpoint/2010/main" val="627190593"/>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41FF41DF-48A7-4573-86AD-1FA4C5566329}" type="datetimeFigureOut">
              <a:rPr lang="en-US"/>
              <a:pPr>
                <a:defRPr/>
              </a:pPr>
              <a:t>3/7/2019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37DC66F0-4170-4161-964F-A501255699BF}" type="slidenum">
              <a:rPr lang="en-US" altLang="en-US"/>
              <a:pPr/>
              <a:t>‹#›</a:t>
            </a:fld>
            <a:endParaRPr lang="en-US" altLang="en-US"/>
          </a:p>
        </p:txBody>
      </p:sp>
    </p:spTree>
    <p:extLst>
      <p:ext uri="{BB962C8B-B14F-4D97-AF65-F5344CB8AC3E}">
        <p14:creationId xmlns:p14="http://schemas.microsoft.com/office/powerpoint/2010/main" val="96207018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DD9F9FA9-0972-43D9-AB4C-6C9364B3B4D4}"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050BA91D-43EA-4B0C-B8FF-5152D8EFBD56}" type="slidenum">
              <a:rPr lang="en-US" altLang="en-US"/>
              <a:pPr/>
              <a:t>‹#›</a:t>
            </a:fld>
            <a:endParaRPr lang="en-US" altLang="en-US"/>
          </a:p>
        </p:txBody>
      </p:sp>
    </p:spTree>
    <p:extLst>
      <p:ext uri="{BB962C8B-B14F-4D97-AF65-F5344CB8AC3E}">
        <p14:creationId xmlns:p14="http://schemas.microsoft.com/office/powerpoint/2010/main" val="395364905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A19F6DCC-4904-43C0-9055-AC0ED1F830F5}" type="datetimeFigureOut">
              <a:rPr lang="en-US"/>
              <a:pPr>
                <a:defRPr/>
              </a:pPr>
              <a:t>3/7/2019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76731B2B-C264-480A-A716-F269115C8650}" type="slidenum">
              <a:rPr lang="en-US" altLang="en-US"/>
              <a:pPr/>
              <a:t>‹#›</a:t>
            </a:fld>
            <a:endParaRPr lang="en-US" altLang="en-US"/>
          </a:p>
        </p:txBody>
      </p:sp>
    </p:spTree>
    <p:extLst>
      <p:ext uri="{BB962C8B-B14F-4D97-AF65-F5344CB8AC3E}">
        <p14:creationId xmlns:p14="http://schemas.microsoft.com/office/powerpoint/2010/main" val="920122595"/>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4C4F96FD-F7FE-4169-803A-EA209D42B3A4}" type="datetimeFigureOut">
              <a:rPr lang="en-US"/>
              <a:pPr>
                <a:defRPr/>
              </a:pPr>
              <a:t>3/7/2019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150A3189-5BF8-4837-8421-55C6658230C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Unit Objectives</a:t>
            </a:r>
            <a:endParaRPr lang="en-US" altLang="en-US" smtClean="0"/>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At </a:t>
            </a:r>
            <a:r>
              <a:rPr lang="en-US" kern="1200">
                <a:latin typeface="Arial" panose="020B0604020202020204" pitchFamily="34" charset="0"/>
                <a:cs typeface="Arial" panose="020B0604020202020204" pitchFamily="34" charset="0"/>
              </a:rPr>
              <a:t>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chain of command and formal communication relationships.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common leadership responsibilities and values.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span of control and modular development.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the use of position titles.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Informal Communication</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Informal communication: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used to exchange incident or event information only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Is NOT used for:</a:t>
            </a:r>
            <a:endParaRPr lang="en-US"/>
          </a:p>
          <a:p>
            <a:pPr marL="635000" lvl="2" indent="-254000">
              <a:spcBef>
                <a:spcPct val="100000"/>
              </a:spcBef>
              <a:buSzPct val="99000"/>
            </a:pPr>
            <a:r>
              <a:rPr lang="en-US" kern="1200" smtClean="0">
                <a:latin typeface="Arial" panose="020B0604020202020204" pitchFamily="34" charset="0"/>
                <a:cs typeface="Arial" panose="020B0604020202020204" pitchFamily="34" charset="0"/>
              </a:rPr>
              <a:t>Formal </a:t>
            </a:r>
            <a:r>
              <a:rPr lang="en-US" kern="1200">
                <a:latin typeface="Arial" panose="020B0604020202020204" pitchFamily="34" charset="0"/>
                <a:cs typeface="Arial" panose="020B0604020202020204" pitchFamily="34" charset="0"/>
              </a:rPr>
              <a:t>requests for additional resources</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Tasking work assignments</a:t>
            </a:r>
            <a:endParaRPr lang="en-US"/>
          </a:p>
          <a:p>
            <a:pPr>
              <a:spcBef>
                <a:spcPct val="100000"/>
              </a:spcBef>
              <a:buSzPct val="99000"/>
            </a:pPr>
            <a:r>
              <a:rPr lang="en-US" kern="1200" smtClean="0">
                <a:latin typeface="Arial" panose="020B0604020202020204" pitchFamily="34" charset="0"/>
                <a:cs typeface="Arial" panose="020B0604020202020204" pitchFamily="34" charset="0"/>
              </a:rPr>
              <a:t>Within </a:t>
            </a:r>
            <a:r>
              <a:rPr lang="en-US" kern="1200">
                <a:latin typeface="Arial" panose="020B0604020202020204" pitchFamily="34" charset="0"/>
                <a:cs typeface="Arial" panose="020B0604020202020204" pitchFamily="34" charset="0"/>
              </a:rPr>
              <a:t>the ICS organization, critical information must flow freely! </a:t>
            </a:r>
            <a:endParaRPr lang="en-US"/>
          </a:p>
        </p:txBody>
      </p:sp>
      <p:pic>
        <p:nvPicPr>
          <p:cNvPr id="8" name="Picture 4" descr="2 photos of emergency personnel. One in the field and the other in a classroo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165350"/>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Informal Communication (Continued)</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Examples of informal communication are as follows: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Communications Unit Leader may directly contact the Resources Unit Leader to determine the number of persons requiring communications devices.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Cost Unit Leader may directly discuss and share information on alternative strategies with the Planning Section Chief. </a:t>
            </a:r>
            <a:endParaRPr lang="en-US"/>
          </a:p>
        </p:txBody>
      </p:sp>
      <p:pic>
        <p:nvPicPr>
          <p:cNvPr id="8" name="Picture 4" descr="Communications flowchart with Planning Section, Resources Unit, Logistics Section, Communications Unit. Double arrow between Units.  Planning Section, Finance Admin Section, Cost Unit. Double arrow between Planning Section and Cost Uni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40337" y="2303462"/>
            <a:ext cx="285750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ACTIVITY 2.2: INCIDENT COMMUNICATIONS </a:t>
            </a:r>
            <a:endParaRPr lang="en-US" altLang="en-US" smtClean="0"/>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practice identifying communication strategies to avoid problems during incident operations.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a:latin typeface="Arial" panose="020B0604020202020204" pitchFamily="34" charset="0"/>
                <a:cs typeface="Arial" panose="020B0604020202020204" pitchFamily="34" charset="0"/>
              </a:rPr>
              <a:t> 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Read </a:t>
            </a:r>
            <a:r>
              <a:rPr lang="en-US" kern="1200" dirty="0">
                <a:latin typeface="Arial" panose="020B0604020202020204" pitchFamily="34" charset="0"/>
                <a:cs typeface="Arial" panose="020B0604020202020204" pitchFamily="34" charset="0"/>
              </a:rPr>
              <a:t>the scenario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strategies to address the communications </a:t>
            </a:r>
            <a:r>
              <a:rPr lang="en-US" kern="1200" dirty="0" smtClean="0">
                <a:latin typeface="Arial" panose="020B0604020202020204" pitchFamily="34" charset="0"/>
                <a:cs typeface="Arial" panose="020B0604020202020204" pitchFamily="34" charset="0"/>
              </a:rPr>
              <a:t>problem.</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strategies on chart </a:t>
            </a:r>
            <a:r>
              <a:rPr lang="en-US" kern="1200" dirty="0" smtClean="0">
                <a:latin typeface="Arial" panose="020B0604020202020204" pitchFamily="34" charset="0"/>
                <a:cs typeface="Arial" panose="020B0604020202020204" pitchFamily="34" charset="0"/>
              </a:rPr>
              <a:t>paper.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findings to the class in 10 minutes.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Case </a:t>
            </a:r>
            <a:r>
              <a:rPr lang="en-US" b="1" u="sng" kern="1200" dirty="0">
                <a:latin typeface="Arial" panose="020B0604020202020204" pitchFamily="34" charset="0"/>
                <a:cs typeface="Arial" panose="020B0604020202020204" pitchFamily="34" charset="0"/>
              </a:rPr>
              <a:t>Scenario:</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Emergency communications at the Pentagon site proved challenging on September 11, 2001. Radio communications among emergency responders quickly became overloaded. These communication problems persisted throughout rescue operations. There was a need to record the identification number and location of each piece of equipment on the Pentagon grounds. Radio communications could not be employed to perform this task.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Why is leadership an essential element of successful incident/event management?</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Common Leadership Responsibilities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 good leader:</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Communicates</a:t>
            </a:r>
            <a:r>
              <a:rPr lang="en-US" kern="1200" smtClean="0">
                <a:latin typeface="Arial" panose="020B0604020202020204" pitchFamily="34" charset="0"/>
                <a:cs typeface="Arial" panose="020B0604020202020204" pitchFamily="34" charset="0"/>
              </a:rPr>
              <a:t>by </a:t>
            </a:r>
            <a:r>
              <a:rPr lang="en-US" kern="1200">
                <a:latin typeface="Arial" panose="020B0604020202020204" pitchFamily="34" charset="0"/>
                <a:cs typeface="Arial" panose="020B0604020202020204" pitchFamily="34" charset="0"/>
              </a:rPr>
              <a:t>giving specific instructions and asking for feedback.</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Supervises </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scene of action.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Evaluates</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effectiveness of the plan.</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Understands</a:t>
            </a:r>
            <a:r>
              <a:rPr lang="en-US" kern="1200" smtClean="0">
                <a:latin typeface="Arial" panose="020B0604020202020204" pitchFamily="34" charset="0"/>
                <a:ea typeface="+mn-ea"/>
                <a:cs typeface="Arial" panose="020B0604020202020204" pitchFamily="34" charset="0"/>
              </a:rPr>
              <a:t> </a:t>
            </a:r>
            <a:r>
              <a:rPr lang="en-US" b="1" kern="1200" smtClean="0">
                <a:latin typeface="Arial" panose="020B0604020202020204" pitchFamily="34" charset="0"/>
                <a:ea typeface="+mn-ea"/>
                <a:cs typeface="Arial" panose="020B0604020202020204" pitchFamily="34" charset="0"/>
              </a:rPr>
              <a:t>and </a:t>
            </a:r>
            <a:r>
              <a:rPr lang="en-US" b="1" kern="1200">
                <a:latin typeface="Arial" panose="020B0604020202020204" pitchFamily="34" charset="0"/>
                <a:ea typeface="+mn-ea"/>
                <a:cs typeface="Arial" panose="020B0604020202020204" pitchFamily="34" charset="0"/>
              </a:rPr>
              <a:t>accepts</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need to modify plans or instructions.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Ensures</a:t>
            </a:r>
            <a:r>
              <a:rPr lang="en-US" kern="1200" smtClean="0">
                <a:latin typeface="Arial" panose="020B0604020202020204" pitchFamily="34" charset="0"/>
                <a:cs typeface="Arial" panose="020B0604020202020204" pitchFamily="34" charset="0"/>
              </a:rPr>
              <a:t>safe </a:t>
            </a:r>
            <a:r>
              <a:rPr lang="en-US" kern="1200">
                <a:latin typeface="Arial" panose="020B0604020202020204" pitchFamily="34" charset="0"/>
                <a:cs typeface="Arial" panose="020B0604020202020204" pitchFamily="34" charset="0"/>
              </a:rPr>
              <a:t>work practices.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Takes </a:t>
            </a:r>
            <a:r>
              <a:rPr lang="en-US" b="1" kern="1200">
                <a:latin typeface="Arial" panose="020B0604020202020204" pitchFamily="34" charset="0"/>
                <a:ea typeface="+mn-ea"/>
                <a:cs typeface="Arial" panose="020B0604020202020204" pitchFamily="34" charset="0"/>
              </a:rPr>
              <a:t>command</a:t>
            </a:r>
            <a:r>
              <a:rPr lang="en-US" kern="1200" smtClean="0">
                <a:latin typeface="Arial" panose="020B0604020202020204" pitchFamily="34" charset="0"/>
                <a:cs typeface="Arial" panose="020B0604020202020204" pitchFamily="34" charset="0"/>
              </a:rPr>
              <a:t>of </a:t>
            </a:r>
            <a:r>
              <a:rPr lang="en-US" kern="1200">
                <a:latin typeface="Arial" panose="020B0604020202020204" pitchFamily="34" charset="0"/>
                <a:cs typeface="Arial" panose="020B0604020202020204" pitchFamily="34" charset="0"/>
              </a:rPr>
              <a:t>assigned resources.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Motivates </a:t>
            </a:r>
            <a:r>
              <a:rPr lang="en-US" kern="1200" smtClean="0">
                <a:latin typeface="Arial" panose="020B0604020202020204" pitchFamily="34" charset="0"/>
                <a:cs typeface="Arial" panose="020B0604020202020204" pitchFamily="34" charset="0"/>
              </a:rPr>
              <a:t>with </a:t>
            </a:r>
            <a:r>
              <a:rPr lang="en-US" kern="1200">
                <a:latin typeface="Arial" panose="020B0604020202020204" pitchFamily="34" charset="0"/>
                <a:cs typeface="Arial" panose="020B0604020202020204" pitchFamily="34" charset="0"/>
              </a:rPr>
              <a:t>a "can do safely" attitude.</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Demonstrates</a:t>
            </a:r>
            <a:r>
              <a:rPr lang="en-US" kern="1200" smtClean="0">
                <a:latin typeface="Arial" panose="020B0604020202020204" pitchFamily="34" charset="0"/>
                <a:cs typeface="Arial" panose="020B0604020202020204" pitchFamily="34" charset="0"/>
              </a:rPr>
              <a:t>initiative </a:t>
            </a:r>
            <a:r>
              <a:rPr lang="en-US" kern="1200">
                <a:latin typeface="Arial" panose="020B0604020202020204" pitchFamily="34" charset="0"/>
                <a:cs typeface="Arial" panose="020B0604020202020204" pitchFamily="34" charset="0"/>
              </a:rPr>
              <a:t>by taking action.</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FEMA personnel discussing paperwor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Leadership &amp; Values</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 leader commits to excellence in all aspects of his or her professional responsibility. Leaders should know, understand, and practice the leadership responsibilities and recognize the relationship between these responsibilities and the leadership values. Commitment to duty, respect, and integrity are essential values that must be demonstrated in order for a leader to be effective. </a:t>
            </a:r>
            <a:endParaRPr lang="en-US"/>
          </a:p>
        </p:txBody>
      </p:sp>
      <p:pic>
        <p:nvPicPr>
          <p:cNvPr id="8" name="Picture 4" descr="Disaster Work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Commitment to Duty</a:t>
            </a:r>
            <a:endParaRPr lang="en-US" altLang="en-US" smtClean="0"/>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Duty begins with everything required by law and policy, but it is much more than simply fulfilling requirements. </a:t>
            </a:r>
            <a:endParaRPr lang="en-US"/>
          </a:p>
          <a:p>
            <a:pPr>
              <a:spcBef>
                <a:spcPct val="100000"/>
              </a:spcBef>
              <a:buSzPct val="99000"/>
            </a:pPr>
            <a:r>
              <a:rPr lang="en-US" kern="1200">
                <a:latin typeface="Arial" panose="020B0604020202020204" pitchFamily="34" charset="0"/>
                <a:cs typeface="Arial" panose="020B0604020202020204" pitchFamily="34" charset="0"/>
              </a:rPr>
              <a:t>How does an effective leader demonstrate commitment to duty to those he or she leads? </a:t>
            </a:r>
            <a:endParaRPr lang="en-US"/>
          </a:p>
          <a:p>
            <a:pPr>
              <a:spcBef>
                <a:spcPct val="100000"/>
              </a:spcBef>
              <a:buSzPct val="99000"/>
            </a:pPr>
            <a:r>
              <a:rPr lang="en-US" kern="1200">
                <a:latin typeface="Arial" panose="020B0604020202020204" pitchFamily="34" charset="0"/>
                <a:cs typeface="Arial" panose="020B0604020202020204" pitchFamily="34" charset="0"/>
              </a:rPr>
              <a:t>An effective leader should try to: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Take </a:t>
            </a:r>
            <a:r>
              <a:rPr lang="en-US" kern="1200">
                <a:latin typeface="Arial" panose="020B0604020202020204" pitchFamily="34" charset="0"/>
                <a:cs typeface="Arial" panose="020B0604020202020204" pitchFamily="34" charset="0"/>
              </a:rPr>
              <a:t>charge within his or her scope of authority.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Be prepared to step out of a tactical role to assume a leadership role.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Be proficient in his or her job.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Make sound and timely decisions.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Ensure tasks are understood.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 subordinates for future events. </a:t>
            </a:r>
            <a:endParaRPr lang="en-US"/>
          </a:p>
        </p:txBody>
      </p:sp>
      <p:pic>
        <p:nvPicPr>
          <p:cNvPr id="8" name="Picture 4" descr="Emergency personnel in train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can you do to demonstrate your commitment to duty to those you lead?</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Leadership &amp; Respect</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 order to maintain leadership and respect, a leader should: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Know </a:t>
            </a:r>
            <a:r>
              <a:rPr lang="en-US" kern="1200">
                <a:latin typeface="Arial" panose="020B0604020202020204" pitchFamily="34" charset="0"/>
                <a:cs typeface="Arial" panose="020B0604020202020204" pitchFamily="34" charset="0"/>
              </a:rPr>
              <a:t>his or her subordinates and look out for their well-being. A leaders workforce is his or her greatest resource. Not all workers will succeed equally, but they all deserve respect.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Keep his or her subordinates and supervisor informed by providing accurate and timely briefings and giving the intent behind assignments and tasks.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Build the team. Conducting frequent briefings and debriefings with the team enables a leader to monitor progress and identify lessons learned. Considerations made during these meetings should include team experience, fatigue, and physical limitations when accepting assignments. </a:t>
            </a:r>
            <a:endParaRPr lang="en-US"/>
          </a:p>
        </p:txBody>
      </p:sp>
      <p:pic>
        <p:nvPicPr>
          <p:cNvPr id="8" name="Picture 4" descr="Two fireme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ACTIVITY 2.3: INCIDENT LEADERSHIP </a:t>
            </a:r>
            <a:endParaRPr lang="en-US" altLang="en-US" smtClean="0"/>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stimulate thought and discussion about desirable leadership qualities.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20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a highly effective incident leader you have known or know </a:t>
            </a:r>
            <a:r>
              <a:rPr lang="en-US" kern="1200" dirty="0" smtClean="0">
                <a:latin typeface="Arial" panose="020B0604020202020204" pitchFamily="34" charset="0"/>
                <a:cs typeface="Arial" panose="020B0604020202020204" pitchFamily="34" charset="0"/>
              </a:rPr>
              <a:t>about.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main leadership qualities that such an individual must </a:t>
            </a:r>
            <a:r>
              <a:rPr lang="en-US" kern="1200" dirty="0" smtClean="0">
                <a:latin typeface="Arial" panose="020B0604020202020204" pitchFamily="34" charset="0"/>
                <a:cs typeface="Arial" panose="020B0604020202020204" pitchFamily="34" charset="0"/>
              </a:rPr>
              <a:t>possess.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State </a:t>
            </a:r>
            <a:r>
              <a:rPr lang="en-US" kern="1200" dirty="0">
                <a:latin typeface="Arial" panose="020B0604020202020204" pitchFamily="34" charset="0"/>
                <a:cs typeface="Arial" panose="020B0604020202020204" pitchFamily="34" charset="0"/>
              </a:rPr>
              <a:t>how these qualities relate to leadership in incident </a:t>
            </a:r>
            <a:r>
              <a:rPr lang="en-US" kern="1200" dirty="0" smtClean="0">
                <a:latin typeface="Arial" panose="020B0604020202020204" pitchFamily="34" charset="0"/>
                <a:cs typeface="Arial" panose="020B0604020202020204" pitchFamily="34" charset="0"/>
              </a:rPr>
              <a:t>response.</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findings to the class in 5 minutes.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Chain of Command</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An orderly line of authority is used for the flow of task assignments and resource requests. This line of authority flows down through the organizational structure.</a:t>
            </a:r>
            <a:endParaRPr lang="en-US"/>
          </a:p>
        </p:txBody>
      </p:sp>
      <p:pic>
        <p:nvPicPr>
          <p:cNvPr id="8" name="Picture 4" descr="An orderly line of authority is used for the flow of task assignments and resource requests. This line of authority flows down through the organizational structure."/>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792128" y="1152525"/>
            <a:ext cx="355974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Communication Responsibilities</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To ensure sharing of critical information, all responders must: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Brief </a:t>
            </a:r>
            <a:r>
              <a:rPr lang="en-US" kern="1200">
                <a:latin typeface="Arial" panose="020B0604020202020204" pitchFamily="34" charset="0"/>
                <a:cs typeface="Arial" panose="020B0604020202020204" pitchFamily="34" charset="0"/>
              </a:rPr>
              <a:t>others as needed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Debrief their actions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Communicate hazards to others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Acknowledge messages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Ask if they do not know</a:t>
            </a:r>
            <a:endParaRPr lang="en-US"/>
          </a:p>
          <a:p>
            <a:pPr>
              <a:spcBef>
                <a:spcPct val="100000"/>
              </a:spcBef>
              <a:buSzPct val="99000"/>
            </a:pPr>
            <a:r>
              <a:rPr lang="en-US" kern="1200" smtClean="0">
                <a:latin typeface="Arial" panose="020B0604020202020204" pitchFamily="34" charset="0"/>
                <a:cs typeface="Arial" panose="020B0604020202020204" pitchFamily="34" charset="0"/>
              </a:rPr>
              <a:t>While </a:t>
            </a:r>
            <a:r>
              <a:rPr lang="en-US" kern="1200">
                <a:latin typeface="Arial" panose="020B0604020202020204" pitchFamily="34" charset="0"/>
                <a:cs typeface="Arial" panose="020B0604020202020204" pitchFamily="34" charset="0"/>
              </a:rPr>
              <a:t>not always possible, the most effective form of communication is face-to-face. </a:t>
            </a:r>
            <a:endParaRPr lang="en-US"/>
          </a:p>
        </p:txBody>
      </p:sp>
      <p:pic>
        <p:nvPicPr>
          <p:cNvPr id="8" name="Picture 4" descr="People gathered around comput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Briefing Elements</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Provide complete briefings that include clearly stated objectives and the following elements:</a:t>
            </a:r>
            <a:endParaRPr lang="en-US"/>
          </a:p>
        </p:txBody>
      </p:sp>
      <p:pic>
        <p:nvPicPr>
          <p:cNvPr id="8" name="Picture 5" descr="Briefing Elements: Task- what is to be done, Purpose - Why it is to be done, End State - How it should look when don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666835" y="3884078"/>
            <a:ext cx="3810330" cy="1348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Incident Management Assessment</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Assessment is an important leadership responsibility and is conducted after a major activity in order to allow employees and leaders to discover what happened and why. Assessment methods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Corrective </a:t>
            </a:r>
            <a:r>
              <a:rPr lang="en-US" kern="1200">
                <a:latin typeface="Arial" panose="020B0604020202020204" pitchFamily="34" charset="0"/>
                <a:cs typeface="Arial" panose="020B0604020202020204" pitchFamily="34" charset="0"/>
              </a:rPr>
              <a:t>action report/After-Action Review (AAR)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Debriefing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Post-incident critique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Mitigation plans</a:t>
            </a:r>
            <a:endParaRPr lang="en-US"/>
          </a:p>
        </p:txBody>
      </p:sp>
      <p:pic>
        <p:nvPicPr>
          <p:cNvPr id="8" name="Picture 4" descr="Hands sitting on top of pap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fr-FR" altLang="en-US" smtClean="0"/>
              <a:t>Discussion Question</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questions would you use to assess the effectiveness of incident management?</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Using Common Terminology</a:t>
            </a:r>
            <a:endParaRPr lang="en-US" altLang="en-US" smtClean="0"/>
          </a:p>
        </p:txBody>
      </p:sp>
      <p:sp>
        <p:nvSpPr>
          <p:cNvPr id="2" name="Content Placeholder 1"/>
          <p:cNvSpPr>
            <a:spLocks noGrp="1"/>
          </p:cNvSpPr>
          <p:nvPr>
            <p:ph sz="quarter" idx="13"/>
          </p:nvPr>
        </p:nvSpPr>
        <p:spPr/>
        <p:txBody>
          <a:bodyPr>
            <a:normAutofit fontScale="8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ICS establishes common terminology that allows diverse incident management and support entities to work together.</a:t>
            </a:r>
            <a:endParaRPr lang="en-US"/>
          </a:p>
          <a:p>
            <a:pPr>
              <a:spcBef>
                <a:spcPct val="100000"/>
              </a:spcBef>
              <a:buSzPct val="99000"/>
            </a:pPr>
            <a:r>
              <a:rPr lang="en-US" kern="1200">
                <a:latin typeface="Arial" panose="020B0604020202020204" pitchFamily="34" charset="0"/>
                <a:cs typeface="Arial" panose="020B0604020202020204" pitchFamily="34" charset="0"/>
              </a:rPr>
              <a:t>Major functions and functional units with incident management responsibilities are named and defined. Terminology for the organizational elements involved is standard and consistent. </a:t>
            </a:r>
            <a:endParaRPr lang="en-US"/>
          </a:p>
        </p:txBody>
      </p:sp>
      <p:pic>
        <p:nvPicPr>
          <p:cNvPr id="8" name="Picture 4" descr="Man and Woman looking at comput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ICS Organization: Review</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ICS organization: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typically structured to facilitate activities in five major functional areas: Command, Operations, Planning, Logistics, and Finance/Administration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Is adaptable to any emergency or incident to which domestic incident management agencies would be expected to respond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Has a scalable organizational structure that is based on the size and complexity of the incident</a:t>
            </a:r>
            <a:endParaRPr lang="en-US"/>
          </a:p>
          <a:p>
            <a:pPr>
              <a:spcBef>
                <a:spcPct val="100000"/>
              </a:spcBef>
              <a:buSzPct val="99000"/>
            </a:pPr>
            <a:r>
              <a:rPr lang="en-US" kern="1200" smtClean="0">
                <a:latin typeface="Arial" panose="020B0604020202020204" pitchFamily="34" charset="0"/>
                <a:cs typeface="Arial" panose="020B0604020202020204" pitchFamily="34" charset="0"/>
              </a:rPr>
              <a:t>However</a:t>
            </a:r>
            <a:r>
              <a:rPr lang="en-US" kern="1200">
                <a:latin typeface="Arial" panose="020B0604020202020204" pitchFamily="34" charset="0"/>
                <a:cs typeface="Arial" panose="020B0604020202020204" pitchFamily="34" charset="0"/>
              </a:rPr>
              <a:t>, this flexibility does NOT allow for the modification of the standard, common language used to refer to organizational components or positions. </a:t>
            </a:r>
            <a:endParaRPr lang="en-US"/>
          </a:p>
        </p:txBody>
      </p:sp>
      <p:pic>
        <p:nvPicPr>
          <p:cNvPr id="8" name="Picture 4" descr="Sample Blank Organizational Char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99246" y="2167091"/>
            <a:ext cx="2539682" cy="246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ICS Organization: Review (Continued)</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Who's responsible for what?</a:t>
            </a:r>
            <a:endParaRPr lang="en-US"/>
          </a:p>
        </p:txBody>
      </p:sp>
      <p:pic>
        <p:nvPicPr>
          <p:cNvPr id="8" name="Picture 5" descr="Incident Command organizational chart with Incident Commander at top, Command Staff of Public Information Officer, Safety Officer, Liaison Officer in center, and General Staff of Operations Section Chief, Planning Section Chief, Logistics Section Chief, Finance/Administration Section Chief on bottom row."/>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058569" y="3471863"/>
            <a:ext cx="3026861"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NIMS Management: Manageable Span of Control</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optimal span of control for incident management is one supervisor to five subordinates; however, effective incident management frequently necessitates ratios significantly different from this. The 1:5 ratio is a guideline, and incident personnel use their best judgment to determine the actual distribution of subordinates to supervisors for a given incident or EOC activation.</a:t>
            </a:r>
            <a:endParaRPr lang="en-US"/>
          </a:p>
        </p:txBody>
      </p:sp>
      <p:pic>
        <p:nvPicPr>
          <p:cNvPr id="8" name="Picture 5" descr="ICS span of control for any supervisor is between 3 and 7 subordinates, and optimally does not exceed 5 subordinat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206920" y="3669617"/>
            <a:ext cx="2730159" cy="1777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Span of Control</a:t>
            </a:r>
            <a:endParaRPr lang="en-US" altLang="en-US" smtClean="0"/>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influences span of control?</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Modular Organization</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ICS organization adheres to a "form follows function" philosophy. The size of the current organization and that of the next operational period is determined through the incident planning process.</a:t>
            </a:r>
            <a:endParaRPr lang="en-US"/>
          </a:p>
          <a:p>
            <a:pPr>
              <a:spcBef>
                <a:spcPct val="100000"/>
              </a:spcBef>
              <a:buSzPct val="99000"/>
            </a:pPr>
            <a:r>
              <a:rPr lang="en-US" kern="1200">
                <a:latin typeface="Arial" panose="020B0604020202020204" pitchFamily="34" charset="0"/>
                <a:cs typeface="Arial" panose="020B0604020202020204" pitchFamily="34" charset="0"/>
              </a:rPr>
              <a:t>Because the ICS is a modular concept, managing span of control is accomplished by organizing resources into Teams, Divisions, Groups, Branches, or Sections. When the supervisor-to-subordinate ratio exceeds manageable span of control, additional Teams, Divisions, Groups, Branches, or Sections can be established. When a supervisor is managing too few subordinates, Sections, Branches, Divisions, Groups, or Teams can be reorganized or demobilized to reach a more effective span of control.</a:t>
            </a:r>
            <a:endParaRPr lang="en-US"/>
          </a:p>
        </p:txBody>
      </p:sp>
      <p:pic>
        <p:nvPicPr>
          <p:cNvPr id="8" name="Picture 4" descr="ICS span of control for any supervisor is between 3 and 7 subordinates, and optimally does not exceed 5 subordinat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04008" y="2509948"/>
            <a:ext cx="2730159" cy="1777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Unity of Command</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b="1" kern="1200">
                <a:latin typeface="Arial" panose="020B0604020202020204" pitchFamily="34" charset="0"/>
                <a:cs typeface="Arial" panose="020B0604020202020204" pitchFamily="34" charset="0"/>
              </a:rPr>
              <a:t>Unity of 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means that each individual involved in incident operations will be assigned and will report to only one supervisor.</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Chain </a:t>
            </a:r>
            <a:r>
              <a:rPr lang="en-US" b="1" kern="1200">
                <a:latin typeface="Arial" panose="020B0604020202020204" pitchFamily="34" charset="0"/>
                <a:cs typeface="Arial" panose="020B0604020202020204" pitchFamily="34" charset="0"/>
              </a:rPr>
              <a:t>of 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and unity of command help to ensure that clear reporting relationships exist and eliminate the confusion caused by multiple, conflicting directives. Incident managers at all levels must be able to control the actions of all personnel under their supervision.</a:t>
            </a:r>
            <a:endParaRPr lang="en-US"/>
          </a:p>
          <a:p>
            <a:pPr>
              <a:spcBef>
                <a:spcPct val="100000"/>
              </a:spcBef>
              <a:buSzPct val="99000"/>
            </a:pPr>
            <a:r>
              <a:rPr lang="en-US" kern="1200">
                <a:latin typeface="Arial" panose="020B0604020202020204" pitchFamily="34" charset="0"/>
                <a:cs typeface="Arial" panose="020B0604020202020204" pitchFamily="34" charset="0"/>
              </a:rPr>
              <a:t>Unity of command clears up many of the potential communication problems encountered in managing incidents or events because each individual maintains a formal communication relationship only with his or her immediate supervisor.</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Don't </a:t>
            </a:r>
            <a:r>
              <a:rPr lang="en-US" b="1" kern="1200">
                <a:latin typeface="Arial" panose="020B0604020202020204" pitchFamily="34" charset="0"/>
                <a:cs typeface="Arial" panose="020B0604020202020204" pitchFamily="34" charset="0"/>
              </a:rPr>
              <a:t>confuse unity of command with Unified Command!</a:t>
            </a:r>
            <a:r>
              <a:rPr lang="en-US" kern="1200" smtClean="0">
                <a:latin typeface="Arial" panose="020B0604020202020204" pitchFamily="34" charset="0"/>
                <a:cs typeface="Arial" panose="020B0604020202020204" pitchFamily="34" charset="0"/>
              </a:rPr>
              <a:t> </a:t>
            </a:r>
            <a:endParaRPr lang="en-US"/>
          </a:p>
        </p:txBody>
      </p:sp>
      <p:pic>
        <p:nvPicPr>
          <p:cNvPr id="8" name="Picture 4" descr="Police officers (Mena Police Department) planning talking at an incident scen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Typical Organizational Structure</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initial response to most domestic incidents is typically handled by local "911" dispatch centers, emergency responders within a single jurisdiction, and direct supporters of emergency responders. Most responses need go no further.</a:t>
            </a:r>
            <a:endParaRPr lang="en-US"/>
          </a:p>
          <a:p>
            <a:pPr>
              <a:spcBef>
                <a:spcPct val="100000"/>
              </a:spcBef>
              <a:buSzPct val="99000"/>
            </a:pPr>
            <a:r>
              <a:rPr lang="en-US" kern="1200">
                <a:latin typeface="Arial" panose="020B0604020202020204" pitchFamily="34" charset="0"/>
                <a:cs typeface="Arial" panose="020B0604020202020204" pitchFamily="34" charset="0"/>
              </a:rPr>
              <a:t>Approximately 95% of all incidents are small responses that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Command</a:t>
            </a:r>
            <a:r>
              <a:rPr lang="en-US" kern="1200">
                <a:latin typeface="Arial" panose="020B0604020202020204" pitchFamily="34" charset="0"/>
                <a:cs typeface="Arial" panose="020B0604020202020204" pitchFamily="34" charset="0"/>
              </a:rPr>
              <a:t>: Incident Commander and other Command Staff</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Single Resource: An individual, a piece of equipment and its personnel complement, or an established crew or team of individuals with an identified work supervisor that can be used on an incident</a:t>
            </a:r>
            <a:endParaRPr lang="en-US"/>
          </a:p>
        </p:txBody>
      </p:sp>
      <p:pic>
        <p:nvPicPr>
          <p:cNvPr id="8" name="Picture 4" descr="Image of Incident Commander and three photos of professional areas. Top photo is an ambulance, middle photo is firefighters, bottom photo is police offic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49837" y="2055812"/>
            <a:ext cx="32385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Expanding Incidents</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Incidents that begin with single resources may rapidly expand requiring significant additional resources and operational support. </a:t>
            </a:r>
            <a:endParaRPr lang="en-US"/>
          </a:p>
        </p:txBody>
      </p:sp>
      <p:pic>
        <p:nvPicPr>
          <p:cNvPr id="8" name="Picture 5" descr="Diagram/photos showing incident expanding to Branches, Divisions, Groups, Strike Team/Resource Team Task Force, and Single Resourc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773418" y="3471863"/>
            <a:ext cx="3597164"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spcBef>
                <a:spcPct val="100000"/>
              </a:spcBef>
              <a:buSzPct val="99000"/>
            </a:pPr>
            <a:r>
              <a:rPr lang="en-US" altLang="en-US" smtClean="0"/>
              <a:t>Use of Position Titles</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At each level within the ICS organization, individuals with primary responsibility positions have distinct titles. Using specific ICS position titles serves these important purposes: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Provides </a:t>
            </a:r>
            <a:r>
              <a:rPr lang="en-US" kern="1200">
                <a:latin typeface="Arial" panose="020B0604020202020204" pitchFamily="34" charset="0"/>
                <a:cs typeface="Arial" panose="020B0604020202020204" pitchFamily="34" charset="0"/>
              </a:rPr>
              <a:t>a common standard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Ensures qualified individuals fill positions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Ensures that requested personnel are qualified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Standardizes communication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Describes the responsibilities of the position</a:t>
            </a:r>
            <a:endParaRPr lang="en-US"/>
          </a:p>
        </p:txBody>
      </p:sp>
      <p:pic>
        <p:nvPicPr>
          <p:cNvPr id="8" name="Picture 4" descr="Woman speaking on telephon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6087" y="1944687"/>
            <a:ext cx="22860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32</a:t>
            </a:fld>
            <a:endParaRPr lang="en-US" altLang="en-US"/>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spcBef>
                <a:spcPct val="100000"/>
              </a:spcBef>
              <a:buSzPct val="99000"/>
            </a:pPr>
            <a:r>
              <a:rPr lang="en-US" altLang="en-US" smtClean="0"/>
              <a:t>ICS Supervisory Position Titles</a:t>
            </a:r>
            <a:endParaRPr lang="en-US" altLang="en-US" smtClean="0"/>
          </a:p>
        </p:txBody>
      </p:sp>
      <p:sp>
        <p:nvSpPr>
          <p:cNvPr id="2" name="Content Placeholder 1"/>
          <p:cNvSpPr>
            <a:spLocks noGrp="1"/>
          </p:cNvSpPr>
          <p:nvPr>
            <p:ph idx="1"/>
          </p:nvPr>
        </p:nvSpPr>
        <p:spPr>
          <a:xfrm>
            <a:off x="457200" y="1068388"/>
            <a:ext cx="8229600" cy="731229"/>
          </a:xfrm>
        </p:spPr>
        <p:txBody>
          <a:bodyPr>
            <a:normAutofit fontScale="55000" lnSpcReduction="20000"/>
          </a:bodyPr>
          <a:lstStyle/>
          <a:p>
            <a:pPr>
              <a:spcBef>
                <a:spcPct val="100000"/>
              </a:spcBef>
              <a:buSzPct val="99000"/>
            </a:pPr>
            <a:endParaRPr lang="en-US" kern="1200" dirty="0" smtClean="0">
              <a:latin typeface="Arial" panose="020B0604020202020204" pitchFamily="34" charset="0"/>
              <a:cs typeface="Arial" panose="020B0604020202020204" pitchFamily="34" charset="0"/>
            </a:endParaRPr>
          </a:p>
          <a:p>
            <a:pPr>
              <a:spcBef>
                <a:spcPct val="100000"/>
              </a:spcBef>
              <a:buSzPct val="99000"/>
            </a:pPr>
            <a:r>
              <a:rPr lang="en-US" kern="1200" dirty="0" smtClean="0">
                <a:latin typeface="Arial" panose="020B0604020202020204" pitchFamily="34" charset="0"/>
                <a:cs typeface="Arial" panose="020B0604020202020204" pitchFamily="34" charset="0"/>
              </a:rPr>
              <a:t>Titles </a:t>
            </a:r>
            <a:r>
              <a:rPr lang="en-US" kern="1200" dirty="0">
                <a:latin typeface="Arial" panose="020B0604020202020204" pitchFamily="34" charset="0"/>
                <a:cs typeface="Arial" panose="020B0604020202020204" pitchFamily="34" charset="0"/>
              </a:rPr>
              <a:t>for all ICS supervisory levels are shown in the table below:</a:t>
            </a:r>
            <a:endParaRPr lang="en-US" dirty="0"/>
          </a:p>
          <a:p>
            <a:pPr>
              <a:spcBef>
                <a:spcPct val="100000"/>
              </a:spcBef>
              <a:buSzPct val="99000"/>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32304443"/>
              </p:ext>
            </p:extLst>
          </p:nvPr>
        </p:nvGraphicFramePr>
        <p:xfrm>
          <a:off x="457200" y="2012381"/>
          <a:ext cx="6858000" cy="3749072"/>
        </p:xfrm>
        <a:graphic>
          <a:graphicData uri="http://schemas.openxmlformats.org/drawingml/2006/table">
            <a:tbl>
              <a:tblPr firstRow="1" bandRow="1">
                <a:tableStyleId>{5940675A-B579-460E-94D1-54222C63F5DA}</a:tableStyleId>
              </a:tblPr>
              <a:tblGrid>
                <a:gridCol w="2286000"/>
                <a:gridCol w="2286000"/>
                <a:gridCol w="2286000"/>
              </a:tblGrid>
              <a:tr h="364154">
                <a:tc>
                  <a:txBody>
                    <a:bodyPr/>
                    <a:lstStyle/>
                    <a:p>
                      <a:pPr lvl="0" algn="ctr">
                        <a:spcBef>
                          <a:spcPct val="100000"/>
                        </a:spcBef>
                        <a:buClrTx/>
                      </a:pPr>
                      <a:r>
                        <a:rPr lang="en-US" sz="1800" dirty="0" smtClean="0">
                          <a:solidFill>
                            <a:srgbClr val="000066"/>
                          </a:solidFill>
                          <a:latin typeface="Arial"/>
                          <a:ea typeface="+mn-ea"/>
                          <a:cs typeface="Arial"/>
                          <a:sym typeface="Arial"/>
                        </a:rPr>
                        <a:t>Organizational Level</a:t>
                      </a:r>
                      <a:endParaRPr lang="en-US" sz="1800" dirty="0">
                        <a:solidFill>
                          <a:srgbClr val="000066"/>
                        </a:solidFill>
                        <a:latin typeface="Arial"/>
                        <a:ea typeface="+mn-ea"/>
                        <a:cs typeface="Arial"/>
                        <a:sym typeface="Arial"/>
                      </a:endParaRPr>
                    </a:p>
                  </a:txBody>
                  <a:tcPr marT="45722" marB="45722">
                    <a:solidFill>
                      <a:srgbClr val="C0C0C0"/>
                    </a:solidFill>
                  </a:tcPr>
                </a:tc>
                <a:tc>
                  <a:txBody>
                    <a:bodyPr/>
                    <a:lstStyle/>
                    <a:p>
                      <a:pPr lvl="0" algn="ctr">
                        <a:spcBef>
                          <a:spcPct val="100000"/>
                        </a:spcBef>
                        <a:buClrTx/>
                      </a:pPr>
                      <a:r>
                        <a:rPr lang="en-US" sz="1800" dirty="0" smtClean="0">
                          <a:solidFill>
                            <a:srgbClr val="000066"/>
                          </a:solidFill>
                          <a:latin typeface="Arial"/>
                          <a:ea typeface="+mn-ea"/>
                          <a:cs typeface="Arial"/>
                          <a:sym typeface="Arial"/>
                        </a:rPr>
                        <a:t>Title</a:t>
                      </a:r>
                      <a:endParaRPr lang="en-US" sz="1800" dirty="0">
                        <a:solidFill>
                          <a:srgbClr val="000066"/>
                        </a:solidFill>
                        <a:latin typeface="Arial"/>
                        <a:ea typeface="+mn-ea"/>
                        <a:cs typeface="Arial"/>
                        <a:sym typeface="Arial"/>
                      </a:endParaRPr>
                    </a:p>
                  </a:txBody>
                  <a:tcPr marT="45722" marB="45722">
                    <a:solidFill>
                      <a:srgbClr val="C0C0C0"/>
                    </a:solidFill>
                  </a:tcPr>
                </a:tc>
                <a:tc>
                  <a:txBody>
                    <a:bodyPr/>
                    <a:lstStyle/>
                    <a:p>
                      <a:pPr lvl="0" algn="ctr">
                        <a:spcBef>
                          <a:spcPct val="100000"/>
                        </a:spcBef>
                        <a:buClrTx/>
                      </a:pPr>
                      <a:r>
                        <a:rPr lang="en-US" sz="1800" smtClean="0">
                          <a:solidFill>
                            <a:srgbClr val="000066"/>
                          </a:solidFill>
                          <a:latin typeface="Arial"/>
                          <a:ea typeface="+mn-ea"/>
                          <a:cs typeface="Arial"/>
                          <a:sym typeface="Arial"/>
                        </a:rPr>
                        <a:t>Support Position</a:t>
                      </a:r>
                      <a:endParaRPr lang="en-US" sz="1800">
                        <a:solidFill>
                          <a:srgbClr val="000066"/>
                        </a:solidFill>
                        <a:latin typeface="Arial"/>
                        <a:ea typeface="+mn-ea"/>
                        <a:cs typeface="Arial"/>
                        <a:sym typeface="Arial"/>
                      </a:endParaRPr>
                    </a:p>
                  </a:txBody>
                  <a:tcPr marT="45722" marB="45722">
                    <a:solidFill>
                      <a:srgbClr val="C0C0C0"/>
                    </a:solidFill>
                  </a:tcPr>
                </a:tc>
              </a:tr>
              <a:tr h="379559">
                <a:tc>
                  <a:txBody>
                    <a:bodyPr/>
                    <a:lstStyle/>
                    <a:p>
                      <a:pPr lvl="0" algn="l">
                        <a:spcBef>
                          <a:spcPct val="100000"/>
                        </a:spcBef>
                        <a:buClrTx/>
                      </a:pPr>
                      <a:r>
                        <a:rPr lang="en-US" sz="1800" smtClean="0">
                          <a:solidFill>
                            <a:srgbClr val="000066"/>
                          </a:solidFill>
                          <a:latin typeface="Arial"/>
                          <a:ea typeface="+mn-ea"/>
                          <a:cs typeface="Arial"/>
                          <a:sym typeface="Arial"/>
                        </a:rPr>
                        <a:t>Incident Command</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Incident Commander</a:t>
                      </a:r>
                      <a:endParaRPr lang="en-US" sz="1800">
                        <a:solidFill>
                          <a:srgbClr val="000066"/>
                        </a:solidFill>
                      </a:endParaRPr>
                    </a:p>
                  </a:txBody>
                  <a:tcPr marT="45722" marB="45722"/>
                </a:tc>
                <a:tc>
                  <a:txBody>
                    <a:bodyPr/>
                    <a:lstStyle/>
                    <a:p>
                      <a:pPr lvl="0" algn="l">
                        <a:spcBef>
                          <a:spcPct val="100000"/>
                        </a:spcBef>
                        <a:buClrTx/>
                      </a:pPr>
                      <a:r>
                        <a:rPr lang="en-US" sz="1800" dirty="0" smtClean="0">
                          <a:solidFill>
                            <a:srgbClr val="000066"/>
                          </a:solidFill>
                          <a:latin typeface="Arial"/>
                          <a:ea typeface="+mn-ea"/>
                          <a:cs typeface="Arial"/>
                          <a:sym typeface="Arial"/>
                        </a:rPr>
                        <a:t>Deputy</a:t>
                      </a:r>
                      <a:endParaRPr lang="en-US" sz="1800" dirty="0">
                        <a:solidFill>
                          <a:srgbClr val="000066"/>
                        </a:solidFill>
                      </a:endParaRPr>
                    </a:p>
                  </a:txBody>
                  <a:tcPr marT="45722" marB="45722"/>
                </a:tc>
              </a:tr>
              <a:tr h="364154">
                <a:tc>
                  <a:txBody>
                    <a:bodyPr/>
                    <a:lstStyle/>
                    <a:p>
                      <a:pPr lvl="0" algn="l">
                        <a:spcBef>
                          <a:spcPct val="100000"/>
                        </a:spcBef>
                        <a:buClrTx/>
                      </a:pPr>
                      <a:r>
                        <a:rPr lang="en-US" sz="1800" smtClean="0">
                          <a:solidFill>
                            <a:srgbClr val="000066"/>
                          </a:solidFill>
                          <a:latin typeface="Arial"/>
                          <a:ea typeface="+mn-ea"/>
                          <a:cs typeface="Arial"/>
                          <a:sym typeface="Arial"/>
                        </a:rPr>
                        <a:t>Command Staff</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Officer</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Assistant</a:t>
                      </a:r>
                      <a:endParaRPr lang="en-US" sz="1800">
                        <a:solidFill>
                          <a:srgbClr val="000066"/>
                        </a:solidFill>
                      </a:endParaRPr>
                    </a:p>
                  </a:txBody>
                  <a:tcPr marT="45722" marB="45722"/>
                </a:tc>
              </a:tr>
              <a:tr h="379559">
                <a:tc>
                  <a:txBody>
                    <a:bodyPr/>
                    <a:lstStyle/>
                    <a:p>
                      <a:pPr lvl="0" algn="l">
                        <a:spcBef>
                          <a:spcPct val="100000"/>
                        </a:spcBef>
                        <a:buClrTx/>
                      </a:pPr>
                      <a:r>
                        <a:rPr lang="en-US" sz="1800" smtClean="0">
                          <a:solidFill>
                            <a:srgbClr val="000066"/>
                          </a:solidFill>
                          <a:latin typeface="Arial"/>
                          <a:ea typeface="+mn-ea"/>
                          <a:cs typeface="Arial"/>
                          <a:sym typeface="Arial"/>
                        </a:rPr>
                        <a:t>General Staff (Section)</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Chief</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Deputy </a:t>
                      </a:r>
                      <a:endParaRPr lang="en-US" sz="1800">
                        <a:solidFill>
                          <a:srgbClr val="000066"/>
                        </a:solidFill>
                      </a:endParaRPr>
                    </a:p>
                  </a:txBody>
                  <a:tcPr marT="45722" marB="45722"/>
                </a:tc>
              </a:tr>
              <a:tr h="216892">
                <a:tc>
                  <a:txBody>
                    <a:bodyPr/>
                    <a:lstStyle/>
                    <a:p>
                      <a:pPr lvl="0" algn="l">
                        <a:spcBef>
                          <a:spcPct val="100000"/>
                        </a:spcBef>
                        <a:buClrTx/>
                      </a:pPr>
                      <a:r>
                        <a:rPr lang="en-US" sz="1800" smtClean="0">
                          <a:solidFill>
                            <a:srgbClr val="000066"/>
                          </a:solidFill>
                          <a:latin typeface="Arial"/>
                          <a:ea typeface="+mn-ea"/>
                          <a:cs typeface="Arial"/>
                          <a:sym typeface="Arial"/>
                        </a:rPr>
                        <a:t>Branch</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Director </a:t>
                      </a:r>
                      <a:endParaRPr lang="en-US" sz="1800">
                        <a:solidFill>
                          <a:srgbClr val="000066"/>
                        </a:solidFill>
                      </a:endParaRPr>
                    </a:p>
                  </a:txBody>
                  <a:tcPr marT="45722" marB="45722"/>
                </a:tc>
                <a:tc>
                  <a:txBody>
                    <a:bodyPr/>
                    <a:lstStyle/>
                    <a:p>
                      <a:pPr lvl="0" algn="l">
                        <a:spcBef>
                          <a:spcPct val="100000"/>
                        </a:spcBef>
                        <a:buClrTx/>
                      </a:pPr>
                      <a:r>
                        <a:rPr lang="en-US" sz="1800" dirty="0" smtClean="0">
                          <a:solidFill>
                            <a:srgbClr val="000066"/>
                          </a:solidFill>
                          <a:latin typeface="Arial"/>
                          <a:ea typeface="+mn-ea"/>
                          <a:cs typeface="Arial"/>
                          <a:sym typeface="Arial"/>
                        </a:rPr>
                        <a:t>Deputy </a:t>
                      </a:r>
                      <a:endParaRPr lang="en-US" sz="1800" dirty="0">
                        <a:solidFill>
                          <a:srgbClr val="000066"/>
                        </a:solidFill>
                      </a:endParaRPr>
                    </a:p>
                  </a:txBody>
                  <a:tcPr marT="45722" marB="45722"/>
                </a:tc>
              </a:tr>
              <a:tr h="364154">
                <a:tc>
                  <a:txBody>
                    <a:bodyPr/>
                    <a:lstStyle/>
                    <a:p>
                      <a:pPr lvl="0" algn="l">
                        <a:spcBef>
                          <a:spcPct val="100000"/>
                        </a:spcBef>
                        <a:buClrTx/>
                      </a:pPr>
                      <a:r>
                        <a:rPr lang="en-US" sz="1800" smtClean="0">
                          <a:solidFill>
                            <a:srgbClr val="000066"/>
                          </a:solidFill>
                          <a:latin typeface="Arial"/>
                          <a:ea typeface="+mn-ea"/>
                          <a:cs typeface="Arial"/>
                          <a:sym typeface="Arial"/>
                        </a:rPr>
                        <a:t>Division/Group</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Supervisor </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N/A</a:t>
                      </a:r>
                      <a:endParaRPr lang="en-US" sz="1800">
                        <a:solidFill>
                          <a:srgbClr val="000066"/>
                        </a:solidFill>
                      </a:endParaRPr>
                    </a:p>
                  </a:txBody>
                  <a:tcPr marT="45722" marB="45722"/>
                </a:tc>
              </a:tr>
              <a:tr h="216892">
                <a:tc>
                  <a:txBody>
                    <a:bodyPr/>
                    <a:lstStyle/>
                    <a:p>
                      <a:pPr lvl="0" algn="l">
                        <a:spcBef>
                          <a:spcPct val="100000"/>
                        </a:spcBef>
                        <a:buClrTx/>
                      </a:pPr>
                      <a:r>
                        <a:rPr lang="en-US" sz="1800" smtClean="0">
                          <a:solidFill>
                            <a:srgbClr val="000066"/>
                          </a:solidFill>
                          <a:latin typeface="Arial"/>
                          <a:ea typeface="+mn-ea"/>
                          <a:cs typeface="Arial"/>
                          <a:sym typeface="Arial"/>
                        </a:rPr>
                        <a:t>Unit</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Unit Leader </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Manager </a:t>
                      </a:r>
                      <a:endParaRPr lang="en-US" sz="1800">
                        <a:solidFill>
                          <a:srgbClr val="000066"/>
                        </a:solidFill>
                      </a:endParaRPr>
                    </a:p>
                  </a:txBody>
                  <a:tcPr marT="45722" marB="45722"/>
                </a:tc>
              </a:tr>
              <a:tr h="528610">
                <a:tc>
                  <a:txBody>
                    <a:bodyPr/>
                    <a:lstStyle/>
                    <a:p>
                      <a:pPr lvl="0" algn="l">
                        <a:spcBef>
                          <a:spcPct val="100000"/>
                        </a:spcBef>
                        <a:buClrTx/>
                      </a:pPr>
                      <a:r>
                        <a:rPr lang="en-US" sz="1800" smtClean="0">
                          <a:solidFill>
                            <a:srgbClr val="000066"/>
                          </a:solidFill>
                          <a:latin typeface="Arial"/>
                          <a:ea typeface="+mn-ea"/>
                          <a:cs typeface="Arial"/>
                          <a:sym typeface="Arial"/>
                        </a:rPr>
                        <a:t>Strike Team/Task Force</a:t>
                      </a:r>
                      <a:endParaRPr lang="en-US" sz="1800">
                        <a:solidFill>
                          <a:srgbClr val="000066"/>
                        </a:solidFill>
                      </a:endParaRPr>
                    </a:p>
                  </a:txBody>
                  <a:tcPr marT="45722" marB="45722"/>
                </a:tc>
                <a:tc>
                  <a:txBody>
                    <a:bodyPr/>
                    <a:lstStyle/>
                    <a:p>
                      <a:pPr lvl="0" algn="l">
                        <a:spcBef>
                          <a:spcPct val="100000"/>
                        </a:spcBef>
                        <a:buClrTx/>
                      </a:pPr>
                      <a:r>
                        <a:rPr lang="en-US" sz="1800" smtClean="0">
                          <a:solidFill>
                            <a:srgbClr val="000066"/>
                          </a:solidFill>
                          <a:latin typeface="Arial"/>
                          <a:ea typeface="+mn-ea"/>
                          <a:cs typeface="Arial"/>
                          <a:sym typeface="Arial"/>
                        </a:rPr>
                        <a:t>Leader </a:t>
                      </a:r>
                      <a:endParaRPr lang="en-US" sz="1800">
                        <a:solidFill>
                          <a:srgbClr val="000066"/>
                        </a:solidFill>
                      </a:endParaRPr>
                    </a:p>
                  </a:txBody>
                  <a:tcPr marT="45722" marB="45722"/>
                </a:tc>
                <a:tc>
                  <a:txBody>
                    <a:bodyPr/>
                    <a:lstStyle/>
                    <a:p>
                      <a:pPr lvl="0" algn="l">
                        <a:spcBef>
                          <a:spcPct val="100000"/>
                        </a:spcBef>
                        <a:buClrTx/>
                      </a:pPr>
                      <a:r>
                        <a:rPr lang="en-US" sz="1800" dirty="0" smtClean="0">
                          <a:solidFill>
                            <a:srgbClr val="000066"/>
                          </a:solidFill>
                          <a:latin typeface="Arial"/>
                          <a:ea typeface="+mn-ea"/>
                          <a:cs typeface="Arial"/>
                          <a:sym typeface="Arial"/>
                        </a:rPr>
                        <a:t>Single Resource Boss</a:t>
                      </a:r>
                      <a:endParaRPr lang="en-US" sz="1800" dirty="0">
                        <a:solidFill>
                          <a:srgbClr val="000066"/>
                        </a:solidFill>
                      </a:endParaRPr>
                    </a:p>
                  </a:txBody>
                  <a:tcPr marT="45722" marB="45722"/>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33</a:t>
            </a:fld>
            <a:endParaRPr lang="en-US" altLang="en-US"/>
          </a:p>
        </p:txBody>
      </p:sp>
    </p:spTree>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spcBef>
                <a:spcPct val="100000"/>
              </a:spcBef>
              <a:buSzPct val="99000"/>
            </a:pPr>
            <a:r>
              <a:rPr lang="en-US" altLang="en-US" smtClean="0"/>
              <a:t>Discussion Question</a:t>
            </a:r>
            <a:endParaRPr lang="en-US" altLang="en-US" smtClean="0"/>
          </a:p>
        </p:txBody>
      </p:sp>
      <p:sp>
        <p:nvSpPr>
          <p:cNvPr id="3" name="Content Placeholder 2"/>
          <p:cNvSpPr>
            <a:spLocks noGrp="1"/>
          </p:cNvSpPr>
          <p:nvPr>
            <p:ph sz="quarter" idx="14"/>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How you would adjust the organizational strategy to maintain span of control for the scenario below? Be sure to use proper principles, position titles, and features.</a:t>
            </a:r>
            <a:endParaRPr lang="en-US"/>
          </a:p>
          <a:p>
            <a:pPr>
              <a:spcBef>
                <a:spcPct val="100000"/>
              </a:spcBef>
              <a:buSzPct val="99000"/>
            </a:pPr>
            <a:r>
              <a:rPr lang="en-US" kern="1200">
                <a:latin typeface="Arial" panose="020B0604020202020204" pitchFamily="34" charset="0"/>
                <a:cs typeface="Arial" panose="020B0604020202020204" pitchFamily="34" charset="0"/>
              </a:rPr>
              <a:t>Scenario: The Command Staff consists of a Safety Officer and Public Information Officer. In the General Staff, the Operations Section has seven Strike Teams under the supervision of one Leader. Each Strike Team consists of a mix of different types of law enforcement and medical resources.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34</a:t>
            </a:fld>
            <a:endParaRPr lang="en-US" altLang="en-US"/>
          </a:p>
        </p:txBody>
      </p:sp>
    </p:spTree>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spcBef>
                <a:spcPct val="100000"/>
              </a:spcBef>
              <a:buSzPct val="99000"/>
            </a:pPr>
            <a:r>
              <a:rPr lang="en-US" altLang="en-US" smtClean="0"/>
              <a:t>Lesson Completion</a:t>
            </a:r>
            <a:endParaRPr lang="en-US" altLang="en-US" smtClean="0"/>
          </a:p>
        </p:txBody>
      </p:sp>
      <p:sp>
        <p:nvSpPr>
          <p:cNvPr id="2" name="Content Placeholder 1"/>
          <p:cNvSpPr>
            <a:spLocks noGrp="1"/>
          </p:cNvSpPr>
          <p:nvPr>
            <p:ph idx="1"/>
          </p:nvPr>
        </p:nvSpPr>
        <p:spPr/>
        <p:txBody>
          <a:bodyPr>
            <a:normAutofit fontScale="70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Incident Command and Unified Command lesson. You should now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chain of command and formal communication relationships.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common leadership responsibilities and values.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span of control and modular development.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the use of position titles. </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discuss delegation of authority and management by objectives.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35</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Unified Command (1 of 2)</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When no one jurisdiction, agency, or organization has primary authority and/or the resources to manage an incident on its own, Unified Command may be established.  There is no one "Commander." The Unified Command can allocate resources regardless of ownership or location.</a:t>
            </a:r>
            <a:endParaRPr lang="en-US"/>
          </a:p>
          <a:p>
            <a:pPr>
              <a:spcBef>
                <a:spcPct val="100000"/>
              </a:spcBef>
              <a:buSzPct val="99000"/>
            </a:pPr>
            <a:r>
              <a:rPr lang="en-US" kern="1200">
                <a:latin typeface="Arial" panose="020B0604020202020204" pitchFamily="34" charset="0"/>
                <a:cs typeface="Arial" panose="020B0604020202020204" pitchFamily="34" charset="0"/>
              </a:rPr>
              <a:t>This illustration shows three responsible agencies managing an incident together under a Unified Command. </a:t>
            </a:r>
            <a:endParaRPr lang="en-US"/>
          </a:p>
        </p:txBody>
      </p:sp>
      <p:pic>
        <p:nvPicPr>
          <p:cNvPr id="8" name="Picture 4" descr="As shown in this illustration, responsible agencies manage an incident together under a Unified Command. "/>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35587" y="1970087"/>
            <a:ext cx="2667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Unified Command (2 of 2)</a:t>
            </a:r>
            <a:endParaRPr lang="en-US" altLang="en-US" smtClean="0"/>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Unified Command:</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Enables </a:t>
            </a:r>
            <a:r>
              <a:rPr lang="en-US" kern="1200">
                <a:latin typeface="Arial" panose="020B0604020202020204" pitchFamily="34" charset="0"/>
                <a:cs typeface="Arial" panose="020B0604020202020204" pitchFamily="34" charset="0"/>
              </a:rPr>
              <a:t>all responsible agencies to manage an incident together by establishing a common set of incident objectives and strategies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Allows Incident Commanders to make joint decisions by establishing a single command structure at one Incident Command Post (ICP)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Maintains Unity of Command. Each employee reports to only one supervisor</a:t>
            </a:r>
            <a:endParaRPr lang="en-US"/>
          </a:p>
        </p:txBody>
      </p:sp>
      <p:pic>
        <p:nvPicPr>
          <p:cNvPr id="8" name="Picture 4" descr="Graphic showing an Incident Command Post tent and three Incident Command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59375" y="2379662"/>
            <a:ext cx="301942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Advantages of Unified Command</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Advantages of using Unified Command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 </a:t>
            </a:r>
            <a:r>
              <a:rPr lang="en-US" kern="1200">
                <a:latin typeface="Arial" panose="020B0604020202020204" pitchFamily="34" charset="0"/>
                <a:cs typeface="Arial" panose="020B0604020202020204" pitchFamily="34" charset="0"/>
              </a:rPr>
              <a:t>single set of objectives guides incident response.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collective approach is used to develop strategies to achieve incident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Information flow and coordination are improved between all involved in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All agencies have an understanding of joint priorities and restrictions.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No agency's legal authorities will be compromised or neglected.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Agencies' efforts are optimized as they perform their respective assignments under a single Incident Action Plan. </a:t>
            </a:r>
            <a:endParaRPr lang="en-US"/>
          </a:p>
        </p:txBody>
      </p:sp>
      <p:pic>
        <p:nvPicPr>
          <p:cNvPr id="8" name="Picture 4" descr="Emergency Personnel including Firemen, Police, Water Rescue, and EMT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21312" y="2341562"/>
            <a:ext cx="24955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ACTIVITY 2.1: UNIFIED COMMAND</a:t>
            </a:r>
            <a:endParaRPr lang="en-US" altLang="en-US" smtClean="0"/>
          </a:p>
        </p:txBody>
      </p:sp>
      <p:sp>
        <p:nvSpPr>
          <p:cNvPr id="2" name="Content Placeholder 1"/>
          <p:cNvSpPr>
            <a:spLocks noGrp="1"/>
          </p:cNvSpPr>
          <p:nvPr>
            <p:ph idx="1"/>
          </p:nvPr>
        </p:nvSpPr>
        <p:spPr/>
        <p:txBody>
          <a:bodyPr>
            <a:normAutofit fontScale="40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practice recognizing potential incident management issues.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Read </a:t>
            </a:r>
            <a:r>
              <a:rPr lang="en-US" kern="1200" dirty="0">
                <a:latin typeface="Arial" panose="020B0604020202020204" pitchFamily="34" charset="0"/>
                <a:cs typeface="Arial" panose="020B0604020202020204" pitchFamily="34" charset="0"/>
              </a:rPr>
              <a:t>the scenario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potential incident management </a:t>
            </a:r>
            <a:r>
              <a:rPr lang="en-US" kern="1200" dirty="0" smtClean="0">
                <a:latin typeface="Arial" panose="020B0604020202020204" pitchFamily="34" charset="0"/>
                <a:cs typeface="Arial" panose="020B0604020202020204" pitchFamily="34" charset="0"/>
              </a:rPr>
              <a:t>issues.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incident management issues on chart </a:t>
            </a:r>
            <a:r>
              <a:rPr lang="en-US" kern="1200" dirty="0" smtClean="0">
                <a:latin typeface="Arial" panose="020B0604020202020204" pitchFamily="34" charset="0"/>
                <a:cs typeface="Arial" panose="020B0604020202020204" pitchFamily="34" charset="0"/>
              </a:rPr>
              <a:t>paper.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findings to the class in 10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Scenario</a:t>
            </a:r>
            <a:r>
              <a:rPr lang="en-US" b="1" u="sng" kern="1200" dirty="0">
                <a:latin typeface="Arial" panose="020B0604020202020204" pitchFamily="34" charset="0"/>
                <a:cs typeface="Arial" panose="020B0604020202020204" pitchFamily="34" charset="0"/>
              </a:rPr>
              <a:t>:</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A tornado collapsed a building, trapping 15 people in its basement. Fire department officers immediately designated a fire station located directly across from the incident site as the Incident Command Post (ICP). However, the fire stations confined location and immediate proximity to the incident made it ill-suited for directing the large-scale response effort. As police officers arrived on the scene, they decided to establish their Command Center at a school, several blocks away from the immediate response activities.</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As response operations progressed and a mobile command vehicle became available, the Incident Command Post (ICP) was established in that vehicle just north of the hospital. Other agencies involved, such as the fire department and emergency medical services, began operating near the new ICP location and Incident Commander. The police department continued to operate from the school.</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4567D282-8101-45A1-A6E9-DEC9EEDD5A33}"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Integrated Communications Overview</a:t>
            </a:r>
            <a:endParaRPr lang="en-US" altLang="en-US" smtClean="0"/>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Formal communications follow the lines of authority. However, information concerning incident or event can be passed horizontally or vertically within the organization without restriction.</a:t>
            </a:r>
            <a:endParaRPr lang="en-US"/>
          </a:p>
        </p:txBody>
      </p:sp>
      <p:pic>
        <p:nvPicPr>
          <p:cNvPr id="8" name="Picture 5" descr="Formal communications follow the lines of authority. However, information concerning incident or event can be passed horizontally or vertically within the organization without restrictio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781734" y="3471863"/>
            <a:ext cx="3580532"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B360769-4982-4E97-BA3B-897784694983}"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Formal Communication</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As illustrated on the previous screen, formal communication must be used when: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Receiving </a:t>
            </a:r>
            <a:r>
              <a:rPr lang="en-US" kern="1200">
                <a:latin typeface="Arial" panose="020B0604020202020204" pitchFamily="34" charset="0"/>
                <a:cs typeface="Arial" panose="020B0604020202020204" pitchFamily="34" charset="0"/>
              </a:rPr>
              <a:t>and giving work assignments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Requesting support or additional resources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Reporting progress of assigned tasks</a:t>
            </a:r>
            <a:endParaRPr lang="en-US"/>
          </a:p>
          <a:p>
            <a:pPr>
              <a:spcBef>
                <a:spcPct val="100000"/>
              </a:spcBef>
              <a:buSzPct val="99000"/>
            </a:pPr>
            <a:r>
              <a:rPr lang="en-US" kern="1200" smtClean="0">
                <a:latin typeface="Arial" panose="020B0604020202020204" pitchFamily="34" charset="0"/>
                <a:cs typeface="Arial" panose="020B0604020202020204" pitchFamily="34" charset="0"/>
              </a:rPr>
              <a:t>Other </a:t>
            </a:r>
            <a:r>
              <a:rPr lang="en-US" kern="1200">
                <a:latin typeface="Arial" panose="020B0604020202020204" pitchFamily="34" charset="0"/>
                <a:cs typeface="Arial" panose="020B0604020202020204" pitchFamily="34" charset="0"/>
              </a:rPr>
              <a:t>information concerning the incident or event can be passed horizontally or vertically within the organization without restriction. This is known as informal communication. </a:t>
            </a:r>
            <a:endParaRPr lang="en-US"/>
          </a:p>
        </p:txBody>
      </p:sp>
      <p:pic>
        <p:nvPicPr>
          <p:cNvPr id="8" name="Picture 4" descr="2 photos showing: Dispatcher on her radio. Group of individuals in a meet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165350"/>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67EDF79E-AAC8-4E76-A1BE-ACEC4DCBC54E}"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86F7036C-DD5E-4CB0-8073-24F61D9B9855}"/>
</file>

<file path=customXml/itemProps2.xml><?xml version="1.0" encoding="utf-8"?>
<ds:datastoreItem xmlns:ds="http://schemas.openxmlformats.org/officeDocument/2006/customXml" ds:itemID="{57DBB7A8-DCA1-47B1-B3B8-8EE719944A92}"/>
</file>

<file path=customXml/itemProps3.xml><?xml version="1.0" encoding="utf-8"?>
<ds:datastoreItem xmlns:ds="http://schemas.openxmlformats.org/officeDocument/2006/customXml" ds:itemID="{4DF41646-734F-4A32-91AB-EA19179E0E3A}"/>
</file>

<file path=customXml/itemProps4.xml><?xml version="1.0" encoding="utf-8"?>
<ds:datastoreItem xmlns:ds="http://schemas.openxmlformats.org/officeDocument/2006/customXml" ds:itemID="{7B9EC75B-B30E-4163-87B2-363D3D64BAF9}"/>
</file>

<file path=docProps/app.xml><?xml version="1.0" encoding="utf-8"?>
<Properties xmlns="http://schemas.openxmlformats.org/officeDocument/2006/extended-properties" xmlns:vt="http://schemas.openxmlformats.org/officeDocument/2006/docPropsVTypes">
  <Template>EMI_PPT_V5</Template>
  <TotalTime>0</TotalTime>
  <Words>2095</Words>
  <Application>Microsoft Office PowerPoint</Application>
  <PresentationFormat>On-screen Show (4:3)</PresentationFormat>
  <Paragraphs>236</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Times New Roman</vt:lpstr>
      <vt:lpstr>Wingdings</vt:lpstr>
      <vt:lpstr>EMI_PPT</vt:lpstr>
      <vt:lpstr>Unit Objectives</vt:lpstr>
      <vt:lpstr>Chain of Command</vt:lpstr>
      <vt:lpstr>Unity of Command</vt:lpstr>
      <vt:lpstr>Unified Command (1 of 2)</vt:lpstr>
      <vt:lpstr>Unified Command (2 of 2)</vt:lpstr>
      <vt:lpstr>Advantages of Unified Command</vt:lpstr>
      <vt:lpstr>ACTIVITY 2.1: UNIFIED COMMAND</vt:lpstr>
      <vt:lpstr>Integrated Communications Overview</vt:lpstr>
      <vt:lpstr>Formal Communication</vt:lpstr>
      <vt:lpstr>Informal Communication</vt:lpstr>
      <vt:lpstr>Informal Communication (Continued)</vt:lpstr>
      <vt:lpstr>ACTIVITY 2.2: INCIDENT COMMUNICATIONS </vt:lpstr>
      <vt:lpstr>Discussion Question</vt:lpstr>
      <vt:lpstr>Common Leadership Responsibilities</vt:lpstr>
      <vt:lpstr>Leadership &amp; Values</vt:lpstr>
      <vt:lpstr>Commitment to Duty</vt:lpstr>
      <vt:lpstr>Discussion Question</vt:lpstr>
      <vt:lpstr>Leadership &amp; Respect</vt:lpstr>
      <vt:lpstr>ACTIVITY 2.3: INCIDENT LEADERSHIP </vt:lpstr>
      <vt:lpstr>Communication Responsibilities</vt:lpstr>
      <vt:lpstr>Briefing Elements</vt:lpstr>
      <vt:lpstr>Incident Management Assessment</vt:lpstr>
      <vt:lpstr>Discussion Question</vt:lpstr>
      <vt:lpstr>Using Common Terminology</vt:lpstr>
      <vt:lpstr>ICS Organization: Review</vt:lpstr>
      <vt:lpstr>ICS Organization: Review (Continued)</vt:lpstr>
      <vt:lpstr>NIMS Management: Manageable Span of Control</vt:lpstr>
      <vt:lpstr>Span of Control</vt:lpstr>
      <vt:lpstr>Modular Organization</vt:lpstr>
      <vt:lpstr>Typical Organizational Structure</vt:lpstr>
      <vt:lpstr>Expanding Incidents</vt:lpstr>
      <vt:lpstr>Use of Position Titles</vt:lpstr>
      <vt:lpstr>ICS Supervisory Position Titles</vt:lpstr>
      <vt:lpstr>Discussion Question</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2019-03-07T17:27:55Z</dcterms:created>
  <dcterms:modified xsi:type="dcterms:W3CDTF">2019-03-07T20:45:30Z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