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s/slide2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0BB5763-0896-4C37-AAB3-B7C5A21C9F78}"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C426A5C-519D-48FA-829C-2A1F02B895C8}" type="slidenum">
              <a:rPr lang="en-US" altLang="en-US"/>
              <a:pPr/>
              <a:t>‹#›</a:t>
            </a:fld>
            <a:endParaRPr lang="en-US" altLang="en-US"/>
          </a:p>
        </p:txBody>
      </p:sp>
    </p:spTree>
    <p:extLst>
      <p:ext uri="{BB962C8B-B14F-4D97-AF65-F5344CB8AC3E}">
        <p14:creationId xmlns:p14="http://schemas.microsoft.com/office/powerpoint/2010/main" val="294232675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43D6ABD-E062-4901-9FA8-9DEFD17EF81E}"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FFFAC07F-3F53-4784-9953-995F0F7F0A04}" type="slidenum">
              <a:rPr lang="en-US" altLang="en-US"/>
              <a:pPr/>
              <a:t>‹#›</a:t>
            </a:fld>
            <a:endParaRPr lang="en-US" altLang="en-US"/>
          </a:p>
        </p:txBody>
      </p:sp>
    </p:spTree>
    <p:extLst>
      <p:ext uri="{BB962C8B-B14F-4D97-AF65-F5344CB8AC3E}">
        <p14:creationId xmlns:p14="http://schemas.microsoft.com/office/powerpoint/2010/main" val="280593433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5AE21DC-AA37-4790-B740-1EF2E8A00DFE}"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28A76907-083B-465E-8843-0CC3C59CD590}" type="slidenum">
              <a:rPr lang="en-US" altLang="en-US"/>
              <a:pPr/>
              <a:t>‹#›</a:t>
            </a:fld>
            <a:endParaRPr lang="en-US" altLang="en-US"/>
          </a:p>
        </p:txBody>
      </p:sp>
    </p:spTree>
    <p:extLst>
      <p:ext uri="{BB962C8B-B14F-4D97-AF65-F5344CB8AC3E}">
        <p14:creationId xmlns:p14="http://schemas.microsoft.com/office/powerpoint/2010/main" val="1196618957"/>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31366FA2-D13F-4DD7-AD01-70100D57C277}"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70D4D5B-2BA2-4A10-8608-128DB4A6E11D}" type="slidenum">
              <a:rPr lang="en-US" altLang="en-US"/>
              <a:pPr/>
              <a:t>‹#›</a:t>
            </a:fld>
            <a:endParaRPr lang="en-US" altLang="en-US"/>
          </a:p>
        </p:txBody>
      </p:sp>
    </p:spTree>
    <p:extLst>
      <p:ext uri="{BB962C8B-B14F-4D97-AF65-F5344CB8AC3E}">
        <p14:creationId xmlns:p14="http://schemas.microsoft.com/office/powerpoint/2010/main" val="4255483310"/>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11031300-9213-45B7-A441-C1D9B66B482B}"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1D89762-8EAF-4FF2-BF68-15AE05EF470E}" type="slidenum">
              <a:rPr lang="en-US" altLang="en-US"/>
              <a:pPr/>
              <a:t>‹#›</a:t>
            </a:fld>
            <a:endParaRPr lang="en-US" altLang="en-US"/>
          </a:p>
        </p:txBody>
      </p:sp>
    </p:spTree>
    <p:extLst>
      <p:ext uri="{BB962C8B-B14F-4D97-AF65-F5344CB8AC3E}">
        <p14:creationId xmlns:p14="http://schemas.microsoft.com/office/powerpoint/2010/main" val="1642013859"/>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8F65E20C-4BBC-4B2B-B017-503BB8B51AD0}"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BF78CC78-CD65-4499-92FE-642B4BCF3607}" type="slidenum">
              <a:rPr lang="en-US" altLang="en-US"/>
              <a:pPr/>
              <a:t>‹#›</a:t>
            </a:fld>
            <a:endParaRPr lang="en-US" altLang="en-US"/>
          </a:p>
        </p:txBody>
      </p:sp>
    </p:spTree>
    <p:extLst>
      <p:ext uri="{BB962C8B-B14F-4D97-AF65-F5344CB8AC3E}">
        <p14:creationId xmlns:p14="http://schemas.microsoft.com/office/powerpoint/2010/main" val="501253083"/>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BA32240-22BA-47A0-83E3-A3B5CB259B91}"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DF8BC37-EC01-42CD-812A-CF5AAFFD268B}" type="slidenum">
              <a:rPr lang="en-US" altLang="en-US"/>
              <a:pPr/>
              <a:t>‹#›</a:t>
            </a:fld>
            <a:endParaRPr lang="en-US" altLang="en-US"/>
          </a:p>
        </p:txBody>
      </p:sp>
    </p:spTree>
    <p:extLst>
      <p:ext uri="{BB962C8B-B14F-4D97-AF65-F5344CB8AC3E}">
        <p14:creationId xmlns:p14="http://schemas.microsoft.com/office/powerpoint/2010/main" val="1567707692"/>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AE4B236-22F3-40E4-8F50-CBA8CD532431}"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49F1D7D6-66CD-41C6-B9E4-E57596400EEE}" type="slidenum">
              <a:rPr lang="en-US" altLang="en-US"/>
              <a:pPr/>
              <a:t>‹#›</a:t>
            </a:fld>
            <a:endParaRPr lang="en-US" altLang="en-US"/>
          </a:p>
        </p:txBody>
      </p:sp>
    </p:spTree>
    <p:extLst>
      <p:ext uri="{BB962C8B-B14F-4D97-AF65-F5344CB8AC3E}">
        <p14:creationId xmlns:p14="http://schemas.microsoft.com/office/powerpoint/2010/main" val="6989387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E56417E1-34A5-4331-8701-9B559AD41763}" type="slidenum">
              <a:rPr lang="en-US" altLang="en-US"/>
              <a:pPr/>
              <a:t>‹#›</a:t>
            </a:fld>
            <a:endParaRPr lang="en-US" altLang="en-US"/>
          </a:p>
        </p:txBody>
      </p:sp>
    </p:spTree>
    <p:extLst>
      <p:ext uri="{BB962C8B-B14F-4D97-AF65-F5344CB8AC3E}">
        <p14:creationId xmlns:p14="http://schemas.microsoft.com/office/powerpoint/2010/main" val="853948609"/>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129EC20-FB8A-468C-BD32-A4DB4FCE1B81}"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56122B3-467C-4EC8-9F54-D05B780A4AB1}" type="slidenum">
              <a:rPr lang="en-US" altLang="en-US"/>
              <a:pPr/>
              <a:t>‹#›</a:t>
            </a:fld>
            <a:endParaRPr lang="en-US" altLang="en-US"/>
          </a:p>
        </p:txBody>
      </p:sp>
    </p:spTree>
    <p:extLst>
      <p:ext uri="{BB962C8B-B14F-4D97-AF65-F5344CB8AC3E}">
        <p14:creationId xmlns:p14="http://schemas.microsoft.com/office/powerpoint/2010/main" val="3479713268"/>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0685845A-4DDC-4913-972E-E1F911B92200}"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8A8984ED-9866-4E70-B504-E5DC2D57BDBD}" type="slidenum">
              <a:rPr lang="en-US" altLang="en-US"/>
              <a:pPr/>
              <a:t>‹#›</a:t>
            </a:fld>
            <a:endParaRPr lang="en-US" altLang="en-US"/>
          </a:p>
        </p:txBody>
      </p:sp>
    </p:spTree>
    <p:extLst>
      <p:ext uri="{BB962C8B-B14F-4D97-AF65-F5344CB8AC3E}">
        <p14:creationId xmlns:p14="http://schemas.microsoft.com/office/powerpoint/2010/main" val="51470315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9BC0EF52-67D3-4425-A5C1-13D167A7BD6C}"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A20F32A6-33A2-450B-8146-875B23446CCA}" type="slidenum">
              <a:rPr lang="en-US" altLang="en-US"/>
              <a:pPr/>
              <a:t>‹#›</a:t>
            </a:fld>
            <a:endParaRPr lang="en-US" altLang="en-US"/>
          </a:p>
        </p:txBody>
      </p:sp>
    </p:spTree>
    <p:extLst>
      <p:ext uri="{BB962C8B-B14F-4D97-AF65-F5344CB8AC3E}">
        <p14:creationId xmlns:p14="http://schemas.microsoft.com/office/powerpoint/2010/main" val="1561177987"/>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112D5A84-77E3-4072-81BF-9D9C17CE5870}"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7B0115B4-2EC0-4612-BF38-57AA0205CAC5}" type="slidenum">
              <a:rPr lang="en-US" altLang="en-US"/>
              <a:pPr/>
              <a:t>‹#›</a:t>
            </a:fld>
            <a:endParaRPr lang="en-US" altLang="en-US"/>
          </a:p>
        </p:txBody>
      </p:sp>
    </p:spTree>
    <p:extLst>
      <p:ext uri="{BB962C8B-B14F-4D97-AF65-F5344CB8AC3E}">
        <p14:creationId xmlns:p14="http://schemas.microsoft.com/office/powerpoint/2010/main" val="3495764867"/>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F31A76FA-2B25-4003-82AB-790E077B83A5}" type="datetimeFigureOut">
              <a:rPr lang="en-US"/>
              <a:pPr>
                <a:defRPr/>
              </a:pPr>
              <a:t>3/7/2019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4CB41295-2DBE-40DD-93E5-2E3865EC808E}" type="slidenum">
              <a:rPr lang="en-US" altLang="en-US"/>
              <a:pPr/>
              <a:t>‹#›</a:t>
            </a:fld>
            <a:endParaRPr lang="en-US" altLang="en-US"/>
          </a:p>
        </p:txBody>
      </p:sp>
    </p:spTree>
    <p:extLst>
      <p:ext uri="{BB962C8B-B14F-4D97-AF65-F5344CB8AC3E}">
        <p14:creationId xmlns:p14="http://schemas.microsoft.com/office/powerpoint/2010/main" val="1300237316"/>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ABAB5D40-2DC0-4498-8FCF-C12A005AF5D4}"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DEE10D4F-90AC-4ED1-8688-B24EF5C9ED9D}" type="slidenum">
              <a:rPr lang="en-US" altLang="en-US"/>
              <a:pPr/>
              <a:t>‹#›</a:t>
            </a:fld>
            <a:endParaRPr lang="en-US" altLang="en-US"/>
          </a:p>
        </p:txBody>
      </p:sp>
    </p:spTree>
    <p:extLst>
      <p:ext uri="{BB962C8B-B14F-4D97-AF65-F5344CB8AC3E}">
        <p14:creationId xmlns:p14="http://schemas.microsoft.com/office/powerpoint/2010/main" val="211069651"/>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343C705C-CC66-4808-805D-F8CD0CE64434}" type="datetimeFigureOut">
              <a:rPr lang="en-US"/>
              <a:pPr>
                <a:defRPr/>
              </a:pPr>
              <a:t>3/7/2019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A852FD24-4DCF-4D07-9D1C-9F3DA1855F7E}" type="slidenum">
              <a:rPr lang="en-US" altLang="en-US"/>
              <a:pPr/>
              <a:t>‹#›</a:t>
            </a:fld>
            <a:endParaRPr lang="en-US" altLang="en-US"/>
          </a:p>
        </p:txBody>
      </p:sp>
    </p:spTree>
    <p:extLst>
      <p:ext uri="{BB962C8B-B14F-4D97-AF65-F5344CB8AC3E}">
        <p14:creationId xmlns:p14="http://schemas.microsoft.com/office/powerpoint/2010/main" val="2583671440"/>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8E335DCD-5891-41CD-B825-55A7072027A6}" type="datetimeFigureOut">
              <a:rPr lang="en-US"/>
              <a:pPr>
                <a:defRPr/>
              </a:pPr>
              <a:t>3/7/2019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999BB897-FA36-420B-83DE-C1662AFF765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raining.fema.gov/emiweb/is/icsresource/assets/hspd-5.pdf" TargetMode="External"/><Relationship Id="rId2" Type="http://schemas.openxmlformats.org/officeDocument/2006/relationships/hyperlink" Target="https://www.fema.gov/national-incident-management-system" TargetMode="External"/><Relationship Id="rId1" Type="http://schemas.openxmlformats.org/officeDocument/2006/relationships/slideLayout" Target="../slideLayouts/slideLayout2.xml"/><Relationship Id="rId4" Type="http://schemas.openxmlformats.org/officeDocument/2006/relationships/hyperlink" Target="https://www.dhs.gov/presidential-policy-directive-8-national-preparednes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Course Welcome</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Emergency Management Institute developed the IS-200.c Basic Incident Command System for Initial Response, ICS 200 course in collaboration with:</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National </a:t>
            </a:r>
            <a:r>
              <a:rPr lang="en-US" kern="1200">
                <a:latin typeface="Arial" panose="020B0604020202020204" pitchFamily="34" charset="0"/>
                <a:cs typeface="Arial" panose="020B0604020202020204" pitchFamily="34" charset="0"/>
              </a:rPr>
              <a:t>Wildfire Coordinating Group (NWCG)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U.S. Department of Agriculture (USDA)</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U.S. Fire Administration's National Fire Programs Branch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United States Coast Guard (USCG)</a:t>
            </a:r>
            <a:endParaRPr lang="en-US"/>
          </a:p>
          <a:p>
            <a:pPr>
              <a:spcBef>
                <a:spcPct val="100000"/>
              </a:spcBef>
              <a:buSzPct val="99000"/>
            </a:pPr>
            <a:r>
              <a:rPr lang="en-US" kern="1200" smtClean="0">
                <a:latin typeface="Arial" panose="020B0604020202020204" pitchFamily="34" charset="0"/>
                <a:cs typeface="Arial" panose="020B0604020202020204" pitchFamily="34" charset="0"/>
              </a:rPr>
              <a:t>IS-200.c </a:t>
            </a:r>
            <a:r>
              <a:rPr lang="en-US" kern="1200">
                <a:latin typeface="Arial" panose="020B0604020202020204" pitchFamily="34" charset="0"/>
                <a:cs typeface="Arial" panose="020B0604020202020204" pitchFamily="34" charset="0"/>
              </a:rPr>
              <a:t>follows NIMS guidelines and meets the National Incident Management System (NIMS) Baseline Training requirements for ICS 200. </a:t>
            </a:r>
            <a:endParaRPr lang="en-US"/>
          </a:p>
        </p:txBody>
      </p:sp>
      <p:pic>
        <p:nvPicPr>
          <p:cNvPr id="8" name="Picture 4" descr="Image of the United States with logos of Federal Emergency Management Agency, US Department of Agriculture, National Wildfire Coordinating Group, US Coast Guard, US Fire Administratio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64325" y="1922647"/>
            <a:ext cx="3809524" cy="295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A20F32A6-33A2-450B-8146-875B23446CCA}"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Lesson 1 Overview</a:t>
            </a:r>
            <a:endParaRPr lang="en-US" altLang="en-US" smtClean="0"/>
          </a:p>
        </p:txBody>
      </p:sp>
      <p:sp>
        <p:nvSpPr>
          <p:cNvPr id="2" name="Content Placeholder 1"/>
          <p:cNvSpPr>
            <a:spLocks noGrp="1"/>
          </p:cNvSpPr>
          <p:nvPr>
            <p:ph idx="1"/>
          </p:nvPr>
        </p:nvSpPr>
        <p:spPr/>
        <p:txBody>
          <a:bodyPr>
            <a:normAutofit fontScale="8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This </a:t>
            </a:r>
            <a:r>
              <a:rPr lang="en-US" kern="1200">
                <a:latin typeface="Arial" panose="020B0604020202020204" pitchFamily="34" charset="0"/>
                <a:cs typeface="Arial" panose="020B0604020202020204" pitchFamily="34" charset="0"/>
              </a:rPr>
              <a:t>lesson provides an overview of the Incident Command System (ICS) and the National Incident Management System (NIMS).</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Lesson</a:t>
            </a:r>
            <a:r>
              <a:rPr lang="en-US" b="1" kern="1200">
                <a:latin typeface="Arial" panose="020B0604020202020204" pitchFamily="34" charset="0"/>
                <a:cs typeface="Arial" panose="020B0604020202020204" pitchFamily="34" charset="0"/>
              </a:rPr>
              <a:t> 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a:t>
            </a:r>
            <a:r>
              <a:rPr lang="en-US" kern="1200">
                <a:latin typeface="Arial" panose="020B0604020202020204" pitchFamily="34" charset="0"/>
                <a:cs typeface="Arial" panose="020B0604020202020204" pitchFamily="34" charset="0"/>
              </a:rPr>
              <a:t> the Incident Command System(ICS).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the National Incident Management System (NIMS).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Incident Command System (ICS)</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ICS: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a standardized management tool for meeting the demands of small or large emergency or nonemergency situations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Represents "best practices," and has become the standard for emergency management across the country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May be used for planned events, natural disasters, and acts of terrorism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Is a part of the National Incident Management System (NIMS)</a:t>
            </a:r>
            <a:endParaRPr lang="en-US"/>
          </a:p>
          <a:p>
            <a:pPr>
              <a:spcBef>
                <a:spcPct val="100000"/>
              </a:spcBef>
              <a:buSzPct val="99000"/>
            </a:pPr>
            <a:r>
              <a:rPr lang="en-US" kern="1200" smtClean="0">
                <a:latin typeface="Arial" panose="020B0604020202020204" pitchFamily="34" charset="0"/>
                <a:cs typeface="Arial" panose="020B0604020202020204" pitchFamily="34" charset="0"/>
              </a:rPr>
              <a:t>ICS </a:t>
            </a:r>
            <a:r>
              <a:rPr lang="en-US" kern="1200">
                <a:latin typeface="Arial" panose="020B0604020202020204" pitchFamily="34" charset="0"/>
                <a:cs typeface="Arial" panose="020B0604020202020204" pitchFamily="34" charset="0"/>
              </a:rPr>
              <a:t>is not just a standardized organizational chart, but an entire management system.</a:t>
            </a:r>
            <a:endParaRPr lang="en-US"/>
          </a:p>
        </p:txBody>
      </p:sp>
      <p:pic>
        <p:nvPicPr>
          <p:cNvPr id="8" name="Picture 4" descr="Image 1:  Two public health responders sit leaning against a wall to rest.  Image 2:  A group of responders look at papers as they discuss plan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165350"/>
            <a:ext cx="17145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A20F32A6-33A2-450B-8146-875B23446CCA}"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Why ICS?</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All levels of government, the private sector, and nongovernmental agencies must be prepared to prevent, protect against, mitigate, respond to, and recover from a wide spectrum of major events and natural disasters that exceed the capabilities of any single entity. Threats from natural disasters and human-caused events, such as terrorism, require a unified and coordinated national approach to planning and to domestic incident management.</a:t>
            </a:r>
            <a:endParaRPr lang="en-US"/>
          </a:p>
        </p:txBody>
      </p:sp>
      <p:pic>
        <p:nvPicPr>
          <p:cNvPr id="8" name="Picture 4" descr="Firefighters and military personnel unfurl a flag at the site of the September 11, 2001, attack on the Pentago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A20F32A6-33A2-450B-8146-875B23446CCA}"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Homeland Security Presidential Directives</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b="1" kern="1200">
                <a:latin typeface="Arial" panose="020B0604020202020204" pitchFamily="34" charset="0"/>
                <a:cs typeface="Arial" panose="020B0604020202020204" pitchFamily="34" charset="0"/>
              </a:rPr>
              <a:t>HSPD-5, Management of Domestic Incidents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identified steps for improved coordination in response to incidents. It required the Department of Homeland Security (DHS) to coordinate with other Federal departments and agencies and State, local, and tribal governments to establish a National Response Framework (NRF) and a National Incident Management System (NIMS).</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HSPD-8</a:t>
            </a:r>
            <a:r>
              <a:rPr lang="en-US" b="1" kern="1200">
                <a:latin typeface="Arial" panose="020B0604020202020204" pitchFamily="34" charset="0"/>
                <a:cs typeface="Arial" panose="020B0604020202020204" pitchFamily="34" charset="0"/>
              </a:rPr>
              <a:t>, National Preparedness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directed DHS to lead a national initiative to develop a National Preparedness Systema common, unified approach to strengthen the preparedness of the United States to prevent and respond to threatened or actual domestic terrorist attacks, major disasters, and other emergencies. </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Presidential </a:t>
            </a:r>
            <a:r>
              <a:rPr lang="en-US" b="1" kern="1200">
                <a:latin typeface="Arial" panose="020B0604020202020204" pitchFamily="34" charset="0"/>
                <a:cs typeface="Arial" panose="020B0604020202020204" pitchFamily="34" charset="0"/>
              </a:rPr>
              <a:t>Policy Directive 8 (PPD-8), National Preparedness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describes the Nation's approach to preparedness-one that involves the whole community, including individuals, businesses, community- and faith-based organizations, schools, tribes, and all levels of government (Federal, State, local, tribal and territorial). </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8" name="Picture 4" descr="Presidential Seal with overlay of HSPD-8"/>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192837" y="2922587"/>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A20F32A6-33A2-450B-8146-875B23446CCA}"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National Incident Management System (NIMS) Overview</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NIMS provides a consistent framework for incident management at all jurisdictional levels regardless of the cause, size, or complexity of the incident. </a:t>
            </a:r>
            <a:endParaRPr lang="en-US"/>
          </a:p>
          <a:p>
            <a:pPr>
              <a:spcBef>
                <a:spcPct val="100000"/>
              </a:spcBef>
              <a:buSzPct val="99000"/>
            </a:pPr>
            <a:r>
              <a:rPr lang="en-US" kern="1200">
                <a:latin typeface="Arial" panose="020B0604020202020204" pitchFamily="34" charset="0"/>
                <a:cs typeface="Arial" panose="020B0604020202020204" pitchFamily="34" charset="0"/>
              </a:rPr>
              <a:t>NIMS provides the Nation's first responders and authorities with the same foundation for incident management for terrorist attacks, natural disasters, and other emergencies. </a:t>
            </a:r>
            <a:endParaRPr lang="en-US"/>
          </a:p>
        </p:txBody>
      </p:sp>
      <p:pic>
        <p:nvPicPr>
          <p:cNvPr id="8" name="Picture 4" descr="National Incident Management System, Third Edition October 2017, U.S. Department of Homeland Security Seal, Federal Emergency Management Agency (FEMA)."/>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54802" y="1970266"/>
            <a:ext cx="2228571"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A20F32A6-33A2-450B-8146-875B23446CCA}"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Major Components of NIMS</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Jurisdictions and organizations involved in the management of incidents vary in their authorities, management structures, communication capabilities and protocols, and many other factors. </a:t>
            </a:r>
            <a:endParaRPr lang="en-US"/>
          </a:p>
          <a:p>
            <a:pPr>
              <a:spcBef>
                <a:spcPct val="100000"/>
              </a:spcBef>
              <a:buSzPct val="99000"/>
            </a:pPr>
            <a:r>
              <a:rPr lang="en-US" kern="1200">
                <a:latin typeface="Arial" panose="020B0604020202020204" pitchFamily="34" charset="0"/>
                <a:cs typeface="Arial" panose="020B0604020202020204" pitchFamily="34" charset="0"/>
              </a:rPr>
              <a:t>The major components of NIMS provide a common framework to integrate these diverse capabilities and achieve common goals.</a:t>
            </a:r>
            <a:endParaRPr lang="en-US"/>
          </a:p>
          <a:p>
            <a:pPr>
              <a:spcBef>
                <a:spcPct val="100000"/>
              </a:spcBef>
              <a:buSzPct val="99000"/>
            </a:pPr>
            <a:r>
              <a:rPr lang="en-US" kern="1200">
                <a:latin typeface="Arial" panose="020B0604020202020204" pitchFamily="34" charset="0"/>
                <a:cs typeface="Arial" panose="020B0604020202020204" pitchFamily="34" charset="0"/>
              </a:rPr>
              <a:t>The application of all three components is vital to successful NIMS implementation. </a:t>
            </a:r>
            <a:endParaRPr lang="en-US"/>
          </a:p>
        </p:txBody>
      </p:sp>
      <p:pic>
        <p:nvPicPr>
          <p:cNvPr id="8" name="Picture 4" descr="Block diagram with National Incident Management System, Third Edition October 2017, U.S. Department of Homeland Security Seal, Federal Emergency Management Agency (FEMA) cover at the top. Bottom boxes labeled Resource Management, Command and Coordination, and Communications and Information Managemen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64325" y="2065504"/>
            <a:ext cx="3809524" cy="2666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A20F32A6-33A2-450B-8146-875B23446CCA}"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NIMS Management Characteristics: Overview</a:t>
            </a:r>
            <a:endParaRPr lang="en-US" altLang="en-US" smtClean="0"/>
          </a:p>
        </p:txBody>
      </p:sp>
      <p:pic>
        <p:nvPicPr>
          <p:cNvPr id="5" name="8CBB205241532414FD8B1308002AE565.mp4" descr="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1738819" y="1122463"/>
            <a:ext cx="5666362" cy="424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16</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4937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NIMS Management Characteristics: Overview</a:t>
            </a:r>
            <a:endParaRPr lang="en-US" altLang="en-US" smtClean="0"/>
          </a:p>
        </p:txBody>
      </p:sp>
      <p:graphicFrame>
        <p:nvGraphicFramePr>
          <p:cNvPr id="5" name="Table 4"/>
          <p:cNvGraphicFramePr>
            <a:graphicFrameLocks noGrp="1"/>
          </p:cNvGraphicFramePr>
          <p:nvPr>
            <p:extLst>
              <p:ext uri="{D42A27DB-BD31-4B8C-83A1-F6EECF244321}">
                <p14:modId xmlns:p14="http://schemas.microsoft.com/office/powerpoint/2010/main" val="3639654500"/>
              </p:ext>
            </p:extLst>
          </p:nvPr>
        </p:nvGraphicFramePr>
        <p:xfrm>
          <a:off x="457200" y="1016000"/>
          <a:ext cx="8161507" cy="4778858"/>
        </p:xfrm>
        <a:graphic>
          <a:graphicData uri="http://schemas.openxmlformats.org/drawingml/2006/table">
            <a:tbl>
              <a:tblPr firstRow="1" bandRow="1">
                <a:tableStyleId>{2D5ABB26-0587-4C30-8999-92F81FD0307C}</a:tableStyleId>
              </a:tblPr>
              <a:tblGrid>
                <a:gridCol w="816151"/>
                <a:gridCol w="3672678"/>
                <a:gridCol w="3672678"/>
              </a:tblGrid>
              <a:tr h="755510">
                <a:tc gridSpan="3">
                  <a:txBody>
                    <a:bodyPr/>
                    <a:lstStyle/>
                    <a:p>
                      <a:pPr lvl="0">
                        <a:spcBef>
                          <a:spcPct val="100000"/>
                        </a:spcBef>
                        <a:buClrTx/>
                      </a:pPr>
                      <a:r>
                        <a:rPr lang="en-US" sz="1800" smtClean="0">
                          <a:solidFill>
                            <a:srgbClr val="000066"/>
                          </a:solidFill>
                          <a:sym typeface="Arial"/>
                        </a:rPr>
                        <a:t>This course builds on what you learned in ICS 100 about NIMS Management Characteristics. The NIMS Management Characteristics are listed below. </a:t>
                      </a:r>
                      <a:endParaRPr lang="en-US" sz="1800">
                        <a:solidFill>
                          <a:srgbClr val="000066"/>
                        </a:solidFill>
                      </a:endParaRPr>
                    </a:p>
                  </a:txBody>
                  <a:tcPr marT="45717" marB="45717"/>
                </a:tc>
                <a:tc hMerge="1">
                  <a:txBody>
                    <a:bodyPr/>
                    <a:lstStyle/>
                    <a:p>
                      <a:endParaRPr lang="en-US"/>
                    </a:p>
                  </a:txBody>
                  <a:tcPr/>
                </a:tc>
                <a:tc hMerge="1">
                  <a:txBody>
                    <a:bodyPr/>
                    <a:lstStyle/>
                    <a:p>
                      <a:endParaRPr lang="en-US"/>
                    </a:p>
                  </a:txBody>
                  <a:tcPr/>
                </a:tc>
              </a:tr>
              <a:tr h="256105">
                <a:tc>
                  <a:txBody>
                    <a:bodyPr/>
                    <a:lstStyle/>
                    <a:p>
                      <a:pPr>
                        <a:buClrTx/>
                      </a:pPr>
                      <a:endParaRPr lang="en-US" sz="1800"/>
                    </a:p>
                  </a:txBody>
                  <a:tcPr marT="45717" marB="45717"/>
                </a:tc>
                <a:tc>
                  <a:txBody>
                    <a:bodyPr/>
                    <a:lstStyle/>
                    <a:p>
                      <a:pPr>
                        <a:buClrTx/>
                      </a:pPr>
                      <a:endParaRPr lang="en-US" sz="1800"/>
                    </a:p>
                  </a:txBody>
                  <a:tcPr marT="45717" marB="45717"/>
                </a:tc>
                <a:tc>
                  <a:txBody>
                    <a:bodyPr/>
                    <a:lstStyle/>
                    <a:p>
                      <a:pPr>
                        <a:buClrTx/>
                      </a:pPr>
                      <a:endParaRPr lang="en-US" sz="1800"/>
                    </a:p>
                  </a:txBody>
                  <a:tcPr marT="45717" marB="45717"/>
                </a:tc>
              </a:tr>
              <a:tr h="3623885">
                <a:tc>
                  <a:txBody>
                    <a:bodyPr/>
                    <a:lstStyle/>
                    <a:p>
                      <a:pPr>
                        <a:buClrTx/>
                      </a:pPr>
                      <a:endParaRPr lang="en-US" sz="1800"/>
                    </a:p>
                  </a:txBody>
                  <a:tcPr marT="45717" marB="45717"/>
                </a:tc>
                <a:tc>
                  <a:txBody>
                    <a:bodyPr/>
                    <a:lstStyle/>
                    <a:p>
                      <a:pPr marL="457200" lvl="1" indent="-342900">
                        <a:spcBef>
                          <a:spcPct val="50000"/>
                        </a:spcBef>
                        <a:buClrTx/>
                        <a:buSzPts val="2800"/>
                        <a:buFont typeface="Arial"/>
                        <a:buChar char="•"/>
                      </a:pPr>
                      <a:r>
                        <a:rPr lang="en-US" sz="1800" smtClean="0">
                          <a:solidFill>
                            <a:srgbClr val="000066"/>
                          </a:solidFill>
                          <a:sym typeface="Arial"/>
                        </a:rPr>
                        <a:t>Common Terminology</a:t>
                      </a:r>
                    </a:p>
                    <a:p>
                      <a:pPr marL="457200" lvl="1" indent="-342900">
                        <a:spcBef>
                          <a:spcPct val="50000"/>
                        </a:spcBef>
                        <a:buClrTx/>
                        <a:buSzPts val="2800"/>
                        <a:buFont typeface="Arial"/>
                        <a:buChar char="•"/>
                      </a:pPr>
                      <a:r>
                        <a:rPr lang="en-US" sz="1800" smtClean="0">
                          <a:solidFill>
                            <a:srgbClr val="000066"/>
                          </a:solidFill>
                          <a:sym typeface="Arial"/>
                        </a:rPr>
                        <a:t>Modular Organization</a:t>
                      </a:r>
                    </a:p>
                    <a:p>
                      <a:pPr marL="457200" lvl="1" indent="-342900">
                        <a:spcBef>
                          <a:spcPct val="50000"/>
                        </a:spcBef>
                        <a:buClrTx/>
                        <a:buSzPts val="2800"/>
                        <a:buFont typeface="Arial"/>
                        <a:buChar char="•"/>
                      </a:pPr>
                      <a:r>
                        <a:rPr lang="en-US" sz="1800" smtClean="0">
                          <a:solidFill>
                            <a:srgbClr val="000066"/>
                          </a:solidFill>
                          <a:sym typeface="Arial"/>
                        </a:rPr>
                        <a:t>Management by Objectives</a:t>
                      </a:r>
                    </a:p>
                    <a:p>
                      <a:pPr marL="457200" lvl="1" indent="-342900">
                        <a:spcBef>
                          <a:spcPct val="50000"/>
                        </a:spcBef>
                        <a:buClrTx/>
                        <a:buSzPts val="2800"/>
                        <a:buFont typeface="Arial"/>
                        <a:buChar char="•"/>
                      </a:pPr>
                      <a:r>
                        <a:rPr lang="en-US" sz="1800" smtClean="0">
                          <a:solidFill>
                            <a:srgbClr val="000066"/>
                          </a:solidFill>
                          <a:sym typeface="Arial"/>
                        </a:rPr>
                        <a:t>Incident Action Planning</a:t>
                      </a:r>
                    </a:p>
                    <a:p>
                      <a:pPr marL="457200" lvl="1" indent="-342900">
                        <a:spcBef>
                          <a:spcPct val="50000"/>
                        </a:spcBef>
                        <a:buClrTx/>
                        <a:buSzPts val="2800"/>
                        <a:buFont typeface="Arial"/>
                        <a:buChar char="•"/>
                      </a:pPr>
                      <a:r>
                        <a:rPr lang="en-US" sz="1800" smtClean="0">
                          <a:solidFill>
                            <a:srgbClr val="000066"/>
                          </a:solidFill>
                          <a:sym typeface="Arial"/>
                        </a:rPr>
                        <a:t>Manageable Span of Control</a:t>
                      </a:r>
                    </a:p>
                    <a:p>
                      <a:pPr marL="457200" lvl="1" indent="-342900">
                        <a:spcBef>
                          <a:spcPct val="50000"/>
                        </a:spcBef>
                        <a:buClrTx/>
                        <a:buSzPts val="2800"/>
                        <a:buFont typeface="Arial"/>
                        <a:buChar char="•"/>
                      </a:pPr>
                      <a:r>
                        <a:rPr lang="en-US" sz="1800" smtClean="0">
                          <a:solidFill>
                            <a:srgbClr val="000066"/>
                          </a:solidFill>
                          <a:sym typeface="Arial"/>
                        </a:rPr>
                        <a:t>Incident Facilities and Locations</a:t>
                      </a:r>
                    </a:p>
                    <a:p>
                      <a:pPr marL="457200" lvl="1" indent="-342900">
                        <a:spcBef>
                          <a:spcPct val="50000"/>
                        </a:spcBef>
                        <a:buClrTx/>
                        <a:buSzPts val="2800"/>
                        <a:buFont typeface="Arial"/>
                        <a:buChar char="•"/>
                      </a:pPr>
                      <a:r>
                        <a:rPr lang="en-US" sz="1800" smtClean="0">
                          <a:solidFill>
                            <a:srgbClr val="000066"/>
                          </a:solidFill>
                          <a:sym typeface="Arial"/>
                        </a:rPr>
                        <a:t>Comprehensive Resource Management</a:t>
                      </a:r>
                      <a:endParaRPr lang="en-US" sz="1800">
                        <a:solidFill>
                          <a:srgbClr val="000066"/>
                        </a:solidFill>
                      </a:endParaRPr>
                    </a:p>
                  </a:txBody>
                  <a:tcPr marT="45717" marB="45717"/>
                </a:tc>
                <a:tc>
                  <a:txBody>
                    <a:bodyPr/>
                    <a:lstStyle/>
                    <a:p>
                      <a:pPr marL="457200" lvl="1" indent="-342900">
                        <a:spcBef>
                          <a:spcPct val="50000"/>
                        </a:spcBef>
                        <a:buClrTx/>
                        <a:buSzPts val="2800"/>
                        <a:buFont typeface="Arial"/>
                        <a:buChar char="•"/>
                      </a:pPr>
                      <a:r>
                        <a:rPr lang="en-US" sz="1800" dirty="0" smtClean="0">
                          <a:solidFill>
                            <a:srgbClr val="000066"/>
                          </a:solidFill>
                          <a:sym typeface="Arial"/>
                        </a:rPr>
                        <a:t>Integrated Communications </a:t>
                      </a:r>
                    </a:p>
                    <a:p>
                      <a:pPr marL="457200" lvl="1" indent="-342900">
                        <a:spcBef>
                          <a:spcPct val="50000"/>
                        </a:spcBef>
                        <a:buClrTx/>
                        <a:buSzPts val="2800"/>
                        <a:buFont typeface="Arial"/>
                        <a:buChar char="•"/>
                      </a:pPr>
                      <a:r>
                        <a:rPr lang="en-US" sz="1800" dirty="0" smtClean="0">
                          <a:solidFill>
                            <a:srgbClr val="000066"/>
                          </a:solidFill>
                          <a:sym typeface="Arial"/>
                        </a:rPr>
                        <a:t>Establishment and Transfer of Command</a:t>
                      </a:r>
                    </a:p>
                    <a:p>
                      <a:pPr marL="457200" lvl="1" indent="-342900">
                        <a:spcBef>
                          <a:spcPct val="50000"/>
                        </a:spcBef>
                        <a:buClrTx/>
                        <a:buSzPts val="2800"/>
                        <a:buFont typeface="Arial"/>
                        <a:buChar char="•"/>
                      </a:pPr>
                      <a:r>
                        <a:rPr lang="en-US" sz="1800" dirty="0" smtClean="0">
                          <a:solidFill>
                            <a:srgbClr val="000066"/>
                          </a:solidFill>
                          <a:sym typeface="Arial"/>
                        </a:rPr>
                        <a:t>Unified Command</a:t>
                      </a:r>
                    </a:p>
                    <a:p>
                      <a:pPr marL="457200" lvl="1" indent="-342900">
                        <a:spcBef>
                          <a:spcPct val="50000"/>
                        </a:spcBef>
                        <a:buClrTx/>
                        <a:buSzPts val="2800"/>
                        <a:buFont typeface="Arial"/>
                        <a:buChar char="•"/>
                      </a:pPr>
                      <a:r>
                        <a:rPr lang="en-US" sz="1800" dirty="0" smtClean="0">
                          <a:solidFill>
                            <a:srgbClr val="000066"/>
                          </a:solidFill>
                          <a:sym typeface="Arial"/>
                        </a:rPr>
                        <a:t>Chain of Command and Unity of Command</a:t>
                      </a:r>
                    </a:p>
                    <a:p>
                      <a:pPr marL="457200" lvl="1" indent="-342900">
                        <a:spcBef>
                          <a:spcPct val="50000"/>
                        </a:spcBef>
                        <a:buClrTx/>
                        <a:buSzPts val="2800"/>
                        <a:buFont typeface="Arial"/>
                        <a:buChar char="•"/>
                      </a:pPr>
                      <a:r>
                        <a:rPr lang="en-US" sz="1800" dirty="0" smtClean="0">
                          <a:solidFill>
                            <a:srgbClr val="000066"/>
                          </a:solidFill>
                          <a:sym typeface="Arial"/>
                        </a:rPr>
                        <a:t>Accountability</a:t>
                      </a:r>
                    </a:p>
                    <a:p>
                      <a:pPr marL="457200" lvl="1" indent="-342900">
                        <a:spcBef>
                          <a:spcPct val="50000"/>
                        </a:spcBef>
                        <a:buClrTx/>
                        <a:buSzPts val="2800"/>
                        <a:buFont typeface="Arial"/>
                        <a:buChar char="•"/>
                      </a:pPr>
                      <a:r>
                        <a:rPr lang="en-US" sz="1800" dirty="0" smtClean="0">
                          <a:solidFill>
                            <a:srgbClr val="000066"/>
                          </a:solidFill>
                          <a:sym typeface="Arial"/>
                        </a:rPr>
                        <a:t>Dispatch/Deployment</a:t>
                      </a:r>
                    </a:p>
                    <a:p>
                      <a:pPr marL="457200" lvl="1" indent="-342900">
                        <a:spcBef>
                          <a:spcPct val="50000"/>
                        </a:spcBef>
                        <a:buClrTx/>
                        <a:buSzPts val="2800"/>
                        <a:buFont typeface="Arial"/>
                        <a:buChar char="•"/>
                      </a:pPr>
                      <a:r>
                        <a:rPr lang="en-US" sz="1800" dirty="0" smtClean="0">
                          <a:solidFill>
                            <a:srgbClr val="000066"/>
                          </a:solidFill>
                          <a:sym typeface="Arial"/>
                        </a:rPr>
                        <a:t>Information and Intelligence Management  </a:t>
                      </a:r>
                      <a:endParaRPr lang="en-US" sz="1800" dirty="0">
                        <a:solidFill>
                          <a:srgbClr val="000066"/>
                        </a:solidFill>
                      </a:endParaRPr>
                    </a:p>
                  </a:txBody>
                  <a:tcPr marT="45717" marB="45717"/>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NIMS Management Characteristics: Activity 1.1</a:t>
            </a:r>
            <a:endParaRPr lang="en-US" altLang="en-US" smtClean="0"/>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b="1" kern="1200" smtClean="0">
              <a:latin typeface="Arial" panose="020B0604020202020204" pitchFamily="34" charset="0"/>
              <a:cs typeface="Arial" panose="020B0604020202020204" pitchFamily="34" charset="0"/>
            </a:endParaRPr>
          </a:p>
          <a:p>
            <a:pPr>
              <a:spcBef>
                <a:spcPct val="100000"/>
              </a:spcBef>
              <a:buSzPct val="99000"/>
            </a:pPr>
            <a:r>
              <a:rPr lang="en-US" b="1" kern="1200" smtClean="0">
                <a:latin typeface="Arial" panose="020B0604020202020204" pitchFamily="34" charset="0"/>
                <a:cs typeface="Arial" panose="020B0604020202020204" pitchFamily="34" charset="0"/>
              </a:rPr>
              <a:t>Activity </a:t>
            </a:r>
            <a:r>
              <a:rPr lang="en-US" b="1" kern="1200">
                <a:latin typeface="Arial" panose="020B0604020202020204" pitchFamily="34" charset="0"/>
                <a:cs typeface="Arial" panose="020B0604020202020204" pitchFamily="34" charset="0"/>
              </a:rPr>
              <a:t>Purpose:</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To see how much you remember from ICS-100 about NIMS Management Characteristics.</a:t>
            </a:r>
            <a:endParaRPr lang="en-US"/>
          </a:p>
          <a:p>
            <a:pPr>
              <a:spcBef>
                <a:spcPct val="100000"/>
              </a:spcBef>
              <a:buSzPct val="99000"/>
            </a:pPr>
            <a:r>
              <a:rPr lang="en-US" b="1" u="sng" kern="1200" smtClean="0">
                <a:latin typeface="Arial" panose="020B0604020202020204" pitchFamily="34" charset="0"/>
                <a:cs typeface="Arial" panose="020B0604020202020204" pitchFamily="34" charset="0"/>
              </a:rPr>
              <a:t>Time</a:t>
            </a:r>
            <a:r>
              <a:rPr lang="en-US" b="1" u="sng" kern="1200">
                <a:latin typeface="Arial" panose="020B0604020202020204" pitchFamily="34" charset="0"/>
                <a:cs typeface="Arial" panose="020B0604020202020204" pitchFamily="34" charset="0"/>
              </a:rPr>
              <a:t>:</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35 minutes</a:t>
            </a:r>
            <a:endParaRPr lang="en-US"/>
          </a:p>
          <a:p>
            <a:pPr>
              <a:spcBef>
                <a:spcPct val="100000"/>
              </a:spcBef>
              <a:buSzPct val="99000"/>
            </a:pPr>
            <a:r>
              <a:rPr lang="en-US" b="1" u="sng" kern="1200" smtClean="0">
                <a:latin typeface="Arial" panose="020B0604020202020204" pitchFamily="34" charset="0"/>
                <a:cs typeface="Arial" panose="020B0604020202020204" pitchFamily="34" charset="0"/>
              </a:rPr>
              <a:t>Instructions</a:t>
            </a:r>
            <a:r>
              <a:rPr lang="en-US" b="1" u="sng" kern="1200">
                <a:latin typeface="Arial" panose="020B0604020202020204" pitchFamily="34" charset="0"/>
                <a:cs typeface="Arial" panose="020B0604020202020204" pitchFamily="34" charset="0"/>
              </a:rPr>
              <a: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Divide </a:t>
            </a:r>
            <a:r>
              <a:rPr lang="en-US" kern="1200">
                <a:latin typeface="Arial" panose="020B0604020202020204" pitchFamily="34" charset="0"/>
                <a:cs typeface="Arial" panose="020B0604020202020204" pitchFamily="34" charset="0"/>
              </a:rPr>
              <a:t>into table teams.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Instructions: </a:t>
            </a:r>
            <a:endParaRPr lang="en-US"/>
          </a:p>
          <a:p>
            <a:pPr marL="635000" lvl="2" indent="-254000">
              <a:spcBef>
                <a:spcPct val="100000"/>
              </a:spcBef>
              <a:buSzPct val="99000"/>
            </a:pPr>
            <a:r>
              <a:rPr lang="en-US" kern="1200" smtClean="0">
                <a:latin typeface="Arial" panose="020B0604020202020204" pitchFamily="34" charset="0"/>
                <a:cs typeface="Arial" panose="020B0604020202020204" pitchFamily="34" charset="0"/>
              </a:rPr>
              <a:t>Your </a:t>
            </a:r>
            <a:r>
              <a:rPr lang="en-US" kern="1200">
                <a:latin typeface="Arial" panose="020B0604020202020204" pitchFamily="34" charset="0"/>
                <a:cs typeface="Arial" panose="020B0604020202020204" pitchFamily="34" charset="0"/>
              </a:rPr>
              <a:t>team will have 3 minutes to try to list as many NIMS Management Characteristics as you can remember. Hint: There are 14 features.</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Select a spokesperson and recorder.</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Start writing when the Instructor says go.</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Stop when the Instructor calls time.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Post </a:t>
            </a:r>
            <a:r>
              <a:rPr lang="en-US" kern="1200">
                <a:latin typeface="Arial" panose="020B0604020202020204" pitchFamily="34" charset="0"/>
                <a:cs typeface="Arial" panose="020B0604020202020204" pitchFamily="34" charset="0"/>
              </a:rPr>
              <a:t>your team's list.</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Additional Resources</a:t>
            </a:r>
            <a:endParaRPr lang="en-US" altLang="en-US" smtClean="0"/>
          </a:p>
        </p:txBody>
      </p:sp>
      <p:sp>
        <p:nvSpPr>
          <p:cNvPr id="2" name="Content Placeholder 1"/>
          <p:cNvSpPr>
            <a:spLocks noGrp="1"/>
          </p:cNvSpPr>
          <p:nvPr>
            <p:ph idx="1"/>
          </p:nvPr>
        </p:nvSpPr>
        <p:spPr/>
        <p:txBody>
          <a:bodyPr>
            <a:normAutofit fontScale="77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For </a:t>
            </a:r>
            <a:r>
              <a:rPr lang="en-US" kern="1200">
                <a:latin typeface="Arial" panose="020B0604020202020204" pitchFamily="34" charset="0"/>
                <a:cs typeface="Arial" panose="020B0604020202020204" pitchFamily="34" charset="0"/>
              </a:rPr>
              <a:t>more information, consult the following resources:</a:t>
            </a:r>
            <a:endParaRPr lang="en-US"/>
          </a:p>
          <a:p>
            <a:pPr marL="254000" lvl="1" indent="-254000">
              <a:spcBef>
                <a:spcPct val="100000"/>
              </a:spcBef>
              <a:buSzPct val="99000"/>
            </a:pPr>
            <a:r>
              <a:rPr lang="en-US" kern="1200" smtClean="0">
                <a:latin typeface="Arial" panose="020B0604020202020204" pitchFamily="34" charset="0"/>
                <a:ea typeface="+mn-ea"/>
                <a:cs typeface="Arial" panose="020B0604020202020204" pitchFamily="34" charset="0"/>
              </a:rPr>
              <a:t>Visit </a:t>
            </a:r>
            <a:r>
              <a:rPr lang="en-US" kern="1200">
                <a:latin typeface="Arial" panose="020B0604020202020204" pitchFamily="34" charset="0"/>
                <a:ea typeface="+mn-ea"/>
                <a:cs typeface="Arial" panose="020B0604020202020204" pitchFamily="34" charset="0"/>
              </a:rPr>
              <a:t>this website to review the National Incident Management System (NIMS) - </a:t>
            </a:r>
            <a:r>
              <a:rPr lang="en-US" kern="1200" smtClean="0">
                <a:latin typeface="Arial" panose="020B0604020202020204" pitchFamily="34" charset="0"/>
                <a:ea typeface="+mn-ea"/>
                <a:cs typeface="Arial" panose="020B0604020202020204" pitchFamily="34" charset="0"/>
                <a:hlinkClick r:id="rId2"/>
              </a:rPr>
              <a:t>https</a:t>
            </a:r>
            <a:r>
              <a:rPr lang="en-US" kern="1200">
                <a:latin typeface="Arial" panose="020B0604020202020204" pitchFamily="34" charset="0"/>
                <a:ea typeface="+mn-ea"/>
                <a:cs typeface="Arial" panose="020B0604020202020204" pitchFamily="34" charset="0"/>
                <a:hlinkClick r:id="rId2"/>
              </a:rPr>
              <a:t>://www.fema.gov/national-incident-management-system</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Visit this website to review HSPD-5 in its entirety - </a:t>
            </a:r>
            <a:r>
              <a:rPr lang="en-US" kern="1200" smtClean="0">
                <a:latin typeface="Arial" panose="020B0604020202020204" pitchFamily="34" charset="0"/>
                <a:ea typeface="+mn-ea"/>
                <a:cs typeface="Arial" panose="020B0604020202020204" pitchFamily="34" charset="0"/>
                <a:hlinkClick r:id="rId3"/>
              </a:rPr>
              <a:t>https</a:t>
            </a:r>
            <a:r>
              <a:rPr lang="en-US" kern="1200">
                <a:latin typeface="Arial" panose="020B0604020202020204" pitchFamily="34" charset="0"/>
                <a:ea typeface="+mn-ea"/>
                <a:cs typeface="Arial" panose="020B0604020202020204" pitchFamily="34" charset="0"/>
                <a:hlinkClick r:id="rId3"/>
              </a:rPr>
              <a:t>://training.fema.gov/emiweb/is/icsresource/assets/hspd-5.pdf</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Visit this website to review PPD-8 in its entirety - </a:t>
            </a:r>
            <a:r>
              <a:rPr lang="en-US" kern="1200" smtClean="0">
                <a:latin typeface="Arial" panose="020B0604020202020204" pitchFamily="34" charset="0"/>
                <a:cs typeface="Arial" panose="020B0604020202020204" pitchFamily="34" charset="0"/>
                <a:hlinkClick r:id="rId4"/>
              </a:rPr>
              <a:t>https</a:t>
            </a:r>
            <a:r>
              <a:rPr lang="en-US" kern="1200">
                <a:latin typeface="Arial" panose="020B0604020202020204" pitchFamily="34" charset="0"/>
                <a:cs typeface="Arial" panose="020B0604020202020204" pitchFamily="34" charset="0"/>
                <a:hlinkClick r:id="rId4"/>
              </a:rPr>
              <a:t>://www.dhs.gov/presidential-policy-directive-8-national-preparedness</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Course Objectives</a:t>
            </a:r>
            <a:endParaRPr lang="en-US" altLang="en-US" smtClean="0"/>
          </a:p>
        </p:txBody>
      </p:sp>
      <p:sp>
        <p:nvSpPr>
          <p:cNvPr id="2" name="Content Placeholder 1"/>
          <p:cNvSpPr>
            <a:spLocks noGrp="1"/>
          </p:cNvSpPr>
          <p:nvPr>
            <p:ph idx="1"/>
          </p:nvPr>
        </p:nvSpPr>
        <p:spPr/>
        <p:txBody>
          <a:bodyPr>
            <a:normAutofit fontScale="40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This </a:t>
            </a:r>
            <a:r>
              <a:rPr lang="en-US" kern="1200">
                <a:latin typeface="Arial" panose="020B0604020202020204" pitchFamily="34" charset="0"/>
                <a:cs typeface="Arial" panose="020B0604020202020204" pitchFamily="34" charset="0"/>
              </a:rPr>
              <a:t>course is designed to enable personnel to operate efficiently during an incident or event within the Incident Command System (ICS).</a:t>
            </a:r>
            <a:endParaRPr lang="en-US"/>
          </a:p>
          <a:p>
            <a:pPr>
              <a:spcBef>
                <a:spcPct val="100000"/>
              </a:spcBef>
              <a:buSzPct val="99000"/>
            </a:pPr>
            <a:r>
              <a:rPr lang="en-US" kern="1200">
                <a:latin typeface="Arial" panose="020B0604020202020204" pitchFamily="34" charset="0"/>
                <a:cs typeface="Arial" panose="020B0604020202020204" pitchFamily="34" charset="0"/>
              </a:rPr>
              <a:t>This course focuses on the management of an initial response to an incident. </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Overall </a:t>
            </a:r>
            <a:r>
              <a:rPr lang="en-US" b="1" kern="1200">
                <a:latin typeface="Arial" panose="020B0604020202020204" pitchFamily="34" charset="0"/>
                <a:cs typeface="Arial" panose="020B0604020202020204" pitchFamily="34" charset="0"/>
              </a:rPr>
              <a:t>Course 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the course, you should be able to: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course objectives and summarize basic information about the Incident Command System (ICS) and National Incident Management System (NIMS).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how the NIMS Management Characteristics relate to Incident Command and Unified Command.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the delegation of authority process, implementing authorities, management by objectives, and preparedness plans and objectives.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ICS organizational components, the Command Staff, the General Staff, and ICS tools.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different types of briefings and meetings.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Explain flexibility within the standard ICS organizational structure.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Explain transfer of command briefings and procedures.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Use ICS to manage an incident or event.</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Lesson Summary</a:t>
            </a:r>
            <a:endParaRPr lang="en-US" altLang="en-US" smtClean="0"/>
          </a:p>
        </p:txBody>
      </p:sp>
      <p:sp>
        <p:nvSpPr>
          <p:cNvPr id="2" name="Content Placeholder 1"/>
          <p:cNvSpPr>
            <a:spLocks noGrp="1"/>
          </p:cNvSpPr>
          <p:nvPr>
            <p:ph idx="1"/>
          </p:nvPr>
        </p:nvSpPr>
        <p:spPr/>
        <p:txBody>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Course Overview lesson. The next lesson will describe how ICS is incorporated within the overall emergency management program.</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Student Introductions</a:t>
            </a:r>
            <a:endParaRPr lang="en-US" altLang="en-US" smtClean="0"/>
          </a:p>
        </p:txBody>
      </p:sp>
      <p:sp>
        <p:nvSpPr>
          <p:cNvPr id="2" name="Content Placeholder 1"/>
          <p:cNvSpPr>
            <a:spLocks noGrp="1"/>
          </p:cNvSpPr>
          <p:nvPr>
            <p:ph idx="1"/>
          </p:nvPr>
        </p:nvSpPr>
        <p:spPr/>
        <p:txBody>
          <a:bodyPr>
            <a:normAutofit fontScale="8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Introduce </a:t>
            </a:r>
            <a:r>
              <a:rPr lang="en-US" kern="1200">
                <a:latin typeface="Arial" panose="020B0604020202020204" pitchFamily="34" charset="0"/>
                <a:cs typeface="Arial" panose="020B0604020202020204" pitchFamily="34" charset="0"/>
              </a:rPr>
              <a:t>yourself by providing: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Your </a:t>
            </a:r>
            <a:r>
              <a:rPr lang="en-US" kern="1200">
                <a:latin typeface="Arial" panose="020B0604020202020204" pitchFamily="34" charset="0"/>
                <a:cs typeface="Arial" panose="020B0604020202020204" pitchFamily="34" charset="0"/>
              </a:rPr>
              <a:t>name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Your job title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 brief statement of your overall experience with emergency or incident response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Your possible roles in responding to incidents </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Student Expectations</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do you expect to gain from this course? </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7B0115B4-2EC0-4612-BF38-57AA0205CAC5}"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Instructor Expectations</a:t>
            </a:r>
            <a:endParaRPr lang="en-US" altLang="en-US" smtClean="0"/>
          </a:p>
        </p:txBody>
      </p:sp>
      <p:sp>
        <p:nvSpPr>
          <p:cNvPr id="2" name="Content Placeholder 1"/>
          <p:cNvSpPr>
            <a:spLocks noGrp="1"/>
          </p:cNvSpPr>
          <p:nvPr>
            <p:ph idx="1"/>
          </p:nvPr>
        </p:nvSpPr>
        <p:spPr/>
        <p:txBody>
          <a:bodyPr>
            <a:normAutofit fontScale="92500" lnSpcReduction="10000"/>
          </a:bodyPr>
          <a:lstStyle/>
          <a:p>
            <a:pPr marL="254000" lvl="1" indent="-254000">
              <a:spcBef>
                <a:spcPct val="100000"/>
              </a:spcBef>
              <a:buSzPct val="99000"/>
            </a:pPr>
            <a:endParaRPr lang="en-US" kern="1200" smtClean="0">
              <a:latin typeface="Arial" panose="020B0604020202020204" pitchFamily="34" charset="0"/>
              <a:cs typeface="Arial" panose="020B0604020202020204" pitchFamily="34" charset="0"/>
            </a:endParaRPr>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Cooperate </a:t>
            </a:r>
            <a:r>
              <a:rPr lang="en-US" kern="1200">
                <a:latin typeface="Arial" panose="020B0604020202020204" pitchFamily="34" charset="0"/>
                <a:cs typeface="Arial" panose="020B0604020202020204" pitchFamily="34" charset="0"/>
              </a:rPr>
              <a:t>with the group.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Be open minded to new ideas.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Participate actively in all of the training activities.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Return to class at the stated time.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Use what you learn in the course to perform effectively within an ICS organization.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Course Structure</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This </a:t>
            </a:r>
            <a:r>
              <a:rPr lang="en-US" kern="1200">
                <a:latin typeface="Arial" panose="020B0604020202020204" pitchFamily="34" charset="0"/>
                <a:cs typeface="Arial" panose="020B0604020202020204" pitchFamily="34" charset="0"/>
              </a:rPr>
              <a:t>course is divided into eight units plus the Course Summary.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Unit </a:t>
            </a:r>
            <a:r>
              <a:rPr lang="en-US" kern="1200">
                <a:latin typeface="Arial" panose="020B0604020202020204" pitchFamily="34" charset="0"/>
                <a:cs typeface="Arial" panose="020B0604020202020204" pitchFamily="34" charset="0"/>
              </a:rPr>
              <a:t>1: Course Overview</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2: Incident Command and Unified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3: Delegation of Authority and Management by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4: Functional Areas and Positions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5: Incident Briefings and Meetings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6: Organizational Flexibility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7: Transfer of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8: Application Activity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9: Course Summary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Course Logistics</a:t>
            </a:r>
            <a:endParaRPr lang="en-US" altLang="en-US" smtClean="0"/>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Review </a:t>
            </a:r>
            <a:r>
              <a:rPr lang="en-US" kern="1200">
                <a:latin typeface="Arial" panose="020B0604020202020204" pitchFamily="34" charset="0"/>
                <a:cs typeface="Arial" panose="020B0604020202020204" pitchFamily="34" charset="0"/>
              </a:rPr>
              <a:t>the following information: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Course </a:t>
            </a:r>
            <a:r>
              <a:rPr lang="en-US" kern="1200">
                <a:latin typeface="Arial" panose="020B0604020202020204" pitchFamily="34" charset="0"/>
                <a:cs typeface="Arial" panose="020B0604020202020204" pitchFamily="34" charset="0"/>
              </a:rPr>
              <a:t>agenda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Sign-in sheet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Breaks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Message and telephone location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Cell phone policy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Facilities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Other concerns</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Agenda </a:t>
            </a:r>
            <a:endParaRPr lang="en-US" altLang="en-US" smtClean="0"/>
          </a:p>
        </p:txBody>
      </p:sp>
      <p:sp>
        <p:nvSpPr>
          <p:cNvPr id="2" name="Content Placeholder 1"/>
          <p:cNvSpPr>
            <a:spLocks noGrp="1"/>
          </p:cNvSpPr>
          <p:nvPr>
            <p:ph idx="1"/>
          </p:nvPr>
        </p:nvSpPr>
        <p:spPr/>
        <p:txBody>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186852470"/>
              </p:ext>
            </p:extLst>
          </p:nvPr>
        </p:nvGraphicFramePr>
        <p:xfrm>
          <a:off x="457200" y="1016000"/>
          <a:ext cx="7620000" cy="4771750"/>
        </p:xfrm>
        <a:graphic>
          <a:graphicData uri="http://schemas.openxmlformats.org/drawingml/2006/table">
            <a:tbl>
              <a:tblPr firstRow="1" bandRow="1">
                <a:tableStyleId>{5940675A-B579-460E-94D1-54222C63F5DA}</a:tableStyleId>
              </a:tblPr>
              <a:tblGrid>
                <a:gridCol w="3810000"/>
                <a:gridCol w="3810000"/>
              </a:tblGrid>
              <a:tr h="320339">
                <a:tc>
                  <a:txBody>
                    <a:bodyPr/>
                    <a:lstStyle/>
                    <a:p>
                      <a:pPr lvl="0" algn="l">
                        <a:spcBef>
                          <a:spcPct val="100000"/>
                        </a:spcBef>
                        <a:buClrTx/>
                      </a:pPr>
                      <a:r>
                        <a:rPr lang="en-US" sz="1800" smtClean="0">
                          <a:solidFill>
                            <a:srgbClr val="000066"/>
                          </a:solidFill>
                          <a:latin typeface="Arial"/>
                          <a:ea typeface="+mn-ea"/>
                          <a:cs typeface="Arial"/>
                          <a:sym typeface="Arial"/>
                        </a:rPr>
                        <a:t>DAY 1 </a:t>
                      </a:r>
                      <a:endParaRPr lang="en-US" sz="1800">
                        <a:solidFill>
                          <a:srgbClr val="000066"/>
                        </a:solidFill>
                        <a:latin typeface="Arial"/>
                        <a:ea typeface="+mn-ea"/>
                        <a:cs typeface="Arial"/>
                        <a:sym typeface="Arial"/>
                      </a:endParaRPr>
                    </a:p>
                  </a:txBody>
                  <a:tcPr marT="45718" marB="45718">
                    <a:solidFill>
                      <a:srgbClr val="C0C0C0"/>
                    </a:solidFill>
                  </a:tcPr>
                </a:tc>
                <a:tc>
                  <a:txBody>
                    <a:bodyPr/>
                    <a:lstStyle/>
                    <a:p>
                      <a:pPr lvl="0" algn="l">
                        <a:spcBef>
                          <a:spcPct val="100000"/>
                        </a:spcBef>
                        <a:buClrTx/>
                      </a:pPr>
                      <a:r>
                        <a:rPr lang="en-US" sz="1800" smtClean="0">
                          <a:solidFill>
                            <a:srgbClr val="000066"/>
                          </a:solidFill>
                          <a:latin typeface="Arial"/>
                          <a:ea typeface="+mn-ea"/>
                          <a:cs typeface="Arial"/>
                          <a:sym typeface="Arial"/>
                        </a:rPr>
                        <a:t>DAY 2  </a:t>
                      </a:r>
                      <a:endParaRPr lang="en-US" sz="1800">
                        <a:solidFill>
                          <a:srgbClr val="000066"/>
                        </a:solidFill>
                        <a:latin typeface="Arial"/>
                        <a:ea typeface="+mn-ea"/>
                        <a:cs typeface="Arial"/>
                        <a:sym typeface="Arial"/>
                      </a:endParaRPr>
                    </a:p>
                  </a:txBody>
                  <a:tcPr marT="45718" marB="45718">
                    <a:solidFill>
                      <a:srgbClr val="C0C0C0"/>
                    </a:solidFill>
                  </a:tcPr>
                </a:tc>
              </a:tr>
              <a:tr h="320339">
                <a:tc>
                  <a:txBody>
                    <a:bodyPr/>
                    <a:lstStyle/>
                    <a:p>
                      <a:pPr lvl="0" algn="ctr">
                        <a:spcBef>
                          <a:spcPct val="100000"/>
                        </a:spcBef>
                        <a:buClrTx/>
                      </a:pPr>
                      <a:r>
                        <a:rPr lang="en-US" sz="1800" smtClean="0">
                          <a:solidFill>
                            <a:srgbClr val="000066"/>
                          </a:solidFill>
                          <a:latin typeface="Arial"/>
                          <a:ea typeface="+mn-ea"/>
                          <a:cs typeface="Arial"/>
                          <a:sym typeface="Arial"/>
                        </a:rPr>
                        <a:t>Morning Session</a:t>
                      </a:r>
                      <a:endParaRPr lang="en-US" sz="1800">
                        <a:solidFill>
                          <a:srgbClr val="000066"/>
                        </a:solidFill>
                      </a:endParaRPr>
                    </a:p>
                  </a:txBody>
                  <a:tcPr marT="45718" marB="45718"/>
                </a:tc>
                <a:tc>
                  <a:txBody>
                    <a:bodyPr/>
                    <a:lstStyle/>
                    <a:p>
                      <a:pPr lvl="0" algn="l">
                        <a:spcBef>
                          <a:spcPct val="100000"/>
                        </a:spcBef>
                        <a:buClrTx/>
                      </a:pPr>
                      <a:r>
                        <a:rPr lang="en-US" sz="1800" smtClean="0">
                          <a:solidFill>
                            <a:srgbClr val="000066"/>
                          </a:solidFill>
                          <a:latin typeface="Arial"/>
                          <a:ea typeface="+mn-ea"/>
                          <a:cs typeface="Arial"/>
                          <a:sym typeface="Arial"/>
                        </a:rPr>
                        <a:t>Morning Session</a:t>
                      </a:r>
                      <a:endParaRPr lang="en-US" sz="1800">
                        <a:solidFill>
                          <a:srgbClr val="000066"/>
                        </a:solidFill>
                      </a:endParaRPr>
                    </a:p>
                  </a:txBody>
                  <a:tcPr marT="45718" marB="45718"/>
                </a:tc>
              </a:tr>
              <a:tr h="1507480">
                <a:tc>
                  <a:txBody>
                    <a:bodyPr/>
                    <a:lstStyle/>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1: Course Overview</a:t>
                      </a:r>
                    </a:p>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2: Incident Command and Unified Command</a:t>
                      </a:r>
                      <a:endParaRPr lang="en-US" sz="1800">
                        <a:solidFill>
                          <a:srgbClr val="000066"/>
                        </a:solidFill>
                      </a:endParaRPr>
                    </a:p>
                  </a:txBody>
                  <a:tcPr marT="45718" marB="45718"/>
                </a:tc>
                <a:tc>
                  <a:txBody>
                    <a:bodyPr/>
                    <a:lstStyle/>
                    <a:p>
                      <a:pPr lvl="0" algn="l">
                        <a:spcBef>
                          <a:spcPct val="100000"/>
                        </a:spcBef>
                        <a:buClrTx/>
                      </a:pPr>
                      <a:r>
                        <a:rPr lang="en-US" sz="1800" smtClean="0">
                          <a:solidFill>
                            <a:srgbClr val="000066"/>
                          </a:solidFill>
                          <a:latin typeface="Arial"/>
                          <a:ea typeface="+mn-ea"/>
                          <a:cs typeface="Arial"/>
                          <a:sym typeface="Arial"/>
                        </a:rPr>
                        <a:t>Unit 6: Organizational Flexibility</a:t>
                      </a:r>
                      <a:endParaRPr lang="en-US" sz="1800">
                        <a:solidFill>
                          <a:srgbClr val="000066"/>
                        </a:solidFill>
                      </a:endParaRPr>
                    </a:p>
                  </a:txBody>
                  <a:tcPr marT="45718" marB="45718"/>
                </a:tc>
              </a:tr>
              <a:tr h="320339">
                <a:tc>
                  <a:txBody>
                    <a:bodyPr/>
                    <a:lstStyle/>
                    <a:p>
                      <a:pPr lvl="0" algn="l">
                        <a:spcBef>
                          <a:spcPct val="100000"/>
                        </a:spcBef>
                        <a:buClrTx/>
                      </a:pPr>
                      <a:r>
                        <a:rPr lang="en-US" sz="1800" smtClean="0">
                          <a:solidFill>
                            <a:srgbClr val="000066"/>
                          </a:solidFill>
                          <a:latin typeface="Arial"/>
                          <a:ea typeface="+mn-ea"/>
                          <a:cs typeface="Arial"/>
                          <a:sym typeface="Arial"/>
                        </a:rPr>
                        <a:t>Afternoon Session </a:t>
                      </a:r>
                      <a:endParaRPr lang="en-US" sz="1800">
                        <a:solidFill>
                          <a:srgbClr val="000066"/>
                        </a:solidFill>
                      </a:endParaRPr>
                    </a:p>
                  </a:txBody>
                  <a:tcPr marT="45718" marB="45718"/>
                </a:tc>
                <a:tc>
                  <a:txBody>
                    <a:bodyPr/>
                    <a:lstStyle/>
                    <a:p>
                      <a:pPr lvl="0" algn="l">
                        <a:spcBef>
                          <a:spcPct val="100000"/>
                        </a:spcBef>
                        <a:buClrTx/>
                      </a:pPr>
                      <a:r>
                        <a:rPr lang="en-US" sz="1800" smtClean="0">
                          <a:solidFill>
                            <a:srgbClr val="000066"/>
                          </a:solidFill>
                          <a:latin typeface="Arial"/>
                          <a:ea typeface="+mn-ea"/>
                          <a:cs typeface="Arial"/>
                          <a:sym typeface="Arial"/>
                        </a:rPr>
                        <a:t>Afternoon Session </a:t>
                      </a:r>
                      <a:endParaRPr lang="en-US" sz="1800">
                        <a:solidFill>
                          <a:srgbClr val="000066"/>
                        </a:solidFill>
                      </a:endParaRPr>
                    </a:p>
                  </a:txBody>
                  <a:tcPr marT="45718" marB="45718"/>
                </a:tc>
              </a:tr>
              <a:tr h="2167002">
                <a:tc>
                  <a:txBody>
                    <a:bodyPr/>
                    <a:lstStyle/>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3: Delegation of Authority &amp; Management by Objectives</a:t>
                      </a:r>
                    </a:p>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4: Functional Areas &amp; Positions</a:t>
                      </a:r>
                      <a:endParaRPr lang="en-US" sz="1800">
                        <a:solidFill>
                          <a:srgbClr val="000066"/>
                        </a:solidFill>
                      </a:endParaRPr>
                    </a:p>
                  </a:txBody>
                  <a:tcPr marT="45718" marB="45718"/>
                </a:tc>
                <a:tc>
                  <a:txBody>
                    <a:bodyPr/>
                    <a:lstStyle/>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7: Transfer of Command</a:t>
                      </a:r>
                    </a:p>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8: Application Activity </a:t>
                      </a:r>
                    </a:p>
                    <a:p>
                      <a:pPr marL="457200" lvl="1" indent="-342900" algn="l">
                        <a:spcBef>
                          <a:spcPct val="50000"/>
                        </a:spcBef>
                        <a:buClrTx/>
                        <a:buSzPts val="2800"/>
                        <a:buFont typeface="Arial"/>
                        <a:buChar char="•"/>
                      </a:pPr>
                      <a:r>
                        <a:rPr lang="en-US" sz="1800" smtClean="0">
                          <a:solidFill>
                            <a:srgbClr val="000066"/>
                          </a:solidFill>
                          <a:latin typeface="Arial"/>
                          <a:cs typeface="Arial"/>
                          <a:sym typeface="Arial"/>
                        </a:rPr>
                        <a:t>Unit 9: Course Summary and Final Exam</a:t>
                      </a:r>
                      <a:endParaRPr lang="en-US" sz="1800">
                        <a:solidFill>
                          <a:srgbClr val="000066"/>
                        </a:solidFill>
                      </a:endParaRPr>
                    </a:p>
                  </a:txBody>
                  <a:tcPr marT="45718" marB="45718"/>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Course Completion</a:t>
            </a:r>
            <a:endParaRPr lang="en-US" altLang="en-US" smtClean="0"/>
          </a:p>
        </p:txBody>
      </p:sp>
      <p:sp>
        <p:nvSpPr>
          <p:cNvPr id="2" name="Content Placeholder 1"/>
          <p:cNvSpPr>
            <a:spLocks noGrp="1"/>
          </p:cNvSpPr>
          <p:nvPr>
            <p:ph idx="1"/>
          </p:nvPr>
        </p:nvSpPr>
        <p:spPr/>
        <p:txBody>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In </a:t>
            </a:r>
            <a:r>
              <a:rPr lang="en-US" kern="1200">
                <a:latin typeface="Arial" panose="020B0604020202020204" pitchFamily="34" charset="0"/>
                <a:cs typeface="Arial" panose="020B0604020202020204" pitchFamily="34" charset="0"/>
              </a:rPr>
              <a:t>order to successfully complete this course, you must: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Participate </a:t>
            </a:r>
            <a:r>
              <a:rPr lang="en-US" kern="1200">
                <a:latin typeface="Arial" panose="020B0604020202020204" pitchFamily="34" charset="0"/>
                <a:cs typeface="Arial" panose="020B0604020202020204" pitchFamily="34" charset="0"/>
              </a:rPr>
              <a:t>in unit activities.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Achieve 75% or higher on the final exam.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Complete the end-of-course evaluation.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56417E1-34A5-4331-8701-9B559AD41763}"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568ddf3f-b77f-46a0-9295-2b9495b51427" ContentTypeId="0x0101" PreviousValue="false"/>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1B6EBE81-19B1-4BE7-B862-678101B5E922}"/>
</file>

<file path=customXml/itemProps2.xml><?xml version="1.0" encoding="utf-8"?>
<ds:datastoreItem xmlns:ds="http://schemas.openxmlformats.org/officeDocument/2006/customXml" ds:itemID="{DA4578B1-E31C-405E-BFB2-E126967ECB2E}"/>
</file>

<file path=customXml/itemProps3.xml><?xml version="1.0" encoding="utf-8"?>
<ds:datastoreItem xmlns:ds="http://schemas.openxmlformats.org/officeDocument/2006/customXml" ds:itemID="{24C52AF9-CE38-4AE2-B643-57C7D4C26D3E}"/>
</file>

<file path=customXml/itemProps4.xml><?xml version="1.0" encoding="utf-8"?>
<ds:datastoreItem xmlns:ds="http://schemas.openxmlformats.org/officeDocument/2006/customXml" ds:itemID="{A2F716C2-4D96-4E19-B32D-B8F639FE7473}"/>
</file>

<file path=docProps/app.xml><?xml version="1.0" encoding="utf-8"?>
<Properties xmlns="http://schemas.openxmlformats.org/officeDocument/2006/extended-properties" xmlns:vt="http://schemas.openxmlformats.org/officeDocument/2006/docPropsVTypes">
  <Template>EMI_PPT_V5</Template>
  <TotalTime>0</TotalTime>
  <Words>880</Words>
  <Application>Microsoft Office PowerPoint</Application>
  <PresentationFormat>On-screen Show (4:3)</PresentationFormat>
  <Paragraphs>169</Paragraphs>
  <Slides>20</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Times New Roman</vt:lpstr>
      <vt:lpstr>Wingdings</vt:lpstr>
      <vt:lpstr>EMI_PPT</vt:lpstr>
      <vt:lpstr>Course Welcome</vt:lpstr>
      <vt:lpstr>Course Objectives</vt:lpstr>
      <vt:lpstr>Student Introductions</vt:lpstr>
      <vt:lpstr>Student Expectations</vt:lpstr>
      <vt:lpstr>Instructor Expectations</vt:lpstr>
      <vt:lpstr>Course Structure</vt:lpstr>
      <vt:lpstr>Course Logistics</vt:lpstr>
      <vt:lpstr>Agenda </vt:lpstr>
      <vt:lpstr>Course Completion</vt:lpstr>
      <vt:lpstr>Lesson 1 Overview</vt:lpstr>
      <vt:lpstr>Incident Command System (ICS)</vt:lpstr>
      <vt:lpstr>Why ICS?</vt:lpstr>
      <vt:lpstr>Homeland Security Presidential Directives</vt:lpstr>
      <vt:lpstr>National Incident Management System (NIMS) Overview</vt:lpstr>
      <vt:lpstr>Major Components of NIMS</vt:lpstr>
      <vt:lpstr>NIMS Management Characteristics: Overview</vt:lpstr>
      <vt:lpstr>NIMS Management Characteristics: Overview</vt:lpstr>
      <vt:lpstr>NIMS Management Characteristics: Activity 1.1</vt:lpstr>
      <vt:lpstr>Additional Resources</vt:lpstr>
      <vt:lpstr>Lesson 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2019-03-07T17:27:24Z</dcterms:created>
  <dcterms:modified xsi:type="dcterms:W3CDTF">2019-03-07T20:43:07Z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