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4.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2.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33.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2826" y="7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4.xml"/><Relationship Id="rId20" Type="http://schemas.openxmlformats.org/officeDocument/2006/relationships/slide" Target="slides/slide19.xml"/><Relationship Id="rId4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0670614-D237-4FDA-8046-E40A615E4766}"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21254C5-6D15-4740-90B5-FA660410756D}" type="slidenum">
              <a:rPr lang="en-US" altLang="en-US"/>
              <a:pPr/>
              <a:t>‹#›</a:t>
            </a:fld>
            <a:endParaRPr lang="en-US" altLang="en-US"/>
          </a:p>
        </p:txBody>
      </p:sp>
    </p:spTree>
    <p:extLst>
      <p:ext uri="{BB962C8B-B14F-4D97-AF65-F5344CB8AC3E}">
        <p14:creationId xmlns:p14="http://schemas.microsoft.com/office/powerpoint/2010/main" val="3329549465"/>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D4816A8-1ABB-474F-AC61-09BBD0D2C922}"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4E06BB9C-E011-4B05-BA8C-F76BFF79BC47}" type="slidenum">
              <a:rPr lang="en-US" altLang="en-US"/>
              <a:pPr/>
              <a:t>‹#›</a:t>
            </a:fld>
            <a:endParaRPr lang="en-US" altLang="en-US"/>
          </a:p>
        </p:txBody>
      </p:sp>
    </p:spTree>
    <p:extLst>
      <p:ext uri="{BB962C8B-B14F-4D97-AF65-F5344CB8AC3E}">
        <p14:creationId xmlns:p14="http://schemas.microsoft.com/office/powerpoint/2010/main" val="88645837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9E7DA6B-F68C-4D79-A132-DFD5E222DDB5}"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750542D-11F9-4C56-96DF-B9C015FED700}" type="slidenum">
              <a:rPr lang="en-US" altLang="en-US"/>
              <a:pPr/>
              <a:t>‹#›</a:t>
            </a:fld>
            <a:endParaRPr lang="en-US" altLang="en-US"/>
          </a:p>
        </p:txBody>
      </p:sp>
    </p:spTree>
    <p:extLst>
      <p:ext uri="{BB962C8B-B14F-4D97-AF65-F5344CB8AC3E}">
        <p14:creationId xmlns:p14="http://schemas.microsoft.com/office/powerpoint/2010/main" val="830882625"/>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9183FBEC-4481-4F67-A97D-1CF448F4E09F}"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750638F6-FFA0-474A-886C-30E4A95A218A}" type="slidenum">
              <a:rPr lang="en-US" altLang="en-US"/>
              <a:pPr/>
              <a:t>‹#›</a:t>
            </a:fld>
            <a:endParaRPr lang="en-US" altLang="en-US"/>
          </a:p>
        </p:txBody>
      </p:sp>
    </p:spTree>
    <p:extLst>
      <p:ext uri="{BB962C8B-B14F-4D97-AF65-F5344CB8AC3E}">
        <p14:creationId xmlns:p14="http://schemas.microsoft.com/office/powerpoint/2010/main" val="121399697"/>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2C9B9D9-7F05-4F83-BE47-8F776E2EF519}"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2A256D8-B899-4A35-B63D-389412AD2569}" type="slidenum">
              <a:rPr lang="en-US" altLang="en-US"/>
              <a:pPr/>
              <a:t>‹#›</a:t>
            </a:fld>
            <a:endParaRPr lang="en-US" altLang="en-US"/>
          </a:p>
        </p:txBody>
      </p:sp>
    </p:spTree>
    <p:extLst>
      <p:ext uri="{BB962C8B-B14F-4D97-AF65-F5344CB8AC3E}">
        <p14:creationId xmlns:p14="http://schemas.microsoft.com/office/powerpoint/2010/main" val="191723833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DD53FD1-793C-41A7-9555-C122CB8F3ABD}"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D0EACBB4-72FD-4021-8BF5-F113EE16735E}" type="slidenum">
              <a:rPr lang="en-US" altLang="en-US"/>
              <a:pPr/>
              <a:t>‹#›</a:t>
            </a:fld>
            <a:endParaRPr lang="en-US" altLang="en-US"/>
          </a:p>
        </p:txBody>
      </p:sp>
    </p:spTree>
    <p:extLst>
      <p:ext uri="{BB962C8B-B14F-4D97-AF65-F5344CB8AC3E}">
        <p14:creationId xmlns:p14="http://schemas.microsoft.com/office/powerpoint/2010/main" val="1398033418"/>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0CB90049-B0C6-49B4-B0DC-477E0692527F}"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36A87B0-DC32-4627-9BC4-2DBE51A73797}" type="slidenum">
              <a:rPr lang="en-US" altLang="en-US"/>
              <a:pPr/>
              <a:t>‹#›</a:t>
            </a:fld>
            <a:endParaRPr lang="en-US" altLang="en-US"/>
          </a:p>
        </p:txBody>
      </p:sp>
    </p:spTree>
    <p:extLst>
      <p:ext uri="{BB962C8B-B14F-4D97-AF65-F5344CB8AC3E}">
        <p14:creationId xmlns:p14="http://schemas.microsoft.com/office/powerpoint/2010/main" val="1328923179"/>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903B89A0-AD9F-4C94-AF55-101EF1B508D9}"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F809687C-DB2B-40AD-BD9D-AA9A2850BD55}" type="slidenum">
              <a:rPr lang="en-US" altLang="en-US"/>
              <a:pPr/>
              <a:t>‹#›</a:t>
            </a:fld>
            <a:endParaRPr lang="en-US" altLang="en-US"/>
          </a:p>
        </p:txBody>
      </p:sp>
    </p:spTree>
    <p:extLst>
      <p:ext uri="{BB962C8B-B14F-4D97-AF65-F5344CB8AC3E}">
        <p14:creationId xmlns:p14="http://schemas.microsoft.com/office/powerpoint/2010/main" val="143144933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0055AA49-FECD-4DB4-9862-EE09E60F5CDF}" type="slidenum">
              <a:rPr lang="en-US" altLang="en-US"/>
              <a:pPr/>
              <a:t>‹#›</a:t>
            </a:fld>
            <a:endParaRPr lang="en-US" altLang="en-US"/>
          </a:p>
        </p:txBody>
      </p:sp>
    </p:spTree>
    <p:extLst>
      <p:ext uri="{BB962C8B-B14F-4D97-AF65-F5344CB8AC3E}">
        <p14:creationId xmlns:p14="http://schemas.microsoft.com/office/powerpoint/2010/main" val="313613754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74ACFA4-56BE-47BC-A9F6-73C55D8050DC}"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FEC0AB7-B614-4B55-BBD4-67223633B917}" type="slidenum">
              <a:rPr lang="en-US" altLang="en-US"/>
              <a:pPr/>
              <a:t>‹#›</a:t>
            </a:fld>
            <a:endParaRPr lang="en-US" altLang="en-US"/>
          </a:p>
        </p:txBody>
      </p:sp>
    </p:spTree>
    <p:extLst>
      <p:ext uri="{BB962C8B-B14F-4D97-AF65-F5344CB8AC3E}">
        <p14:creationId xmlns:p14="http://schemas.microsoft.com/office/powerpoint/2010/main" val="274885136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DB2A779F-A220-4F85-BFEA-2CF155756589}"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62295FE-2D86-40F4-9F70-3F35AE7F7941}" type="slidenum">
              <a:rPr lang="en-US" altLang="en-US"/>
              <a:pPr/>
              <a:t>‹#›</a:t>
            </a:fld>
            <a:endParaRPr lang="en-US" altLang="en-US"/>
          </a:p>
        </p:txBody>
      </p:sp>
    </p:spTree>
    <p:extLst>
      <p:ext uri="{BB962C8B-B14F-4D97-AF65-F5344CB8AC3E}">
        <p14:creationId xmlns:p14="http://schemas.microsoft.com/office/powerpoint/2010/main" val="129536926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08FB13C-642E-4029-9FD2-C309CBAB92A4}"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EA020CE4-DA8F-4BA6-B401-FF54539897BC}" type="slidenum">
              <a:rPr lang="en-US" altLang="en-US"/>
              <a:pPr/>
              <a:t>‹#›</a:t>
            </a:fld>
            <a:endParaRPr lang="en-US" altLang="en-US"/>
          </a:p>
        </p:txBody>
      </p:sp>
    </p:spTree>
    <p:extLst>
      <p:ext uri="{BB962C8B-B14F-4D97-AF65-F5344CB8AC3E}">
        <p14:creationId xmlns:p14="http://schemas.microsoft.com/office/powerpoint/2010/main" val="425783951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8F5F98B-AF5D-4655-8C4C-29F4867F2C5D}"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6927D9B6-E80E-4318-99BF-063AD72703A6}" type="slidenum">
              <a:rPr lang="en-US" altLang="en-US"/>
              <a:pPr/>
              <a:t>‹#›</a:t>
            </a:fld>
            <a:endParaRPr lang="en-US" altLang="en-US"/>
          </a:p>
        </p:txBody>
      </p:sp>
    </p:spTree>
    <p:extLst>
      <p:ext uri="{BB962C8B-B14F-4D97-AF65-F5344CB8AC3E}">
        <p14:creationId xmlns:p14="http://schemas.microsoft.com/office/powerpoint/2010/main" val="65214597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A74B548A-B9D9-4443-BAD3-126002CE0596}" type="datetimeFigureOut">
              <a:rPr lang="en-US"/>
              <a:pPr>
                <a:defRPr/>
              </a:pPr>
              <a:t>3/7/2019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C09CDFD7-5F29-4455-96EF-D5E6DFC94B9F}" type="slidenum">
              <a:rPr lang="en-US" altLang="en-US"/>
              <a:pPr/>
              <a:t>‹#›</a:t>
            </a:fld>
            <a:endParaRPr lang="en-US" altLang="en-US"/>
          </a:p>
        </p:txBody>
      </p:sp>
    </p:spTree>
    <p:extLst>
      <p:ext uri="{BB962C8B-B14F-4D97-AF65-F5344CB8AC3E}">
        <p14:creationId xmlns:p14="http://schemas.microsoft.com/office/powerpoint/2010/main" val="61799116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8B539E24-C4B1-41CF-BC98-CC15A8652562}"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B70D054B-8BA0-4F37-BE3A-E3EF2B23D041}" type="slidenum">
              <a:rPr lang="en-US" altLang="en-US"/>
              <a:pPr/>
              <a:t>‹#›</a:t>
            </a:fld>
            <a:endParaRPr lang="en-US" altLang="en-US"/>
          </a:p>
        </p:txBody>
      </p:sp>
    </p:spTree>
    <p:extLst>
      <p:ext uri="{BB962C8B-B14F-4D97-AF65-F5344CB8AC3E}">
        <p14:creationId xmlns:p14="http://schemas.microsoft.com/office/powerpoint/2010/main" val="382396157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46B29062-0855-4382-A5EC-0EBE006CD152}" type="datetimeFigureOut">
              <a:rPr lang="en-US"/>
              <a:pPr>
                <a:defRPr/>
              </a:pPr>
              <a:t>3/7/2019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205DB880-2891-483A-8679-DC3DFC09E83A}" type="slidenum">
              <a:rPr lang="en-US" altLang="en-US"/>
              <a:pPr/>
              <a:t>‹#›</a:t>
            </a:fld>
            <a:endParaRPr lang="en-US" altLang="en-US"/>
          </a:p>
        </p:txBody>
      </p:sp>
    </p:spTree>
    <p:extLst>
      <p:ext uri="{BB962C8B-B14F-4D97-AF65-F5344CB8AC3E}">
        <p14:creationId xmlns:p14="http://schemas.microsoft.com/office/powerpoint/2010/main" val="406672534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25AE19DF-2C36-421B-B81D-F14479C43B0C}" type="datetimeFigureOut">
              <a:rPr lang="en-US"/>
              <a:pPr>
                <a:defRPr/>
              </a:pPr>
              <a:t>3/7/2019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A55FB28E-7251-488E-82BF-2E84BDB4DD4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8: Application Activity</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kern="1200" smtClean="0">
              <a:latin typeface="Arial" panose="020B0604020202020204" pitchFamily="34" charset="0"/>
              <a:cs typeface="Arial" panose="020B0604020202020204" pitchFamily="34" charset="0"/>
            </a:endParaRPr>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 apply key concepts in a scenario-based activity:</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NIMS </a:t>
            </a:r>
            <a:r>
              <a:rPr lang="en-US" kern="1200">
                <a:latin typeface="Arial" panose="020B0604020202020204" pitchFamily="34" charset="0"/>
                <a:cs typeface="Arial" panose="020B0604020202020204" pitchFamily="34" charset="0"/>
              </a:rPr>
              <a:t>Management Characteristics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Command and Unified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Initial Size-up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Developing Incident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Determining Resource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Determining Appropriate ICS Structure for an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Transfer of Command</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Establish Command (Continued)</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You have established incident command under a single Incident Commander. This Incident Commander will be from the Central City Fire Department. Other jurisdictions and agencies involved in response to this incident will take their direction from this Incident Commander. </a:t>
            </a:r>
            <a:endParaRPr lang="en-US"/>
          </a:p>
          <a:p>
            <a:pPr>
              <a:spcBef>
                <a:spcPct val="100000"/>
              </a:spcBef>
              <a:buSzPct val="99000"/>
            </a:pPr>
            <a:r>
              <a:rPr lang="en-US" kern="1200">
                <a:latin typeface="Arial" panose="020B0604020202020204" pitchFamily="34" charset="0"/>
                <a:cs typeface="Arial" panose="020B0604020202020204" pitchFamily="34" charset="0"/>
              </a:rPr>
              <a:t>This conforms to the NIMS Management Characteristic of </a:t>
            </a:r>
            <a:r>
              <a:rPr lang="en-US" b="1" kern="1200" smtClean="0">
                <a:latin typeface="Arial" panose="020B0604020202020204" pitchFamily="34" charset="0"/>
                <a:cs typeface="Arial" panose="020B0604020202020204" pitchFamily="34" charset="0"/>
              </a:rPr>
              <a:t>Chain </a:t>
            </a:r>
            <a:r>
              <a:rPr lang="en-US" b="1" kern="1200">
                <a:latin typeface="Arial" panose="020B0604020202020204" pitchFamily="34" charset="0"/>
                <a:cs typeface="Arial" panose="020B0604020202020204" pitchFamily="34" charset="0"/>
              </a:rPr>
              <a:t>of Command and Unity of 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all responders are under a single command structure led by an Incident Commander. </a:t>
            </a:r>
            <a:endParaRPr lang="en-US"/>
          </a:p>
          <a:p>
            <a:pPr>
              <a:spcBef>
                <a:spcPct val="100000"/>
              </a:spcBef>
              <a:buSzPct val="99000"/>
            </a:pPr>
            <a:r>
              <a:rPr lang="en-US" kern="1200">
                <a:latin typeface="Arial" panose="020B0604020202020204" pitchFamily="34" charset="0"/>
                <a:cs typeface="Arial" panose="020B0604020202020204" pitchFamily="34" charset="0"/>
              </a:rPr>
              <a:t>Remember that the Incident Commander will manage the incident by establishing a common set of incident objectives for all jurisdictions and agencies involved in this response. </a:t>
            </a:r>
            <a:endParaRPr lang="en-US"/>
          </a:p>
        </p:txBody>
      </p:sp>
      <p:pic>
        <p:nvPicPr>
          <p:cNvPr id="8" name="Picture 4" descr="Man in firefighter hat with Incident Commander as captio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83139" y="2389046"/>
            <a:ext cx="1771897" cy="201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So, what is next?</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Acting as the Incident Commander and determining your approach to the incident, your initial actions should include a </a:t>
            </a:r>
            <a:r>
              <a:rPr lang="en-US" b="1" kern="1200" smtClean="0">
                <a:latin typeface="Arial" panose="020B0604020202020204" pitchFamily="34" charset="0"/>
                <a:cs typeface="Arial" panose="020B0604020202020204" pitchFamily="34" charset="0"/>
              </a:rPr>
              <a:t>Size-Up</a:t>
            </a:r>
            <a:r>
              <a:rPr lang="en-US" kern="1200" smtClean="0">
                <a:latin typeface="Arial" panose="020B0604020202020204" pitchFamily="34" charset="0"/>
                <a:cs typeface="Arial" panose="020B0604020202020204" pitchFamily="34" charset="0"/>
              </a:rPr>
              <a:t>. </a:t>
            </a:r>
            <a:endParaRPr lang="en-US"/>
          </a:p>
          <a:p>
            <a:pPr>
              <a:spcBef>
                <a:spcPct val="100000"/>
              </a:spcBef>
              <a:buSzPct val="99000"/>
            </a:pPr>
            <a:r>
              <a:rPr lang="en-US" kern="1200">
                <a:latin typeface="Arial" panose="020B0604020202020204" pitchFamily="34" charset="0"/>
                <a:cs typeface="Arial" panose="020B0604020202020204" pitchFamily="34" charset="0"/>
              </a:rPr>
              <a:t>A size-up is done to develop initial incident objectives. Incident objectives will define what types of resources are required to respond to the incident. Finally, the resources the Incident Commander will manage affect which Command and General Staff positions will be activated to assist the IC in management of the incident. </a:t>
            </a:r>
            <a:endParaRPr lang="en-US"/>
          </a:p>
        </p:txBody>
      </p:sp>
      <p:pic>
        <p:nvPicPr>
          <p:cNvPr id="8" name="Picture 5" descr="Diagram with box labeled Incident Commander, arrow pointing to document labeled Incident Objectives.  Three arrows pointing from Incident Objectives to Strategies, Resources, and ICS Structur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762476" y="4048982"/>
            <a:ext cx="3619048" cy="1019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So, what is next? (Continued)</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dirty="0" smtClean="0">
              <a:latin typeface="Arial" panose="020B0604020202020204" pitchFamily="34" charset="0"/>
              <a:cs typeface="Arial" panose="020B0604020202020204" pitchFamily="34" charset="0"/>
            </a:endParaRPr>
          </a:p>
          <a:p>
            <a:pPr>
              <a:spcBef>
                <a:spcPct val="100000"/>
              </a:spcBef>
              <a:buSzPct val="99000"/>
            </a:pPr>
            <a:r>
              <a:rPr lang="en-US" kern="1200" dirty="0" smtClean="0">
                <a:latin typeface="Arial" panose="020B0604020202020204" pitchFamily="34" charset="0"/>
                <a:cs typeface="Arial" panose="020B0604020202020204" pitchFamily="34" charset="0"/>
              </a:rPr>
              <a:t>The </a:t>
            </a:r>
            <a:r>
              <a:rPr lang="en-US" kern="1200" dirty="0">
                <a:latin typeface="Arial" panose="020B0604020202020204" pitchFamily="34" charset="0"/>
                <a:cs typeface="Arial" panose="020B0604020202020204" pitchFamily="34" charset="0"/>
              </a:rPr>
              <a:t>considerations for a size-up outlined in this course include:</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Size-up </a:t>
            </a:r>
            <a:r>
              <a:rPr lang="en-US" kern="1200" dirty="0">
                <a:latin typeface="Arial" panose="020B0604020202020204" pitchFamily="34" charset="0"/>
                <a:cs typeface="Arial" panose="020B0604020202020204" pitchFamily="34" charset="0"/>
              </a:rPr>
              <a:t>the nature and magnitude of the incident.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the hazards and safety concerns.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Initial Priorities and immediate Resource Requirements.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the location of the Incident Command Post and Staging Area.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the Entrance and Exit Routes for Responders. </a:t>
            </a:r>
            <a:endParaRPr lang="en-US" dirty="0"/>
          </a:p>
          <a:p>
            <a:pPr>
              <a:spcBef>
                <a:spcPct val="100000"/>
              </a:spcBef>
              <a:buSzPct val="99000"/>
            </a:pPr>
            <a:r>
              <a:rPr lang="en-US" kern="1200" dirty="0" smtClean="0">
                <a:latin typeface="Arial" panose="020B0604020202020204" pitchFamily="34" charset="0"/>
                <a:cs typeface="Arial" panose="020B0604020202020204" pitchFamily="34" charset="0"/>
              </a:rPr>
              <a:t>Again</a:t>
            </a:r>
            <a:r>
              <a:rPr lang="en-US" kern="1200" dirty="0">
                <a:latin typeface="Arial" panose="020B0604020202020204" pitchFamily="34" charset="0"/>
                <a:cs typeface="Arial" panose="020B0604020202020204" pitchFamily="34" charset="0"/>
              </a:rPr>
              <a:t>, you will need to first complete your size-up activities to determine the ICS sections that you will need to manage the incident. </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We will walk through these initial actions that you will take as the first supervisor on scene.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Size-Up the Nature and Magnitude</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We will start size-up by looking at the first two considerations: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Size-up </a:t>
            </a:r>
            <a:r>
              <a:rPr lang="en-US" kern="1200">
                <a:latin typeface="Arial" panose="020B0604020202020204" pitchFamily="34" charset="0"/>
                <a:cs typeface="Arial" panose="020B0604020202020204" pitchFamily="34" charset="0"/>
              </a:rPr>
              <a:t>the nature and magnitude of the incident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Determine the hazards and safety concerns </a:t>
            </a:r>
            <a:endParaRPr lang="en-US"/>
          </a:p>
          <a:p>
            <a:pPr>
              <a:spcBef>
                <a:spcPct val="100000"/>
              </a:spcBef>
              <a:buSzPct val="99000"/>
            </a:pPr>
            <a:r>
              <a:rPr lang="en-US" kern="1200" smtClean="0">
                <a:latin typeface="Arial" panose="020B0604020202020204" pitchFamily="34" charset="0"/>
                <a:cs typeface="Arial" panose="020B0604020202020204" pitchFamily="34" charset="0"/>
              </a:rPr>
              <a:t>Nature </a:t>
            </a:r>
            <a:r>
              <a:rPr lang="en-US" kern="1200">
                <a:latin typeface="Arial" panose="020B0604020202020204" pitchFamily="34" charset="0"/>
                <a:cs typeface="Arial" panose="020B0604020202020204" pitchFamily="34" charset="0"/>
              </a:rPr>
              <a:t>and magnitude refer to your assessment of what kind of incident you face. This can include the type of incident and the size and complexity of the event. </a:t>
            </a:r>
            <a:endParaRPr lang="en-US"/>
          </a:p>
        </p:txBody>
      </p:sp>
      <p:pic>
        <p:nvPicPr>
          <p:cNvPr id="8" name="Picture 4" descr="Photo 1 Fire hose spraying fire. Photo 2 Responders helping patient on stretcher. Photo 3 Police officer at barricade.  Photo 4 Emergency management respond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854321" y="1584071"/>
            <a:ext cx="3629532" cy="3629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is the nature of the incident on the previous screen?</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Incident Typing</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You should recall from this course that a useful way of characterizing incidents is by incident typing. </a:t>
            </a:r>
            <a:endParaRPr lang="en-US"/>
          </a:p>
          <a:p>
            <a:pPr>
              <a:spcBef>
                <a:spcPct val="100000"/>
              </a:spcBef>
              <a:buSzPct val="99000"/>
            </a:pPr>
            <a:r>
              <a:rPr lang="en-US" kern="1200">
                <a:latin typeface="Arial" panose="020B0604020202020204" pitchFamily="34" charset="0"/>
                <a:cs typeface="Arial" panose="020B0604020202020204" pitchFamily="34" charset="0"/>
              </a:rPr>
              <a:t>Incidents are categorized into 5 types based on complexity. Type 5 incidents are the least complex and Type 1 incidents are the most complex. </a:t>
            </a:r>
            <a:endParaRPr lang="en-US"/>
          </a:p>
          <a:p>
            <a:pPr>
              <a:spcBef>
                <a:spcPct val="100000"/>
              </a:spcBef>
              <a:buSzPct val="99000"/>
            </a:pPr>
            <a:r>
              <a:rPr lang="en-US" kern="1200">
                <a:latin typeface="Arial" panose="020B0604020202020204" pitchFamily="34" charset="0"/>
                <a:cs typeface="Arial" panose="020B0604020202020204" pitchFamily="34" charset="0"/>
              </a:rPr>
              <a:t>Factors that impact the determination of incident type include size of the ICS structure, number of resources employed, and the length of time the incident response is anticipated to last. </a:t>
            </a:r>
            <a:endParaRPr lang="en-US"/>
          </a:p>
        </p:txBody>
      </p:sp>
      <p:pic>
        <p:nvPicPr>
          <p:cNvPr id="8" name="Picture 4" descr="Arrow pointing up with Type 1 at the top and Type 5 at the bottom. The illustration shows type 5 incidents are the least complex and Type 1 the most complex."/>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161151" y="1875028"/>
            <a:ext cx="1015873" cy="30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Review </a:t>
            </a:r>
            <a:r>
              <a:rPr lang="en-US" kern="1200">
                <a:latin typeface="Arial" panose="020B0604020202020204" pitchFamily="34" charset="0"/>
                <a:cs typeface="Arial" panose="020B0604020202020204" pitchFamily="34" charset="0"/>
              </a:rPr>
              <a:t>the following definitions of the Incident Type.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TYPE </a:t>
            </a:r>
            <a:r>
              <a:rPr lang="en-US" kern="1200">
                <a:latin typeface="Arial" panose="020B0604020202020204" pitchFamily="34" charset="0"/>
                <a:cs typeface="Arial" panose="020B0604020202020204" pitchFamily="34" charset="0"/>
              </a:rPr>
              <a:t>5 INCIDENT: One or two single response resources with up to 6 response personnel, Incident expected to last only a few hours, no ICS Command and General Staff positions activated.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4 INCIDENT: Several single response resources required, response will be limited to one operational period, select ICS Command and General Staff activated only as needed.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3 INCIDENT: Resource requirements will exceed the initial response resources, may extend into multiple operational periods, some or all ICS Command and General Staff are activated.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2 INCIDENT: Regional or National resources will be required, the incident will extend into multiple operational periods, most or all ICS Command and General Staff positions are filled.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1 INCIDENT: National level resources are required, the incident will extend into multiple operational periods, all ICS Command and General Staff positions are utilized, and Branches need to be established.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incident type is appropriate for the incident in this scenario?</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Hazards and Safety Concerns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Understanding that this is a Type 4 Incident should already give you a framework to understand the number of resources you will need, how long the response may take, and the need to establish some ICS Command and General Staff for the incident. </a:t>
            </a:r>
            <a:endParaRPr lang="en-US"/>
          </a:p>
          <a:p>
            <a:pPr>
              <a:spcBef>
                <a:spcPct val="100000"/>
              </a:spcBef>
              <a:buSzPct val="99000"/>
            </a:pPr>
            <a:r>
              <a:rPr lang="en-US" kern="1200">
                <a:latin typeface="Arial" panose="020B0604020202020204" pitchFamily="34" charset="0"/>
                <a:cs typeface="Arial" panose="020B0604020202020204" pitchFamily="34" charset="0"/>
              </a:rPr>
              <a:t>The next part of the Initial Response Activities is to determine the hazards and safety concerns in the incident. </a:t>
            </a:r>
            <a:endParaRPr lang="en-US"/>
          </a:p>
          <a:p>
            <a:pPr>
              <a:spcBef>
                <a:spcPct val="100000"/>
              </a:spcBef>
              <a:buSzPct val="99000"/>
            </a:pPr>
            <a:r>
              <a:rPr lang="en-US" kern="1200">
                <a:latin typeface="Arial" panose="020B0604020202020204" pitchFamily="34" charset="0"/>
                <a:cs typeface="Arial" panose="020B0604020202020204" pitchFamily="34" charset="0"/>
              </a:rPr>
              <a:t>Thinking through the hazards and safety concerns is an important exercise for the Incident Commander or Unified Command. You must define the problems that you face before you can determine and prioritize the actions that you need to take in response to the incident. </a:t>
            </a:r>
            <a:endParaRPr lang="en-US"/>
          </a:p>
        </p:txBody>
      </p:sp>
      <p:pic>
        <p:nvPicPr>
          <p:cNvPr id="8" name="Picture 4" descr="Responder viewing map outdoo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02059" y="1636466"/>
            <a:ext cx="2734057" cy="352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ACTIVITY 8.2: HAZARDS AND SAFETY CONCERNS</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practice identifying hazards and safety concerns.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10 minutes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 . . .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excerpt from the scenario </a:t>
            </a:r>
            <a:r>
              <a:rPr lang="en-US" kern="1200" dirty="0" smtClean="0">
                <a:latin typeface="Arial" panose="020B0604020202020204" pitchFamily="34" charset="0"/>
                <a:cs typeface="Arial" panose="020B0604020202020204" pitchFamily="34" charset="0"/>
              </a:rPr>
              <a:t>below.</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hazards and safety concerns.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answer to the class in 10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Scenario</a:t>
            </a:r>
            <a:r>
              <a:rPr lang="en-US" b="1" u="sng" kern="1200" dirty="0">
                <a:latin typeface="Arial" panose="020B0604020202020204" pitchFamily="34" charset="0"/>
                <a:cs typeface="Arial" panose="020B0604020202020204" pitchFamily="34" charset="0"/>
              </a:rPr>
              <a:t>:</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Several people were injured as the large truck passed through the crowd and there may be deaths. There is disorder as some attempt to flee and others try to help. The tanker truck is an active fire that must be suppressed and could spread to nearby structures. The building and utilities (power, water, and gas) could be damaged and may present additional hazards to people in the affected area.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Scenario: Liberty County</a:t>
            </a:r>
            <a:endParaRPr lang="en-US" altLang="en-US" smtClean="0"/>
          </a:p>
        </p:txBody>
      </p:sp>
      <p:sp>
        <p:nvSpPr>
          <p:cNvPr id="2" name="Content Placeholder 1"/>
          <p:cNvSpPr>
            <a:spLocks noGrp="1"/>
          </p:cNvSpPr>
          <p:nvPr>
            <p:ph sz="quarter" idx="13"/>
          </p:nvPr>
        </p:nvSpPr>
        <p:spPr/>
        <p:txBody>
          <a:bodyPr>
            <a:normAutofit fontScale="40000" lnSpcReduction="20000"/>
          </a:bodyPr>
          <a:lstStyle/>
          <a:p>
            <a:pPr>
              <a:spcBef>
                <a:spcPct val="100000"/>
              </a:spcBef>
              <a:buSzPct val="99000"/>
            </a:pPr>
            <a:r>
              <a:rPr lang="en-US" b="1" kern="1200">
                <a:latin typeface="Arial" panose="020B0604020202020204" pitchFamily="34" charset="0"/>
                <a:cs typeface="Arial" panose="020B0604020202020204" pitchFamily="34" charset="0"/>
              </a:rPr>
              <a:t>Liberty County Map</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scenario for this activity takes place in Liberty County.</a:t>
            </a:r>
            <a:endParaRPr lang="en-US"/>
          </a:p>
          <a:p>
            <a:pPr>
              <a:spcBef>
                <a:spcPct val="100000"/>
              </a:spcBef>
              <a:buSzPct val="99000"/>
            </a:pPr>
            <a:r>
              <a:rPr lang="en-US" kern="1200">
                <a:latin typeface="Arial" panose="020B0604020202020204" pitchFamily="34" charset="0"/>
                <a:cs typeface="Arial" panose="020B0604020202020204" pitchFamily="34" charset="0"/>
              </a:rPr>
              <a:t>Liberty County is located in the fictional State of Columbia, on the Atlantic Coast between Canada and Mexico. </a:t>
            </a:r>
            <a:endParaRPr lang="en-US"/>
          </a:p>
          <a:p>
            <a:pPr>
              <a:spcBef>
                <a:spcPct val="100000"/>
              </a:spcBef>
              <a:buSzPct val="99000"/>
            </a:pPr>
            <a:r>
              <a:rPr lang="en-US" kern="1200">
                <a:latin typeface="Arial" panose="020B0604020202020204" pitchFamily="34" charset="0"/>
                <a:cs typeface="Arial" panose="020B0604020202020204" pitchFamily="34" charset="0"/>
              </a:rPr>
              <a:t>Liberty County is primarily rural with large tracts of forests, grazing lands and farmlands. </a:t>
            </a:r>
            <a:endParaRPr lang="en-US"/>
          </a:p>
          <a:p>
            <a:pPr>
              <a:spcBef>
                <a:spcPct val="100000"/>
              </a:spcBef>
              <a:buSzPct val="99000"/>
            </a:pPr>
            <a:r>
              <a:rPr lang="en-US" kern="1200">
                <a:latin typeface="Arial" panose="020B0604020202020204" pitchFamily="34" charset="0"/>
                <a:cs typeface="Arial" panose="020B0604020202020204" pitchFamily="34" charset="0"/>
              </a:rPr>
              <a:t>The population of the county is 302,412. Almost half of the population resides in Central City, and another quarter of the countys permanent residents live in four smaller cities: Fisherville, Harvest Junction, Kingston and Bayport.</a:t>
            </a:r>
            <a:endParaRPr lang="en-US"/>
          </a:p>
          <a:p>
            <a:pPr>
              <a:spcBef>
                <a:spcPct val="100000"/>
              </a:spcBef>
              <a:buSzPct val="99000"/>
            </a:pPr>
            <a:r>
              <a:rPr lang="en-US" kern="1200">
                <a:latin typeface="Arial" panose="020B0604020202020204" pitchFamily="34" charset="0"/>
                <a:cs typeface="Arial" panose="020B0604020202020204" pitchFamily="34" charset="0"/>
              </a:rPr>
              <a:t>Liberty County government includes a Sheriffs Department, Emergency Management Center, Public Health Department, Public Works Department and Board of Schools. The county infrastructure includes a dam and reservoir, a seaport and two airports.</a:t>
            </a:r>
            <a:endParaRPr lang="en-US"/>
          </a:p>
        </p:txBody>
      </p:sp>
      <p:pic>
        <p:nvPicPr>
          <p:cNvPr id="9" name="Picture 5" descr="Example Map of fictitious Liberty County showing Marshes; Lakes; Airports; Interstates; State Routes; Rivers/Creeks; Railroads; Parks; City Boundari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783097" y="3471863"/>
            <a:ext cx="1577806"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Determine Initial Priorities and Immediate Resource Requirements</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Now that you have defined the nature and magnitude of the incident and understand the hazards and safety concerns that you are faced with, you can start determining priorities and resources.</a:t>
            </a:r>
            <a:endParaRPr lang="en-US"/>
          </a:p>
          <a:p>
            <a:pPr>
              <a:spcBef>
                <a:spcPct val="100000"/>
              </a:spcBef>
              <a:buSzPct val="99000"/>
            </a:pPr>
            <a:r>
              <a:rPr lang="en-US" kern="1200">
                <a:latin typeface="Arial" panose="020B0604020202020204" pitchFamily="34" charset="0"/>
                <a:cs typeface="Arial" panose="020B0604020202020204" pitchFamily="34" charset="0"/>
              </a:rPr>
              <a:t>Lets start by reviewing two of the NIMS Management Characteristics that apply to determining priorities: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Management </a:t>
            </a:r>
            <a:r>
              <a:rPr lang="en-US" b="1" kern="1200">
                <a:latin typeface="Arial" panose="020B0604020202020204" pitchFamily="34" charset="0"/>
                <a:ea typeface="+mn-ea"/>
                <a:cs typeface="Arial" panose="020B0604020202020204" pitchFamily="34" charset="0"/>
              </a:rPr>
              <a:t>by Objectives:</a:t>
            </a:r>
            <a:r>
              <a:rPr lang="en-US" kern="1200" smtClean="0">
                <a:latin typeface="Arial" panose="020B0604020202020204" pitchFamily="34" charset="0"/>
                <a:cs typeface="Arial" panose="020B0604020202020204" pitchFamily="34" charset="0"/>
              </a:rPr>
              <a:t>Identify </a:t>
            </a:r>
            <a:r>
              <a:rPr lang="en-US" kern="1200">
                <a:latin typeface="Arial" panose="020B0604020202020204" pitchFamily="34" charset="0"/>
                <a:cs typeface="Arial" panose="020B0604020202020204" pitchFamily="34" charset="0"/>
              </a:rPr>
              <a:t>response priorities and objectives and define the resources required to achieve the objectives. This is a key activity that must be documented.</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Incident </a:t>
            </a:r>
            <a:r>
              <a:rPr lang="en-US" b="1" kern="1200">
                <a:latin typeface="Arial" panose="020B0604020202020204" pitchFamily="34" charset="0"/>
                <a:ea typeface="+mn-ea"/>
                <a:cs typeface="Arial" panose="020B0604020202020204" pitchFamily="34" charset="0"/>
              </a:rPr>
              <a:t>Action Planning:</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Incident objectives, tactics and assignments for operations and support are recorded and communicated through an Incident Action Plan (IAP). While this may not start as an extensive written document early in a response, as incidents increase in size, complexity, and length, it is increasingly important to document incident response activities.</a:t>
            </a:r>
            <a:endParaRPr lang="en-US"/>
          </a:p>
        </p:txBody>
      </p:sp>
      <p:pic>
        <p:nvPicPr>
          <p:cNvPr id="8" name="Picture 4" descr="Photo of a responder wearing Incident Commander vest, viewed from bac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625954" y="1774598"/>
            <a:ext cx="2086266" cy="324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ACTIVITY 8.3: INCIDENT OBJECTIVES</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the students practice at writing "SMART" incident objectives for various hazards and safety concerns.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Hazards and Safety concerns on the chart in your Student Manual.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Using </a:t>
            </a:r>
            <a:r>
              <a:rPr lang="en-US" kern="1200" dirty="0">
                <a:latin typeface="Arial" panose="020B0604020202020204" pitchFamily="34" charset="0"/>
                <a:cs typeface="Arial" panose="020B0604020202020204" pitchFamily="34" charset="0"/>
              </a:rPr>
              <a:t>the chart included in your SM, determine what actions must be taken in response to the incident.  Develop some simple objectives utilizing the "SMART" approach - incident objectives should be Specific, Measurable, Action-oriented, Realistic and </a:t>
            </a:r>
            <a:r>
              <a:rPr lang="en-US" kern="1200" dirty="0" smtClean="0">
                <a:latin typeface="Arial" panose="020B0604020202020204" pitchFamily="34" charset="0"/>
                <a:cs typeface="Arial" panose="020B0604020202020204" pitchFamily="34" charset="0"/>
              </a:rPr>
              <a:t>Time-sensitive.</a:t>
            </a:r>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"SMART" incident objectives on chart </a:t>
            </a:r>
            <a:r>
              <a:rPr lang="en-US" kern="1200" dirty="0" smtClean="0">
                <a:latin typeface="Arial" panose="020B0604020202020204" pitchFamily="34" charset="0"/>
                <a:cs typeface="Arial" panose="020B0604020202020204" pitchFamily="34" charset="0"/>
              </a:rPr>
              <a:t>paper.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and be ready to present your objectives to the class in 15 minutes.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You have a lot of objectives for this incident. You will be pursuing multiple objectives simultaneously, but you also need to understand the priority of your objectives. </a:t>
            </a:r>
            <a:endParaRPr lang="en-US"/>
          </a:p>
          <a:p>
            <a:pPr>
              <a:spcBef>
                <a:spcPct val="100000"/>
              </a:spcBef>
              <a:buSzPct val="99000"/>
            </a:pPr>
            <a:r>
              <a:rPr lang="en-US" kern="1200">
                <a:latin typeface="Arial" panose="020B0604020202020204" pitchFamily="34" charset="0"/>
                <a:cs typeface="Arial" panose="020B0604020202020204" pitchFamily="34" charset="0"/>
              </a:rPr>
              <a:t>Take a look at the incident objectives you developed, which do you assess as your top priority objective?</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fontScale="90000"/>
          </a:bodyPr>
          <a:lstStyle/>
          <a:p>
            <a:pPr>
              <a:spcBef>
                <a:spcPct val="100000"/>
              </a:spcBef>
              <a:buSzPct val="99000"/>
            </a:pPr>
            <a:r>
              <a:rPr lang="en-US" altLang="en-US" dirty="0" smtClean="0"/>
              <a:t>Determine Initial Priorities and Immediate Resource Requirements (Continued)</a:t>
            </a:r>
            <a:endParaRPr lang="en-US" altLang="en-US" dirty="0"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Once you have determined your objectives and priorities, you should next determine the resources that you will need to respond to the incident and accomplish your objectives.</a:t>
            </a:r>
            <a:endParaRPr lang="en-US"/>
          </a:p>
        </p:txBody>
      </p:sp>
      <p:pic>
        <p:nvPicPr>
          <p:cNvPr id="8" name="Picture 4" descr="Photo collage showing Incident Commander considering Medical, Fire, and Law Enforcement prioriti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78217" y="2007993"/>
            <a:ext cx="2981741" cy="278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ACTIVITY 8.4 DEFINING RESOURCES</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2135722599"/>
              </p:ext>
            </p:extLst>
          </p:nvPr>
        </p:nvGraphicFramePr>
        <p:xfrm>
          <a:off x="457200" y="1016000"/>
          <a:ext cx="7620000" cy="4555074"/>
        </p:xfrm>
        <a:graphic>
          <a:graphicData uri="http://schemas.openxmlformats.org/drawingml/2006/table">
            <a:tbl>
              <a:tblPr firstRow="1" bandRow="1">
                <a:tableStyleId>{2D5ABB26-0587-4C30-8999-92F81FD0307C}</a:tableStyleId>
              </a:tblPr>
              <a:tblGrid>
                <a:gridCol w="762000"/>
                <a:gridCol w="3429000"/>
                <a:gridCol w="3429000"/>
              </a:tblGrid>
              <a:tr h="2066879">
                <a:tc gridSpan="3">
                  <a:txBody>
                    <a:bodyPr/>
                    <a:lstStyle/>
                    <a:p>
                      <a:pPr lvl="0">
                        <a:spcBef>
                          <a:spcPct val="100000"/>
                        </a:spcBef>
                        <a:buClrTx/>
                        <a:buSzPct val="99000"/>
                      </a:pPr>
                      <a:r>
                        <a:rPr lang="en-US" sz="1200" u="sng" dirty="0" smtClean="0">
                          <a:solidFill>
                            <a:srgbClr val="000066"/>
                          </a:solidFill>
                          <a:sym typeface="Arial"/>
                        </a:rPr>
                        <a:t>Activity Purpose:</a:t>
                      </a:r>
                      <a:r>
                        <a:rPr lang="en-US" sz="1200" dirty="0" smtClean="0">
                          <a:solidFill>
                            <a:srgbClr val="000066"/>
                          </a:solidFill>
                          <a:sym typeface="Arial"/>
                        </a:rPr>
                        <a:t> To allow students practice defining resources for Incident Objectives.</a:t>
                      </a:r>
                    </a:p>
                    <a:p>
                      <a:pPr lvl="0">
                        <a:spcBef>
                          <a:spcPct val="100000"/>
                        </a:spcBef>
                        <a:buClrTx/>
                        <a:buSzPct val="99000"/>
                      </a:pPr>
                      <a:r>
                        <a:rPr lang="en-US" sz="1200" u="sng" dirty="0" smtClean="0">
                          <a:solidFill>
                            <a:srgbClr val="000066"/>
                          </a:solidFill>
                          <a:sym typeface="Arial"/>
                        </a:rPr>
                        <a:t>Time:</a:t>
                      </a:r>
                      <a:r>
                        <a:rPr lang="en-US" sz="1200" dirty="0" smtClean="0">
                          <a:solidFill>
                            <a:srgbClr val="000066"/>
                          </a:solidFill>
                          <a:sym typeface="Arial"/>
                        </a:rPr>
                        <a:t> 10 minutes</a:t>
                      </a:r>
                    </a:p>
                    <a:p>
                      <a:pPr lvl="0">
                        <a:spcBef>
                          <a:spcPct val="100000"/>
                        </a:spcBef>
                        <a:buClrTx/>
                        <a:buSzPct val="99000"/>
                      </a:pPr>
                      <a:r>
                        <a:rPr lang="en-US" sz="1200" u="sng" dirty="0" smtClean="0">
                          <a:solidFill>
                            <a:srgbClr val="000066"/>
                          </a:solidFill>
                          <a:sym typeface="Arial"/>
                        </a:rPr>
                        <a:t>Instructions:</a:t>
                      </a:r>
                      <a:r>
                        <a:rPr lang="en-US" sz="1200" dirty="0" smtClean="0">
                          <a:solidFill>
                            <a:srgbClr val="000066"/>
                          </a:solidFill>
                          <a:sym typeface="Arial"/>
                        </a:rPr>
                        <a:t> Working in your team:</a:t>
                      </a:r>
                    </a:p>
                    <a:p>
                      <a:pPr marL="457200" lvl="1" indent="-342900">
                        <a:spcBef>
                          <a:spcPct val="50000"/>
                        </a:spcBef>
                        <a:buClrTx/>
                        <a:buSzPct val="99000"/>
                        <a:buFont typeface="Arial"/>
                        <a:buAutoNum type="arabicPeriod"/>
                      </a:pPr>
                      <a:r>
                        <a:rPr lang="en-US" sz="1200" dirty="0" smtClean="0">
                          <a:solidFill>
                            <a:srgbClr val="000066"/>
                          </a:solidFill>
                          <a:sym typeface="Arial"/>
                        </a:rPr>
                        <a:t>Review the Incident Objectives you just created in the previous activity. </a:t>
                      </a:r>
                    </a:p>
                    <a:p>
                      <a:pPr marL="457200" lvl="1" indent="-342900">
                        <a:spcBef>
                          <a:spcPct val="50000"/>
                        </a:spcBef>
                        <a:buClrTx/>
                        <a:buSzPct val="99000"/>
                        <a:buFont typeface="Arial"/>
                        <a:buAutoNum type="arabicPeriod"/>
                      </a:pPr>
                      <a:r>
                        <a:rPr lang="en-US" sz="1200" dirty="0" smtClean="0">
                          <a:solidFill>
                            <a:srgbClr val="000066"/>
                          </a:solidFill>
                          <a:sym typeface="Arial"/>
                        </a:rPr>
                        <a:t>Using the list of resources provided below, identify which resources you would need to accomplish your incident objectives.</a:t>
                      </a:r>
                    </a:p>
                    <a:p>
                      <a:pPr marL="457200" lvl="1" indent="-342900">
                        <a:spcBef>
                          <a:spcPct val="50000"/>
                        </a:spcBef>
                        <a:buClrTx/>
                        <a:buSzPct val="99000"/>
                        <a:buFont typeface="Arial"/>
                        <a:buAutoNum type="arabicPeriod"/>
                      </a:pPr>
                      <a:r>
                        <a:rPr lang="en-US" sz="1200" dirty="0" smtClean="0">
                          <a:solidFill>
                            <a:srgbClr val="000066"/>
                          </a:solidFill>
                          <a:sym typeface="Arial"/>
                        </a:rPr>
                        <a:t>List the resources on chart paper.</a:t>
                      </a:r>
                    </a:p>
                    <a:p>
                      <a:pPr marL="457200" lvl="1" indent="-342900">
                        <a:spcBef>
                          <a:spcPct val="50000"/>
                        </a:spcBef>
                        <a:buClrTx/>
                        <a:buSzPct val="99000"/>
                        <a:buFont typeface="Arial"/>
                        <a:buAutoNum type="arabicPeriod"/>
                      </a:pPr>
                      <a:r>
                        <a:rPr lang="en-US" sz="1200" dirty="0" smtClean="0">
                          <a:solidFill>
                            <a:srgbClr val="000066"/>
                          </a:solidFill>
                          <a:sym typeface="Arial"/>
                        </a:rPr>
                        <a:t>Choose a spokesperson and be ready to present your resources to the class in 10 minutes.</a:t>
                      </a:r>
                      <a:endParaRPr lang="en-US" sz="1200" dirty="0">
                        <a:solidFill>
                          <a:srgbClr val="000066"/>
                        </a:solidFill>
                      </a:endParaRPr>
                    </a:p>
                  </a:txBody>
                  <a:tcPr/>
                </a:tc>
                <a:tc hMerge="1">
                  <a:txBody>
                    <a:bodyPr/>
                    <a:lstStyle/>
                    <a:p>
                      <a:endParaRPr lang="en-US"/>
                    </a:p>
                  </a:txBody>
                  <a:tcPr/>
                </a:tc>
                <a:tc hMerge="1">
                  <a:txBody>
                    <a:bodyPr/>
                    <a:lstStyle/>
                    <a:p>
                      <a:endParaRPr lang="en-US"/>
                    </a:p>
                  </a:txBody>
                  <a:tcPr/>
                </a:tc>
              </a:tr>
              <a:tr h="2269074">
                <a:tc>
                  <a:txBody>
                    <a:bodyPr/>
                    <a:lstStyle/>
                    <a:p>
                      <a:pPr>
                        <a:buClrTx/>
                        <a:buSzPct val="99000"/>
                      </a:pPr>
                      <a:endParaRPr lang="en-US" sz="1200" dirty="0"/>
                    </a:p>
                  </a:txBody>
                  <a:tcPr/>
                </a:tc>
                <a:tc>
                  <a:txBody>
                    <a:bodyPr/>
                    <a:lstStyle/>
                    <a:p>
                      <a:pPr lvl="0">
                        <a:spcBef>
                          <a:spcPct val="100000"/>
                        </a:spcBef>
                        <a:buClrTx/>
                        <a:buSzPct val="99000"/>
                      </a:pPr>
                      <a:r>
                        <a:rPr lang="en-US" sz="1200" u="sng" smtClean="0">
                          <a:solidFill>
                            <a:srgbClr val="000066"/>
                          </a:solidFill>
                          <a:sym typeface="Arial"/>
                        </a:rPr>
                        <a:t>Resources:</a:t>
                      </a:r>
                      <a:endParaRPr lang="en-US" sz="1200" smtClean="0">
                        <a:solidFill>
                          <a:srgbClr val="000066"/>
                        </a:solidFill>
                        <a:sym typeface="Arial"/>
                      </a:endParaRPr>
                    </a:p>
                    <a:p>
                      <a:pPr marL="457200" lvl="1" indent="-342900">
                        <a:spcBef>
                          <a:spcPct val="50000"/>
                        </a:spcBef>
                        <a:buClrTx/>
                        <a:buSzPct val="99000"/>
                        <a:buFont typeface="Arial"/>
                        <a:buChar char="•"/>
                      </a:pPr>
                      <a:r>
                        <a:rPr lang="en-US" sz="1200" smtClean="0">
                          <a:solidFill>
                            <a:srgbClr val="000066"/>
                          </a:solidFill>
                          <a:sym typeface="Arial"/>
                        </a:rPr>
                        <a:t>Fire Trucks with Firefighter Personnel</a:t>
                      </a:r>
                    </a:p>
                    <a:p>
                      <a:pPr marL="457200" lvl="1" indent="-342900">
                        <a:spcBef>
                          <a:spcPct val="50000"/>
                        </a:spcBef>
                        <a:buClrTx/>
                        <a:buSzPct val="99000"/>
                        <a:buFont typeface="Arial"/>
                        <a:buChar char="•"/>
                      </a:pPr>
                      <a:r>
                        <a:rPr lang="en-US" sz="1200" smtClean="0">
                          <a:solidFill>
                            <a:srgbClr val="000066"/>
                          </a:solidFill>
                          <a:sym typeface="Arial"/>
                        </a:rPr>
                        <a:t>Ambulances with Medical Personnel </a:t>
                      </a:r>
                    </a:p>
                    <a:p>
                      <a:pPr marL="457200" lvl="1" indent="-342900">
                        <a:spcBef>
                          <a:spcPct val="50000"/>
                        </a:spcBef>
                        <a:buClrTx/>
                        <a:buSzPct val="99000"/>
                        <a:buFont typeface="Arial"/>
                        <a:buChar char="•"/>
                      </a:pPr>
                      <a:r>
                        <a:rPr lang="en-US" sz="1200" smtClean="0">
                          <a:solidFill>
                            <a:srgbClr val="000066"/>
                          </a:solidFill>
                          <a:sym typeface="Arial"/>
                        </a:rPr>
                        <a:t>Hazmat Team </a:t>
                      </a:r>
                    </a:p>
                    <a:p>
                      <a:pPr marL="457200" lvl="1" indent="-342900">
                        <a:spcBef>
                          <a:spcPct val="50000"/>
                        </a:spcBef>
                        <a:buClrTx/>
                        <a:buSzPct val="99000"/>
                        <a:buFont typeface="Arial"/>
                        <a:buChar char="•"/>
                      </a:pPr>
                      <a:r>
                        <a:rPr lang="en-US" sz="1200" smtClean="0">
                          <a:solidFill>
                            <a:srgbClr val="000066"/>
                          </a:solidFill>
                          <a:sym typeface="Arial"/>
                        </a:rPr>
                        <a:t>Law Enforcement Traffic Control </a:t>
                      </a:r>
                    </a:p>
                    <a:p>
                      <a:pPr marL="457200" lvl="1" indent="-342900">
                        <a:spcBef>
                          <a:spcPct val="50000"/>
                        </a:spcBef>
                        <a:buClrTx/>
                        <a:buSzPct val="99000"/>
                        <a:buFont typeface="Arial"/>
                        <a:buChar char="•"/>
                      </a:pPr>
                      <a:r>
                        <a:rPr lang="en-US" sz="1200" smtClean="0">
                          <a:solidFill>
                            <a:srgbClr val="000066"/>
                          </a:solidFill>
                          <a:sym typeface="Arial"/>
                        </a:rPr>
                        <a:t>Law Enforcement Investigators </a:t>
                      </a:r>
                    </a:p>
                    <a:p>
                      <a:pPr marL="457200" lvl="1" indent="-342900">
                        <a:spcBef>
                          <a:spcPct val="50000"/>
                        </a:spcBef>
                        <a:buClrTx/>
                        <a:buSzPct val="99000"/>
                        <a:buFont typeface="Arial"/>
                        <a:buChar char="•"/>
                      </a:pPr>
                      <a:r>
                        <a:rPr lang="en-US" sz="1200" smtClean="0">
                          <a:solidFill>
                            <a:srgbClr val="000066"/>
                          </a:solidFill>
                          <a:sym typeface="Arial"/>
                        </a:rPr>
                        <a:t>Fire Investigators </a:t>
                      </a:r>
                    </a:p>
                    <a:p>
                      <a:pPr marL="457200" lvl="1" indent="-342900">
                        <a:spcBef>
                          <a:spcPct val="50000"/>
                        </a:spcBef>
                        <a:buClrTx/>
                        <a:buSzPct val="99000"/>
                        <a:buFont typeface="Arial"/>
                        <a:buChar char="•"/>
                      </a:pPr>
                      <a:r>
                        <a:rPr lang="en-US" sz="1200" smtClean="0">
                          <a:solidFill>
                            <a:srgbClr val="000066"/>
                          </a:solidFill>
                          <a:sym typeface="Arial"/>
                        </a:rPr>
                        <a:t>Medical Examiner / Coroner</a:t>
                      </a:r>
                      <a:endParaRPr lang="en-US" sz="1200">
                        <a:solidFill>
                          <a:srgbClr val="000066"/>
                        </a:solidFill>
                      </a:endParaRPr>
                    </a:p>
                  </a:txBody>
                  <a:tcPr/>
                </a:tc>
                <a:tc>
                  <a:txBody>
                    <a:bodyPr/>
                    <a:lstStyle/>
                    <a:p>
                      <a:pPr lvl="0">
                        <a:spcBef>
                          <a:spcPct val="100000"/>
                        </a:spcBef>
                        <a:buClrTx/>
                        <a:buSzPct val="99000"/>
                      </a:pPr>
                      <a:r>
                        <a:rPr lang="en-US" sz="1200" dirty="0" smtClean="0">
                          <a:solidFill>
                            <a:srgbClr val="000066"/>
                          </a:solidFill>
                          <a:sym typeface="Arial"/>
                        </a:rPr>
                        <a:t> </a:t>
                      </a:r>
                    </a:p>
                    <a:p>
                      <a:pPr marL="457200" lvl="1" indent="-342900">
                        <a:spcBef>
                          <a:spcPct val="50000"/>
                        </a:spcBef>
                        <a:buClrTx/>
                        <a:buSzPct val="99000"/>
                        <a:buFont typeface="Arial"/>
                        <a:buChar char="•"/>
                      </a:pPr>
                      <a:r>
                        <a:rPr lang="en-US" sz="1200" dirty="0" smtClean="0">
                          <a:solidFill>
                            <a:srgbClr val="000066"/>
                          </a:solidFill>
                          <a:sym typeface="Arial"/>
                        </a:rPr>
                        <a:t>Public Works - Electrical </a:t>
                      </a:r>
                    </a:p>
                    <a:p>
                      <a:pPr marL="457200" lvl="1" indent="-342900">
                        <a:spcBef>
                          <a:spcPct val="50000"/>
                        </a:spcBef>
                        <a:buClrTx/>
                        <a:buSzPct val="99000"/>
                        <a:buFont typeface="Arial"/>
                        <a:buChar char="•"/>
                      </a:pPr>
                      <a:r>
                        <a:rPr lang="en-US" sz="1200" dirty="0" smtClean="0">
                          <a:solidFill>
                            <a:srgbClr val="000066"/>
                          </a:solidFill>
                          <a:sym typeface="Arial"/>
                        </a:rPr>
                        <a:t>Public Works - Water </a:t>
                      </a:r>
                    </a:p>
                    <a:p>
                      <a:pPr marL="457200" lvl="1" indent="-342900">
                        <a:spcBef>
                          <a:spcPct val="50000"/>
                        </a:spcBef>
                        <a:buClrTx/>
                        <a:buSzPct val="99000"/>
                        <a:buFont typeface="Arial"/>
                        <a:buChar char="•"/>
                      </a:pPr>
                      <a:r>
                        <a:rPr lang="en-US" sz="1200" dirty="0" smtClean="0">
                          <a:solidFill>
                            <a:srgbClr val="000066"/>
                          </a:solidFill>
                          <a:sym typeface="Arial"/>
                        </a:rPr>
                        <a:t>Public Works - Gas </a:t>
                      </a:r>
                    </a:p>
                    <a:p>
                      <a:pPr marL="457200" lvl="1" indent="-342900">
                        <a:spcBef>
                          <a:spcPct val="50000"/>
                        </a:spcBef>
                        <a:buClrTx/>
                        <a:buSzPct val="99000"/>
                        <a:buFont typeface="Arial"/>
                        <a:buChar char="•"/>
                      </a:pPr>
                      <a:r>
                        <a:rPr lang="en-US" sz="1200" dirty="0" smtClean="0">
                          <a:solidFill>
                            <a:srgbClr val="000066"/>
                          </a:solidFill>
                          <a:sym typeface="Arial"/>
                        </a:rPr>
                        <a:t>Urban Search and Rescue Team </a:t>
                      </a:r>
                    </a:p>
                    <a:p>
                      <a:pPr marL="457200" lvl="1" indent="-342900">
                        <a:spcBef>
                          <a:spcPct val="50000"/>
                        </a:spcBef>
                        <a:buClrTx/>
                        <a:buSzPct val="99000"/>
                        <a:buFont typeface="Arial"/>
                        <a:buChar char="•"/>
                      </a:pPr>
                      <a:r>
                        <a:rPr lang="en-US" sz="1200" dirty="0" smtClean="0">
                          <a:solidFill>
                            <a:srgbClr val="000066"/>
                          </a:solidFill>
                          <a:sym typeface="Arial"/>
                        </a:rPr>
                        <a:t>Wildland Firefighting Teams </a:t>
                      </a:r>
                    </a:p>
                    <a:p>
                      <a:pPr marL="457200" lvl="1" indent="-342900">
                        <a:spcBef>
                          <a:spcPct val="50000"/>
                        </a:spcBef>
                        <a:buClrTx/>
                        <a:buSzPct val="99000"/>
                        <a:buFont typeface="Arial"/>
                        <a:buChar char="•"/>
                      </a:pPr>
                      <a:r>
                        <a:rPr lang="en-US" sz="1200" dirty="0" smtClean="0">
                          <a:solidFill>
                            <a:srgbClr val="000066"/>
                          </a:solidFill>
                          <a:sym typeface="Arial"/>
                        </a:rPr>
                        <a:t>K-9 Bomb Detection Dogs </a:t>
                      </a:r>
                    </a:p>
                    <a:p>
                      <a:pPr marL="457200" lvl="1" indent="-342900">
                        <a:spcBef>
                          <a:spcPct val="50000"/>
                        </a:spcBef>
                        <a:buClrTx/>
                        <a:buSzPct val="99000"/>
                        <a:buFont typeface="Arial"/>
                        <a:buChar char="•"/>
                      </a:pPr>
                      <a:r>
                        <a:rPr lang="en-US" sz="1200" dirty="0" smtClean="0">
                          <a:solidFill>
                            <a:srgbClr val="000066"/>
                          </a:solidFill>
                          <a:sym typeface="Arial"/>
                        </a:rPr>
                        <a:t>Explosive Ordnance Disposal Team</a:t>
                      </a:r>
                      <a:endParaRPr lang="en-US" sz="1200" dirty="0">
                        <a:solidFill>
                          <a:srgbClr val="000066"/>
                        </a:solidFill>
                      </a:endParaRPr>
                    </a:p>
                  </a:txBody>
                  <a:tcPr/>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Determine Initial Priorities and Immediate Resource Requirements (Continued)</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Before we move on from resources lets review a few more NIMS Management Characteristics that can be applied to managing resources: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Common </a:t>
            </a:r>
            <a:r>
              <a:rPr lang="en-US" b="1" kern="1200">
                <a:latin typeface="Arial" panose="020B0604020202020204" pitchFamily="34" charset="0"/>
                <a:ea typeface="+mn-ea"/>
                <a:cs typeface="Arial" panose="020B0604020202020204" pitchFamily="34" charset="0"/>
              </a:rPr>
              <a:t>Terminology:</a:t>
            </a:r>
            <a:r>
              <a:rPr lang="en-US" kern="1200" smtClean="0">
                <a:latin typeface="Arial" panose="020B0604020202020204" pitchFamily="34" charset="0"/>
                <a:cs typeface="Arial" panose="020B0604020202020204" pitchFamily="34" charset="0"/>
              </a:rPr>
              <a:t>Using </a:t>
            </a:r>
            <a:r>
              <a:rPr lang="en-US" kern="1200">
                <a:latin typeface="Arial" panose="020B0604020202020204" pitchFamily="34" charset="0"/>
                <a:cs typeface="Arial" panose="020B0604020202020204" pitchFamily="34" charset="0"/>
              </a:rPr>
              <a:t>standard terms for resources can help to ensure that when you request a resource it meets your requirements.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Accountability:</a:t>
            </a: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will need processes to record and report the status of all incident resources from the time they arrive on the incident until they are returned to their jurisdiction.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Deployment</a:t>
            </a:r>
            <a:r>
              <a:rPr lang="en-US" b="1" kern="1200">
                <a:latin typeface="Arial" panose="020B0604020202020204" pitchFamily="34" charset="0"/>
                <a:ea typeface="+mn-ea"/>
                <a:cs typeface="Arial" panose="020B0604020202020204" pitchFamily="34" charset="0"/>
              </a:rPr>
              <a: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You will need to control deployment of resources to ensure that you receive only what you have requested. Unrequested resources can take up space needed for requested resources and can create additional management requirements on the Incident Command or Unified Command.</a:t>
            </a:r>
            <a:endParaRPr lang="en-US"/>
          </a:p>
        </p:txBody>
      </p:sp>
      <p:pic>
        <p:nvPicPr>
          <p:cNvPr id="8" name="Picture 4" descr="National Incident Management System, Third Edition October 2017, U.S. Department of Homeland Security Seal, Federal Emergency Management Agency (FEMA)."/>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Determine Incident Locations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Congratulations, you have completed the first three initial response actions: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Size-up </a:t>
            </a:r>
            <a:r>
              <a:rPr lang="en-US" kern="1200">
                <a:latin typeface="Arial" panose="020B0604020202020204" pitchFamily="34" charset="0"/>
                <a:cs typeface="Arial" panose="020B0604020202020204" pitchFamily="34" charset="0"/>
              </a:rPr>
              <a:t>the nature and magnitude of the incident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Determine the hazards and safety concerns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Determine initial priorities and immediate resource requirements</a:t>
            </a:r>
            <a:endParaRPr lang="en-US"/>
          </a:p>
          <a:p>
            <a:pPr>
              <a:spcBef>
                <a:spcPct val="100000"/>
              </a:spcBef>
              <a:buSzPct val="99000"/>
            </a:pPr>
            <a:r>
              <a:rPr lang="en-US" kern="1200" smtClean="0">
                <a:latin typeface="Arial" panose="020B0604020202020204" pitchFamily="34" charset="0"/>
                <a:cs typeface="Arial" panose="020B0604020202020204" pitchFamily="34" charset="0"/>
              </a:rPr>
              <a:t>Next </a:t>
            </a:r>
            <a:r>
              <a:rPr lang="en-US" kern="1200">
                <a:latin typeface="Arial" panose="020B0604020202020204" pitchFamily="34" charset="0"/>
                <a:cs typeface="Arial" panose="020B0604020202020204" pitchFamily="34" charset="0"/>
              </a:rPr>
              <a:t>you have to consider a few issues associated with site control:</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Determine </a:t>
            </a:r>
            <a:r>
              <a:rPr lang="en-US" kern="1200">
                <a:latin typeface="Arial" panose="020B0604020202020204" pitchFamily="34" charset="0"/>
                <a:cs typeface="Arial" panose="020B0604020202020204" pitchFamily="34" charset="0"/>
              </a:rPr>
              <a:t>the location of the Incident Command Post and staging area</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Determine the entrance and exit routes for responders</a:t>
            </a:r>
            <a:endParaRPr lang="en-US"/>
          </a:p>
        </p:txBody>
      </p:sp>
      <p:pic>
        <p:nvPicPr>
          <p:cNvPr id="8" name="Picture 4" descr="Hands holding a Liberty County map with handwritten not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73506" y="1779361"/>
            <a:ext cx="2591162" cy="3238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ACTIVITY 8.5: DETERMINING INCIDENT LOCATIONS</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b="1" u="sng" kern="1200">
                <a:latin typeface="Arial" panose="020B0604020202020204" pitchFamily="34" charset="0"/>
                <a:cs typeface="Arial" panose="020B0604020202020204" pitchFamily="34" charset="0"/>
              </a:rPr>
              <a:t>Activity Purpose:</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To give students an opportunity to practice determining incident locations</a:t>
            </a:r>
            <a:endParaRPr lang="en-US"/>
          </a:p>
          <a:p>
            <a:pPr>
              <a:spcBef>
                <a:spcPct val="100000"/>
              </a:spcBef>
              <a:buSzPct val="99000"/>
            </a:pPr>
            <a:r>
              <a:rPr lang="en-US" b="1" u="sng" kern="1200" smtClean="0">
                <a:latin typeface="Arial" panose="020B0604020202020204" pitchFamily="34" charset="0"/>
                <a:cs typeface="Arial" panose="020B0604020202020204" pitchFamily="34" charset="0"/>
              </a:rPr>
              <a:t>Time</a:t>
            </a:r>
            <a:r>
              <a:rPr lang="en-US" b="1" u="sng" kern="1200">
                <a:latin typeface="Arial" panose="020B0604020202020204" pitchFamily="34" charset="0"/>
                <a:cs typeface="Arial" panose="020B0604020202020204" pitchFamily="34" charset="0"/>
              </a:rPr>
              <a: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10 minutes</a:t>
            </a:r>
            <a:endParaRPr lang="en-US"/>
          </a:p>
          <a:p>
            <a:pPr>
              <a:spcBef>
                <a:spcPct val="100000"/>
              </a:spcBef>
              <a:buSzPct val="99000"/>
            </a:pPr>
            <a:r>
              <a:rPr lang="en-US" b="1" u="sng" kern="1200" smtClean="0">
                <a:latin typeface="Arial" panose="020B0604020202020204" pitchFamily="34" charset="0"/>
                <a:cs typeface="Arial" panose="020B0604020202020204" pitchFamily="34" charset="0"/>
              </a:rPr>
              <a:t>Instructions</a:t>
            </a:r>
            <a:r>
              <a:rPr lang="en-US" b="1" u="sng" kern="1200">
                <a:latin typeface="Arial" panose="020B0604020202020204" pitchFamily="34" charset="0"/>
                <a:cs typeface="Arial" panose="020B0604020202020204" pitchFamily="34" charset="0"/>
              </a:rPr>
              <a: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Working in your team:</a:t>
            </a:r>
            <a:endParaRPr lang="en-US"/>
          </a:p>
          <a:p>
            <a:pPr marL="254000" lvl="1" indent="-254000">
              <a:spcBef>
                <a:spcPct val="100000"/>
              </a:spcBef>
              <a:buSzPct val="99000"/>
              <a:buFont typeface="Arial" panose="020B0604020202020204" pitchFamily="34" charset="0"/>
              <a:buAutoNum type="arabicPeriod"/>
            </a:pPr>
            <a:r>
              <a:rPr lang="en-US" kern="1200" smtClean="0">
                <a:latin typeface="Arial" panose="020B0604020202020204" pitchFamily="34" charset="0"/>
                <a:cs typeface="Arial" panose="020B0604020202020204" pitchFamily="34" charset="0"/>
              </a:rPr>
              <a:t>Review </a:t>
            </a:r>
            <a:r>
              <a:rPr lang="en-US" kern="1200">
                <a:latin typeface="Arial" panose="020B0604020202020204" pitchFamily="34" charset="0"/>
                <a:cs typeface="Arial" panose="020B0604020202020204" pitchFamily="34" charset="0"/>
              </a:rPr>
              <a:t>the map and indicate where you would place the following incident locations:</a:t>
            </a:r>
            <a:endParaRPr lang="en-US"/>
          </a:p>
          <a:p>
            <a:pPr marL="635000" lvl="2" indent="-254000">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Command Post </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Staging Area </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Entry point for responders </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Exit point for responders </a:t>
            </a:r>
            <a:endParaRPr lang="en-US"/>
          </a:p>
          <a:p>
            <a:pPr marL="254000" lvl="1" indent="-254000">
              <a:spcBef>
                <a:spcPct val="100000"/>
              </a:spcBef>
              <a:buSzPct val="99000"/>
              <a:buFont typeface="Arial" panose="020B0604020202020204" pitchFamily="34" charset="0"/>
              <a:buAutoNum type="arabicPeriod"/>
            </a:pPr>
            <a:r>
              <a:rPr lang="en-US" kern="1200" smtClean="0">
                <a:latin typeface="Arial" panose="020B0604020202020204" pitchFamily="34" charset="0"/>
                <a:cs typeface="Arial" panose="020B0604020202020204" pitchFamily="34" charset="0"/>
              </a:rPr>
              <a:t>Choose </a:t>
            </a:r>
            <a:r>
              <a:rPr lang="en-US" kern="1200">
                <a:latin typeface="Arial" panose="020B0604020202020204" pitchFamily="34" charset="0"/>
                <a:cs typeface="Arial" panose="020B0604020202020204" pitchFamily="34" charset="0"/>
              </a:rPr>
              <a:t>a spokesperson and be ready to present your answers to the class in 10 minutes.</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Map of fictional Liberty County Fairgrounds. Legend is Box 1 Event Center, Box 2 Multi-Purpose Exhibit Hall #1, Box 3 is Exhibit Hall #2 Blue Exhibit Hall and Incident Location, Box 4 is Indoor Arena, Box 5 is Butler Livestock Barn, Box 6 is Fleming Livestock Barn, Box 7 is Outdoor Arena, Box 8 is Horse Stalls, Box 9 is Outdoor Stage, Box 10 is RV Parking, Box 11 is Grandstand, Midway Area and Horse Race Track in Legend but not show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626919"/>
            <a:ext cx="4035425" cy="354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Establish an ICS Structure</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Acting as the Incident Commander you have completed a size-up to include identifying hazards and safety issues, setting priorities, determining resources, and defining key initial incident management locations.</a:t>
            </a:r>
            <a:endParaRPr lang="en-US"/>
          </a:p>
          <a:p>
            <a:pPr>
              <a:spcBef>
                <a:spcPct val="100000"/>
              </a:spcBef>
              <a:buSzPct val="99000"/>
            </a:pPr>
            <a:r>
              <a:rPr lang="en-US" kern="1200">
                <a:latin typeface="Arial" panose="020B0604020202020204" pitchFamily="34" charset="0"/>
                <a:cs typeface="Arial" panose="020B0604020202020204" pitchFamily="34" charset="0"/>
              </a:rPr>
              <a:t>Now that you understand what you are trying to accomplish and what resources you will be managing, you will need to define the ICS structure that will be needed to support management of the incident. </a:t>
            </a:r>
            <a:endParaRPr lang="en-US"/>
          </a:p>
          <a:p>
            <a:pPr>
              <a:spcBef>
                <a:spcPct val="100000"/>
              </a:spcBef>
              <a:buSzPct val="99000"/>
            </a:pPr>
            <a:r>
              <a:rPr lang="en-US" kern="1200">
                <a:latin typeface="Arial" panose="020B0604020202020204" pitchFamily="34" charset="0"/>
                <a:cs typeface="Arial" panose="020B0604020202020204" pitchFamily="34" charset="0"/>
              </a:rPr>
              <a:t>At this point in the scenario, the Incident Command likely consists of the Fire Chief working over the hood of a command vehicle. Additional resources will be arriving soon and the Incident Commander will need additional staff personnel to help in the management in the incident response. </a:t>
            </a:r>
            <a:endParaRPr lang="en-US"/>
          </a:p>
        </p:txBody>
      </p:sp>
      <p:pic>
        <p:nvPicPr>
          <p:cNvPr id="8" name="Picture 4" descr="Responders viewing map held up on the side window of a truc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73427" y="2117546"/>
            <a:ext cx="3191320" cy="256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Establish an ICS Structure (Continued)</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What ICS Command and General Staff positions will you need to manage the incident?</a:t>
            </a:r>
            <a:endParaRPr lang="en-US"/>
          </a:p>
          <a:p>
            <a:pPr>
              <a:spcBef>
                <a:spcPct val="100000"/>
              </a:spcBef>
              <a:buSzPct val="99000"/>
            </a:pPr>
            <a:r>
              <a:rPr lang="en-US" kern="1200">
                <a:latin typeface="Arial" panose="020B0604020202020204" pitchFamily="34" charset="0"/>
                <a:cs typeface="Arial" panose="020B0604020202020204" pitchFamily="34" charset="0"/>
              </a:rPr>
              <a:t>Remember that the Incident Commander/Unified Command is responsible for performing all of these functions personally until he or she activates that function.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Public Information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Safety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Liaison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Operations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Planning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Logistics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Finance/Administration</a:t>
            </a:r>
            <a:endParaRPr lang="en-US"/>
          </a:p>
        </p:txBody>
      </p:sp>
      <p:pic>
        <p:nvPicPr>
          <p:cNvPr id="8" name="Picture 4" descr="Incident Commander wearing helme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92665" y="2531941"/>
            <a:ext cx="1752845" cy="173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Central City</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Central </a:t>
            </a:r>
            <a:r>
              <a:rPr lang="en-US" kern="1200">
                <a:latin typeface="Arial" panose="020B0604020202020204" pitchFamily="34" charset="0"/>
                <a:cs typeface="Arial" panose="020B0604020202020204" pitchFamily="34" charset="0"/>
              </a:rPr>
              <a:t>City is the county seat for Liberty County and houses a population of 149,000. It is a diverse city with industrial areas, commercial areas, multi-family housing complexes and single family sub-divisions. </a:t>
            </a:r>
            <a:endParaRPr lang="en-US"/>
          </a:p>
          <a:p>
            <a:pPr>
              <a:spcBef>
                <a:spcPct val="100000"/>
              </a:spcBef>
              <a:buSzPct val="99000"/>
            </a:pPr>
            <a:r>
              <a:rPr lang="en-US" kern="1200">
                <a:latin typeface="Arial" panose="020B0604020202020204" pitchFamily="34" charset="0"/>
                <a:cs typeface="Arial" panose="020B0604020202020204" pitchFamily="34" charset="0"/>
              </a:rPr>
              <a:t>Central City government includes a Fire Department, Police Department, and Public Works Department. The city has a separate school district, four hospitals and two universities. </a:t>
            </a:r>
            <a:endParaRPr lang="en-US"/>
          </a:p>
        </p:txBody>
      </p:sp>
      <p:pic>
        <p:nvPicPr>
          <p:cNvPr id="8" name="Picture 4" descr="Example map of fictitious Central City showing rivers, roads, parks, universities, golf course, railroad tracks, schools, fire and police stations, warehouses, hospitals, power/phone stations, Radio/TV stations, government building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20403" y="1152525"/>
            <a:ext cx="3897368"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Establish an ICS Structure (Continued)</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We previously assessed that this is a Type 4 Incident. </a:t>
            </a:r>
            <a:endParaRPr lang="en-US"/>
          </a:p>
          <a:p>
            <a:pPr>
              <a:spcBef>
                <a:spcPct val="100000"/>
              </a:spcBef>
              <a:buSzPct val="99000"/>
            </a:pPr>
            <a:r>
              <a:rPr lang="en-US" kern="1200">
                <a:latin typeface="Arial" panose="020B0604020202020204" pitchFamily="34" charset="0"/>
                <a:cs typeface="Arial" panose="020B0604020202020204" pitchFamily="34" charset="0"/>
              </a:rPr>
              <a:t>We expect several pieces of fire apparatus, ambulance crews, and law enforcement personnel to be involved. Between the incident site, the staging area, and the perimeter we can assume that at least 30 Law Enforcement, Fire, and EMS personnel will be involved in the incident response. These personnel will be distributed across at six to ten separate locations in and around the fairgrounds. </a:t>
            </a:r>
            <a:endParaRPr lang="en-US"/>
          </a:p>
        </p:txBody>
      </p:sp>
      <p:pic>
        <p:nvPicPr>
          <p:cNvPr id="8" name="Picture 4" descr="Map of fictional Liberty County Fairgrounds. Legend is Box 1 Event Center, Box 2 Multi-Purpose Exhibit Hall #1, Box 3 is Exhibit Hall #2 Blue Exhibit Hall and Incident Location, Box 4 is Indoor Arena, Box 5 is Butler Livestock Barn, Box 6 is Fleming Livestock Barn, Box 7 is Outdoor Arena, Box 8 is Horse Stalls, Box 9 is Outdoor Stage, Box 10 is RV Parking, Box 11 is Grandstand, Midway Area and Horse Race Track in Legend but not show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626919"/>
            <a:ext cx="4035425" cy="354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Establish an ICS Structure (Continued)</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For the purposes of this activity, we will only look at the eight Command Staff and General Staff positions.</a:t>
            </a:r>
            <a:endParaRPr lang="en-US"/>
          </a:p>
        </p:txBody>
      </p:sp>
      <p:pic>
        <p:nvPicPr>
          <p:cNvPr id="8" name="Picture 5" descr="Incident Command. Command Staff, Public Information Officer, Safety Officer, Liaison Officer. General Staff, Operations Section Chief, Planning Section Chief, Logistics Section Chief, Finance/Administration Section Chief."/>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512763" y="3471863"/>
            <a:ext cx="4118473"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spcBef>
                <a:spcPct val="100000"/>
              </a:spcBef>
              <a:buSzPct val="99000"/>
            </a:pPr>
            <a:r>
              <a:rPr lang="en-US" altLang="en-US" smtClean="0"/>
              <a:t>Establish an ICS Structure (Continued)</a:t>
            </a:r>
            <a:endParaRPr lang="en-US" altLang="en-US" smtClean="0"/>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Recall </a:t>
            </a:r>
            <a:r>
              <a:rPr lang="en-US" kern="1200">
                <a:latin typeface="Arial" panose="020B0604020202020204" pitchFamily="34" charset="0"/>
                <a:cs typeface="Arial" panose="020B0604020202020204" pitchFamily="34" charset="0"/>
              </a:rPr>
              <a:t>what function each Command and General Staff position performs: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Public </a:t>
            </a:r>
            <a:r>
              <a:rPr lang="en-US" b="1" kern="1200">
                <a:latin typeface="Arial" panose="020B0604020202020204" pitchFamily="34" charset="0"/>
                <a:ea typeface="+mn-ea"/>
                <a:cs typeface="Arial" panose="020B0604020202020204" pitchFamily="34" charset="0"/>
              </a:rPr>
              <a:t>Information Officer (PIO)</a:t>
            </a:r>
            <a:r>
              <a:rPr lang="en-US" kern="1200" smtClean="0">
                <a:latin typeface="Arial" panose="020B0604020202020204" pitchFamily="34" charset="0"/>
                <a:cs typeface="Arial" panose="020B0604020202020204" pitchFamily="34" charset="0"/>
              </a:rPr>
              <a:t>interfaces </a:t>
            </a:r>
            <a:r>
              <a:rPr lang="en-US" kern="1200">
                <a:latin typeface="Arial" panose="020B0604020202020204" pitchFamily="34" charset="0"/>
                <a:cs typeface="Arial" panose="020B0604020202020204" pitchFamily="34" charset="0"/>
              </a:rPr>
              <a:t>with the public, media, and others needing incident information.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Safety </a:t>
            </a:r>
            <a:r>
              <a:rPr lang="en-US" b="1" kern="1200">
                <a:latin typeface="Arial" panose="020B0604020202020204" pitchFamily="34" charset="0"/>
                <a:ea typeface="+mn-ea"/>
                <a:cs typeface="Arial" panose="020B0604020202020204" pitchFamily="34" charset="0"/>
              </a:rPr>
              <a:t>Officer</a:t>
            </a:r>
            <a:r>
              <a:rPr lang="en-US" kern="1200" smtClean="0">
                <a:latin typeface="Arial" panose="020B0604020202020204" pitchFamily="34" charset="0"/>
                <a:cs typeface="Arial" panose="020B0604020202020204" pitchFamily="34" charset="0"/>
              </a:rPr>
              <a:t>monitors </a:t>
            </a:r>
            <a:r>
              <a:rPr lang="en-US" kern="1200">
                <a:latin typeface="Arial" panose="020B0604020202020204" pitchFamily="34" charset="0"/>
                <a:cs typeface="Arial" panose="020B0604020202020204" pitchFamily="34" charset="0"/>
              </a:rPr>
              <a:t>incident operations and advises the Incident Command on matters relating to health and safety.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Liaison </a:t>
            </a:r>
            <a:r>
              <a:rPr lang="en-US" b="1" kern="1200">
                <a:latin typeface="Arial" panose="020B0604020202020204" pitchFamily="34" charset="0"/>
                <a:ea typeface="+mn-ea"/>
                <a:cs typeface="Arial" panose="020B0604020202020204" pitchFamily="34" charset="0"/>
              </a:rPr>
              <a:t>Officer</a:t>
            </a:r>
            <a:r>
              <a:rPr lang="en-US" kern="1200" smtClean="0">
                <a:latin typeface="Arial" panose="020B0604020202020204" pitchFamily="34" charset="0"/>
                <a:cs typeface="Arial" panose="020B0604020202020204" pitchFamily="34" charset="0"/>
              </a:rPr>
              <a:t>serves </a:t>
            </a:r>
            <a:r>
              <a:rPr lang="en-US" kern="1200">
                <a:latin typeface="Arial" panose="020B0604020202020204" pitchFamily="34" charset="0"/>
                <a:cs typeface="Arial" panose="020B0604020202020204" pitchFamily="34" charset="0"/>
              </a:rPr>
              <a:t>as the Incident Commands point of contact for organizations not included in the Unified Command.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Operations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plans </a:t>
            </a:r>
            <a:r>
              <a:rPr lang="en-US" kern="1200">
                <a:latin typeface="Arial" panose="020B0604020202020204" pitchFamily="34" charset="0"/>
                <a:cs typeface="Arial" panose="020B0604020202020204" pitchFamily="34" charset="0"/>
              </a:rPr>
              <a:t>and performs tactical activities to achieve the Incident Objectives established by the Incident Command.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Planning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personnel </a:t>
            </a:r>
            <a:r>
              <a:rPr lang="en-US" kern="1200">
                <a:latin typeface="Arial" panose="020B0604020202020204" pitchFamily="34" charset="0"/>
                <a:cs typeface="Arial" panose="020B0604020202020204" pitchFamily="34" charset="0"/>
              </a:rPr>
              <a:t>collect, evaluate, and disseminate incident information to the IC/UC and other incident personnel.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Logistics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personnel </a:t>
            </a:r>
            <a:r>
              <a:rPr lang="en-US" kern="1200">
                <a:latin typeface="Arial" panose="020B0604020202020204" pitchFamily="34" charset="0"/>
                <a:cs typeface="Arial" panose="020B0604020202020204" pitchFamily="34" charset="0"/>
              </a:rPr>
              <a:t>are responsible for providing services and support for the incident.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IC/UC establishes a </a:t>
            </a:r>
            <a:r>
              <a:rPr lang="en-US" b="1" kern="1200" smtClean="0">
                <a:latin typeface="Arial" panose="020B0604020202020204" pitchFamily="34" charset="0"/>
                <a:ea typeface="+mn-ea"/>
                <a:cs typeface="Arial" panose="020B0604020202020204" pitchFamily="34" charset="0"/>
              </a:rPr>
              <a:t>Finance/Administration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when the incident management activities require on-scene or incident-specific finance and administrative support services.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32</a:t>
            </a:fld>
            <a:endParaRPr lang="en-US" altLang="en-US"/>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spcBef>
                <a:spcPct val="100000"/>
              </a:spcBef>
              <a:buSzPct val="99000"/>
            </a:pPr>
            <a:r>
              <a:rPr lang="en-US" altLang="en-US" smtClean="0"/>
              <a:t>ACTIVITY 8.6: STAFF SELECTION</a:t>
            </a:r>
            <a:endParaRPr lang="en-US" altLang="en-US" smtClean="0"/>
          </a:p>
        </p:txBody>
      </p:sp>
      <p:sp>
        <p:nvSpPr>
          <p:cNvPr id="2" name="Content Placeholder 1"/>
          <p:cNvSpPr>
            <a:spLocks noGrp="1"/>
          </p:cNvSpPr>
          <p:nvPr>
            <p:ph sz="quarter" idx="13"/>
          </p:nvPr>
        </p:nvSpPr>
        <p:spPr/>
        <p:txBody>
          <a:bodyPr>
            <a:normAutofit fontScale="40000" lnSpcReduction="20000"/>
          </a:bodyPr>
          <a:lstStyle/>
          <a:p>
            <a:pPr>
              <a:spcBef>
                <a:spcPct val="100000"/>
              </a:spcBef>
              <a:buSzPct val="99000"/>
            </a:pPr>
            <a:r>
              <a:rPr lang="en-US" b="1" u="sng" kern="1200" dirty="0">
                <a:latin typeface="Arial" panose="020B0604020202020204" pitchFamily="34" charset="0"/>
                <a:cs typeface="Arial" panose="020B0604020202020204" pitchFamily="34" charset="0"/>
              </a:rPr>
              <a:t>Activity 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allow students an opportunity to analyze the incident and select the appropriate staffing.</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scenario.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the staff required to manage this </a:t>
            </a:r>
            <a:r>
              <a:rPr lang="en-US" kern="1200" dirty="0" smtClean="0">
                <a:latin typeface="Arial" panose="020B0604020202020204" pitchFamily="34" charset="0"/>
                <a:cs typeface="Arial" panose="020B0604020202020204" pitchFamily="34" charset="0"/>
              </a:rPr>
              <a:t>incident.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and be ready to present your answers to the class in 10 minutes.</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pic>
        <p:nvPicPr>
          <p:cNvPr id="8" name="Picture 5" descr="Incident Command. Command Staff, Public Information Officer, Safety Officer, Liaison Officer. General Staff, Operations Section Chief, Planning Section Chief, Logistics Section Chief, Finance/Administration Section Chief."/>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512763" y="3471863"/>
            <a:ext cx="4118473"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927D9B6-E80E-4318-99BF-063AD72703A6}" type="slidenum">
              <a:rPr lang="en-US" altLang="en-US" smtClean="0"/>
              <a:pPr>
                <a:spcBef>
                  <a:spcPct val="100000"/>
                </a:spcBef>
                <a:buSzPct val="99000"/>
              </a:pPr>
              <a:t>33</a:t>
            </a:fld>
            <a:endParaRPr lang="en-US" altLang="en-US"/>
          </a:p>
        </p:txBody>
      </p:sp>
    </p:spTree>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spcBef>
                <a:spcPct val="100000"/>
              </a:spcBef>
              <a:buSzPct val="99000"/>
            </a:pPr>
            <a:r>
              <a:rPr lang="en-US" altLang="en-US" smtClean="0"/>
              <a:t>Scenario Part 2</a:t>
            </a:r>
            <a:endParaRPr lang="en-US" altLang="en-US" smtClean="0"/>
          </a:p>
        </p:txBody>
      </p:sp>
      <p:sp>
        <p:nvSpPr>
          <p:cNvPr id="2" name="Content Placeholder 1"/>
          <p:cNvSpPr>
            <a:spLocks noGrp="1"/>
          </p:cNvSpPr>
          <p:nvPr>
            <p:ph sz="quarter" idx="13"/>
          </p:nvPr>
        </p:nvSpPr>
        <p:spPr/>
        <p:txBody>
          <a:bodyPr>
            <a:normAutofit fontScale="4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It is now just after 6 p.m. and the situation appears to be getting worse. </a:t>
            </a:r>
            <a:endParaRPr lang="en-US"/>
          </a:p>
          <a:p>
            <a:pPr>
              <a:spcBef>
                <a:spcPct val="100000"/>
              </a:spcBef>
              <a:buSzPct val="99000"/>
            </a:pPr>
            <a:r>
              <a:rPr lang="en-US" kern="1200">
                <a:latin typeface="Arial" panose="020B0604020202020204" pitchFamily="34" charset="0"/>
                <a:cs typeface="Arial" panose="020B0604020202020204" pitchFamily="34" charset="0"/>
              </a:rPr>
              <a:t>The initial assessment of several injuries was incorrect. There are over a dozen injuries and at least three dead. </a:t>
            </a:r>
            <a:endParaRPr lang="en-US"/>
          </a:p>
          <a:p>
            <a:pPr>
              <a:spcBef>
                <a:spcPct val="100000"/>
              </a:spcBef>
              <a:buSzPct val="99000"/>
            </a:pPr>
            <a:r>
              <a:rPr lang="en-US" kern="1200">
                <a:latin typeface="Arial" panose="020B0604020202020204" pitchFamily="34" charset="0"/>
                <a:cs typeface="Arial" panose="020B0604020202020204" pitchFamily="34" charset="0"/>
              </a:rPr>
              <a:t>The vehicle fire spread quickly to the building, igniting a damaged natural gas line in a kitchen area. The combination of explosion, fire, and collision damage caused the building to partially collapse. The fire continues to burn and now threatens other surrounding structures. </a:t>
            </a:r>
            <a:endParaRPr lang="en-US"/>
          </a:p>
          <a:p>
            <a:pPr>
              <a:spcBef>
                <a:spcPct val="100000"/>
              </a:spcBef>
              <a:buSzPct val="99000"/>
            </a:pPr>
            <a:r>
              <a:rPr lang="en-US" kern="1200">
                <a:latin typeface="Arial" panose="020B0604020202020204" pitchFamily="34" charset="0"/>
                <a:cs typeface="Arial" panose="020B0604020202020204" pitchFamily="34" charset="0"/>
              </a:rPr>
              <a:t>The crowds are under control, but traffic has not yet completely cleared from the area and continues to slow the ingress and egress of emergency management resources. </a:t>
            </a:r>
            <a:endParaRPr lang="en-US"/>
          </a:p>
          <a:p>
            <a:pPr>
              <a:spcBef>
                <a:spcPct val="100000"/>
              </a:spcBef>
              <a:buSzPct val="99000"/>
            </a:pPr>
            <a:r>
              <a:rPr lang="en-US" kern="1200">
                <a:latin typeface="Arial" panose="020B0604020202020204" pitchFamily="34" charset="0"/>
                <a:cs typeface="Arial" panose="020B0604020202020204" pitchFamily="34" charset="0"/>
              </a:rPr>
              <a:t>The vehicle driver has not been found and the origin and contents of the large truck have not been identified. This raises new concerns that this could have been an intentional act and that the truck could have been transporting something hazardous. </a:t>
            </a:r>
            <a:endParaRPr lang="en-US"/>
          </a:p>
          <a:p>
            <a:pPr>
              <a:spcBef>
                <a:spcPct val="100000"/>
              </a:spcBef>
              <a:buSzPct val="99000"/>
            </a:pPr>
            <a:r>
              <a:rPr lang="en-US" kern="1200">
                <a:latin typeface="Arial" panose="020B0604020202020204" pitchFamily="34" charset="0"/>
                <a:cs typeface="Arial" panose="020B0604020202020204" pitchFamily="34" charset="0"/>
              </a:rPr>
              <a:t>This incident has increased in size and complexity and will extend into at least one more operational period. </a:t>
            </a:r>
            <a:endParaRPr lang="en-US"/>
          </a:p>
        </p:txBody>
      </p:sp>
      <p:pic>
        <p:nvPicPr>
          <p:cNvPr id="8" name="Picture 4" descr="Photo 1 fire hose spraying truck fire.  Photo 2 Responders helping patient on a stretcher. Photo 3 Hazmat responders. Photo 4 Law Enforcement respond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006" y="1836519"/>
            <a:ext cx="3134162" cy="312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34</a:t>
            </a:fld>
            <a:endParaRPr lang="en-US" altLang="en-US"/>
          </a:p>
        </p:txBody>
      </p:sp>
    </p:spTree>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spcBef>
                <a:spcPct val="100000"/>
              </a:spcBef>
              <a:buSzPct val="99000"/>
            </a:pPr>
            <a:r>
              <a:rPr lang="en-US" altLang="en-US" smtClean="0"/>
              <a:t>ACTIVITY 8.7: EXPANDING INCIDENT</a:t>
            </a:r>
            <a:endParaRPr lang="en-US" altLang="en-US" smtClean="0"/>
          </a:p>
        </p:txBody>
      </p:sp>
      <p:sp>
        <p:nvSpPr>
          <p:cNvPr id="2" name="Content Placeholder 1"/>
          <p:cNvSpPr>
            <a:spLocks noGrp="1"/>
          </p:cNvSpPr>
          <p:nvPr>
            <p:ph idx="1"/>
          </p:nvPr>
        </p:nvSpPr>
        <p:spPr/>
        <p:txBody>
          <a:bodyPr>
            <a:normAutofit fontScale="77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apply key concepts to analyze incidents.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10 minutes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 . . .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Based </a:t>
            </a:r>
            <a:r>
              <a:rPr lang="en-US" kern="1200" dirty="0">
                <a:latin typeface="Arial" panose="020B0604020202020204" pitchFamily="34" charset="0"/>
                <a:cs typeface="Arial" panose="020B0604020202020204" pitchFamily="34" charset="0"/>
              </a:rPr>
              <a:t>on the scenario update, review the factors that your instructor has assigned to </a:t>
            </a:r>
            <a:r>
              <a:rPr lang="en-US" kern="1200" dirty="0" smtClean="0">
                <a:latin typeface="Arial" panose="020B0604020202020204" pitchFamily="34" charset="0"/>
                <a:cs typeface="Arial" panose="020B0604020202020204" pitchFamily="34" charset="0"/>
              </a:rPr>
              <a:t>you.</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Develop </a:t>
            </a:r>
            <a:r>
              <a:rPr lang="en-US" kern="1200" dirty="0">
                <a:latin typeface="Arial" panose="020B0604020202020204" pitchFamily="34" charset="0"/>
                <a:cs typeface="Arial" panose="020B0604020202020204" pitchFamily="34" charset="0"/>
              </a:rPr>
              <a:t>answers for each assigned </a:t>
            </a:r>
            <a:r>
              <a:rPr lang="en-US" kern="1200" dirty="0" smtClean="0">
                <a:latin typeface="Arial" panose="020B0604020202020204" pitchFamily="34" charset="0"/>
                <a:cs typeface="Arial" panose="020B0604020202020204" pitchFamily="34" charset="0"/>
              </a:rPr>
              <a:t>factor.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answers to the class in 10 minutes.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35</a:t>
            </a:fld>
            <a:endParaRPr lang="en-US" altLang="en-US"/>
          </a:p>
        </p:txBody>
      </p:sp>
    </p:spTree>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spcBef>
                <a:spcPct val="100000"/>
              </a:spcBef>
              <a:buSzPct val="99000"/>
            </a:pPr>
            <a:r>
              <a:rPr lang="en-US" altLang="en-US" smtClean="0"/>
              <a:t>Transfer of Command (Continued)</a:t>
            </a:r>
            <a:endParaRPr lang="en-US" altLang="en-US" smtClean="0"/>
          </a:p>
        </p:txBody>
      </p:sp>
      <p:sp>
        <p:nvSpPr>
          <p:cNvPr id="2" name="Content Placeholder 1"/>
          <p:cNvSpPr>
            <a:spLocks noGrp="1"/>
          </p:cNvSpPr>
          <p:nvPr>
            <p:ph sz="quarter" idx="13"/>
          </p:nvPr>
        </p:nvSpPr>
        <p:spPr/>
        <p:txBody>
          <a:bodyPr>
            <a:normAutofit fontScale="4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initial Incident Commander may continue to serve as a member of a Unified Command. It is also possible that the increase in complexity will lead to the appointment of more senior personnel to Incident Command. </a:t>
            </a:r>
            <a:endParaRPr lang="en-US"/>
          </a:p>
          <a:p>
            <a:pPr>
              <a:spcBef>
                <a:spcPct val="100000"/>
              </a:spcBef>
              <a:buSzPct val="99000"/>
            </a:pPr>
            <a:r>
              <a:rPr lang="en-US" kern="1200">
                <a:latin typeface="Arial" panose="020B0604020202020204" pitchFamily="34" charset="0"/>
                <a:cs typeface="Arial" panose="020B0604020202020204" pitchFamily="34" charset="0"/>
              </a:rPr>
              <a:t>Remember that </a:t>
            </a:r>
            <a:r>
              <a:rPr lang="en-US" b="1" kern="1200" smtClean="0">
                <a:latin typeface="Arial" panose="020B0604020202020204" pitchFamily="34" charset="0"/>
                <a:cs typeface="Arial" panose="020B0604020202020204" pitchFamily="34" charset="0"/>
              </a:rPr>
              <a:t>Establishment </a:t>
            </a:r>
            <a:r>
              <a:rPr lang="en-US" b="1" kern="1200">
                <a:latin typeface="Arial" panose="020B0604020202020204" pitchFamily="34" charset="0"/>
                <a:cs typeface="Arial" panose="020B0604020202020204" pitchFamily="34" charset="0"/>
              </a:rPr>
              <a:t>and Transfer of 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is a NIMS Management Characteristic. You must clearly state and record when command is transferred. </a:t>
            </a:r>
            <a:endParaRPr lang="en-US"/>
          </a:p>
          <a:p>
            <a:pPr>
              <a:spcBef>
                <a:spcPct val="100000"/>
              </a:spcBef>
              <a:buSzPct val="99000"/>
            </a:pPr>
            <a:r>
              <a:rPr lang="en-US" kern="1200">
                <a:latin typeface="Arial" panose="020B0604020202020204" pitchFamily="34" charset="0"/>
                <a:cs typeface="Arial" panose="020B0604020202020204" pitchFamily="34" charset="0"/>
              </a:rPr>
              <a:t>The Transfer of Command should be conducted to create minimal disruption to the incident. Whenever possible, the Transfer of Command should include a complete briefing on the situation conducted face to face with the new Incident Commander or Unified Command. </a:t>
            </a:r>
            <a:endParaRPr lang="en-US"/>
          </a:p>
          <a:p>
            <a:pPr>
              <a:spcBef>
                <a:spcPct val="100000"/>
              </a:spcBef>
              <a:buSzPct val="99000"/>
            </a:pPr>
            <a:r>
              <a:rPr lang="en-US" kern="1200">
                <a:latin typeface="Arial" panose="020B0604020202020204" pitchFamily="34" charset="0"/>
                <a:cs typeface="Arial" panose="020B0604020202020204" pitchFamily="34" charset="0"/>
              </a:rPr>
              <a:t>The NIMS Management Characteristic </a:t>
            </a:r>
            <a:r>
              <a:rPr lang="en-US" b="1" kern="1200" smtClean="0">
                <a:latin typeface="Arial" panose="020B0604020202020204" pitchFamily="34" charset="0"/>
                <a:cs typeface="Arial" panose="020B0604020202020204" pitchFamily="34" charset="0"/>
              </a:rPr>
              <a:t>Incident </a:t>
            </a:r>
            <a:r>
              <a:rPr lang="en-US" b="1" kern="1200">
                <a:latin typeface="Arial" panose="020B0604020202020204" pitchFamily="34" charset="0"/>
                <a:cs typeface="Arial" panose="020B0604020202020204" pitchFamily="34" charset="0"/>
              </a:rPr>
              <a:t>Action Planning</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also applies here. Incident objectives, tactics, and assignments for operations and support should be recorded and communicated through an Incident Action Plan (IAP). As your incident increased in size, complexity, and length, you should have started to document incident response activities in a written plan. </a:t>
            </a:r>
            <a:endParaRPr lang="en-US"/>
          </a:p>
          <a:p>
            <a:pPr>
              <a:spcBef>
                <a:spcPct val="100000"/>
              </a:spcBef>
              <a:buSzPct val="99000"/>
            </a:pPr>
            <a:r>
              <a:rPr lang="en-US" kern="1200">
                <a:latin typeface="Arial" panose="020B0604020202020204" pitchFamily="34" charset="0"/>
                <a:cs typeface="Arial" panose="020B0604020202020204" pitchFamily="34" charset="0"/>
              </a:rPr>
              <a:t>The ICS Form 201 is a standard format to record key situational information and document actions taken on an incident. </a:t>
            </a:r>
            <a:endParaRPr lang="en-US"/>
          </a:p>
        </p:txBody>
      </p:sp>
      <p:pic>
        <p:nvPicPr>
          <p:cNvPr id="8" name="Picture 4" descr="Photo of Incident Commander transferring command."/>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35754" y="1913123"/>
            <a:ext cx="2666667" cy="297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36</a:t>
            </a:fld>
            <a:endParaRPr lang="en-US" altLang="en-US"/>
          </a:p>
        </p:txBody>
      </p:sp>
    </p:spTree>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spcBef>
                <a:spcPct val="100000"/>
              </a:spcBef>
              <a:buSzPct val="99000"/>
            </a:pPr>
            <a:r>
              <a:rPr lang="en-US" altLang="en-US" smtClean="0"/>
              <a:t>Lesson Summary</a:t>
            </a:r>
            <a:endParaRPr lang="en-US" altLang="en-US" smtClean="0"/>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Application Activity. You have applied these key concepts to a scenario-based activity:</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NIMS </a:t>
            </a:r>
            <a:r>
              <a:rPr lang="en-US" kern="1200">
                <a:latin typeface="Arial" panose="020B0604020202020204" pitchFamily="34" charset="0"/>
                <a:cs typeface="Arial" panose="020B0604020202020204" pitchFamily="34" charset="0"/>
              </a:rPr>
              <a:t>Management Characteristics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Command and Unified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Initial Size-up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Developing Incident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Determining Resource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Determining Appropriate ICS Structure for an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Transfer of Command</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37</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Your Role</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You are a member of the emergency management community within Liberty County and Central City. </a:t>
            </a:r>
            <a:endParaRPr lang="en-US"/>
          </a:p>
          <a:p>
            <a:pPr>
              <a:spcBef>
                <a:spcPct val="100000"/>
              </a:spcBef>
              <a:buSzPct val="99000"/>
            </a:pPr>
            <a:r>
              <a:rPr lang="en-US" kern="1200">
                <a:latin typeface="Arial" panose="020B0604020202020204" pitchFamily="34" charset="0"/>
                <a:cs typeface="Arial" panose="020B0604020202020204" pitchFamily="34" charset="0"/>
              </a:rPr>
              <a:t>You could be from any of the many disciplines that could be involved in response to an incident, such as Fire, Police, Emergency Medical Services, Public Works, or Public Health. For the purposes of this activity, it is not important. </a:t>
            </a:r>
            <a:endParaRPr lang="en-US"/>
          </a:p>
          <a:p>
            <a:pPr>
              <a:spcBef>
                <a:spcPct val="100000"/>
              </a:spcBef>
              <a:buSzPct val="99000"/>
            </a:pPr>
            <a:r>
              <a:rPr lang="en-US" kern="1200">
                <a:latin typeface="Arial" panose="020B0604020202020204" pitchFamily="34" charset="0"/>
                <a:cs typeface="Arial" panose="020B0604020202020204" pitchFamily="34" charset="0"/>
              </a:rPr>
              <a:t>You are the first supervisory level person arriving on the scene of an incident. In this activity, you will apply what you have learned in this course to choose the appropriate initial response action that should occur. </a:t>
            </a:r>
            <a:endParaRPr lang="en-US"/>
          </a:p>
        </p:txBody>
      </p:sp>
      <p:pic>
        <p:nvPicPr>
          <p:cNvPr id="8" name="Picture 4" descr="Four photos. Photo 1 is police officer, photo 2 is  fire fighter. Photo3 is Emergency Medical Technicion in ambulance with patient. Photo 4 is a power truck with a technician working on power pol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25822" y="1850809"/>
            <a:ext cx="3086531" cy="309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Liberty County Fairgrounds</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Liberty County Fairgrounds are located northwest of Central City. Fairgrounds Avenue, the southern boundary of the fairgrounds, is one street north of the city limits, within the jurisdiction of Liberty County. </a:t>
            </a:r>
            <a:endParaRPr lang="en-US"/>
          </a:p>
          <a:p>
            <a:pPr>
              <a:spcBef>
                <a:spcPct val="100000"/>
              </a:spcBef>
              <a:buSzPct val="99000"/>
            </a:pPr>
            <a:r>
              <a:rPr lang="en-US" kern="1200">
                <a:latin typeface="Arial" panose="020B0604020202020204" pitchFamily="34" charset="0"/>
                <a:cs typeface="Arial" panose="020B0604020202020204" pitchFamily="34" charset="0"/>
              </a:rPr>
              <a:t>The indoor and outdoor facilities at the Liberty County Fairgrounds are utilized throughout most of the year. </a:t>
            </a:r>
            <a:endParaRPr lang="en-US"/>
          </a:p>
        </p:txBody>
      </p:sp>
      <p:pic>
        <p:nvPicPr>
          <p:cNvPr id="8" name="Picture 4" descr="Map of fictional Liberty County Fairgrounds. Legend is Box 1 Event Center, Box 2 Multi-Purpose Exhibit Hall #1, Box 3 is Exhibit Hall #2 Blue Exhibit Hall and Incident Location, Box 4 is Indoor Arena, Box 5 is Butler Livestock Barn, Box 6 is Fleming Livestock Barn, Box 7 is Outdoor Arena, Box 8 is Horse Stalls, Box 9 is Outdoor Stage, Box 10 is RV Parking, Box 11 is Grandstand, Midway Area is at top left, Horse Race Track is at top right, above Grandstand."/>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61708" y="1152525"/>
            <a:ext cx="3214758"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Liberty County Fair and Rodeo</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It is the week of the annual Liberty County Fair and Rodeo. This event is hosted at the fairgrounds and attracts several thousands of visitors daily. </a:t>
            </a:r>
            <a:endParaRPr lang="en-US"/>
          </a:p>
          <a:p>
            <a:pPr>
              <a:spcBef>
                <a:spcPct val="100000"/>
              </a:spcBef>
              <a:buSzPct val="99000"/>
            </a:pPr>
            <a:r>
              <a:rPr lang="en-US" kern="1200">
                <a:latin typeface="Arial" panose="020B0604020202020204" pitchFamily="34" charset="0"/>
                <a:cs typeface="Arial" panose="020B0604020202020204" pitchFamily="34" charset="0"/>
              </a:rPr>
              <a:t>Early in the evening large crowds fill the 127-acre complex. People stream to and from the parking areas; traffic is congested; and the Midway area, outdoor stage, and Grandstand are filled to capacity. </a:t>
            </a:r>
            <a:endParaRPr lang="en-US"/>
          </a:p>
          <a:p>
            <a:pPr>
              <a:spcBef>
                <a:spcPct val="100000"/>
              </a:spcBef>
              <a:buSzPct val="99000"/>
            </a:pPr>
            <a:r>
              <a:rPr lang="en-US" kern="1200">
                <a:latin typeface="Arial" panose="020B0604020202020204" pitchFamily="34" charset="0"/>
                <a:cs typeface="Arial" panose="020B0604020202020204" pitchFamily="34" charset="0"/>
              </a:rPr>
              <a:t>Small elements of the County Sheriffs office, the Central City Police Department, the Central City Fire Department, and County Emergency Medical Services (EMS) are located in and around the fairgrounds to provide for public safety at the event. These organizations are operating cooperatively, but no centralized incident command structure has been established. </a:t>
            </a:r>
            <a:endParaRPr lang="en-US"/>
          </a:p>
        </p:txBody>
      </p:sp>
      <p:pic>
        <p:nvPicPr>
          <p:cNvPr id="8" name="Picture 4" descr="Three photos depicting Liberty County Fair and Rodeo."/>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02421" y="1560742"/>
            <a:ext cx="3333333" cy="367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Tanker Truck Crash</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At about 5 p.m. A large truck traveling fast heading west on Fairgrounds Avenue veers off the road, jumps the curb near the fairgrounds entrance, and passes through the crowd. The vehicle stops when it runs into an exhibit hall next to the outdoor stage. A few moments later, as the crowd begins to react, the large truck catches fire. </a:t>
            </a:r>
            <a:endParaRPr lang="en-US"/>
          </a:p>
          <a:p>
            <a:pPr>
              <a:spcBef>
                <a:spcPct val="100000"/>
              </a:spcBef>
              <a:buSzPct val="99000"/>
            </a:pPr>
            <a:r>
              <a:rPr lang="en-US" kern="1200">
                <a:latin typeface="Arial" panose="020B0604020202020204" pitchFamily="34" charset="0"/>
                <a:cs typeface="Arial" panose="020B0604020202020204" pitchFamily="34" charset="0"/>
              </a:rPr>
              <a:t>Several people were injured as the tanker truck passed through the crowd and there could be deaths. There is disorder as some attempt to flee and others try to help. </a:t>
            </a:r>
            <a:endParaRPr lang="en-US"/>
          </a:p>
          <a:p>
            <a:pPr>
              <a:spcBef>
                <a:spcPct val="100000"/>
              </a:spcBef>
              <a:buSzPct val="99000"/>
            </a:pPr>
            <a:r>
              <a:rPr lang="en-US" kern="1200">
                <a:latin typeface="Arial" panose="020B0604020202020204" pitchFamily="34" charset="0"/>
                <a:cs typeface="Arial" panose="020B0604020202020204" pitchFamily="34" charset="0"/>
              </a:rPr>
              <a:t>The large truck is an active fire that must be suppressed and could spread to nearby structures. There are other potential hazards including a damaged building and utilities (power, water, and gas) that could be damaged. </a:t>
            </a:r>
            <a:endParaRPr lang="en-US"/>
          </a:p>
          <a:p>
            <a:pPr>
              <a:spcBef>
                <a:spcPct val="100000"/>
              </a:spcBef>
              <a:buSzPct val="99000"/>
            </a:pPr>
            <a:r>
              <a:rPr lang="en-US" kern="1200">
                <a:latin typeface="Arial" panose="020B0604020202020204" pitchFamily="34" charset="0"/>
                <a:cs typeface="Arial" panose="020B0604020202020204" pitchFamily="34" charset="0"/>
              </a:rPr>
              <a:t>Public safety personnel on scene- law enforcement, fire, and EMS- respond immediately to the incident. Both the Central City and Liberty County Emergency Operations Centers are notified of these events and prepare to send any additional resources required for the incident. </a:t>
            </a:r>
            <a:endParaRPr lang="en-US"/>
          </a:p>
        </p:txBody>
      </p:sp>
      <p:pic>
        <p:nvPicPr>
          <p:cNvPr id="8" name="Picture 4" descr="Responder with fire in background."/>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35754" y="1255980"/>
            <a:ext cx="3066667" cy="42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Establish Command</a:t>
            </a:r>
            <a:endParaRPr lang="en-US" altLang="en-US" smtClean="0"/>
          </a:p>
        </p:txBody>
      </p:sp>
      <p:sp>
        <p:nvSpPr>
          <p:cNvPr id="2" name="Content Placeholder 1"/>
          <p:cNvSpPr>
            <a:spLocks noGrp="1"/>
          </p:cNvSpPr>
          <p:nvPr>
            <p:ph sz="quarter" idx="13"/>
          </p:nvPr>
        </p:nvSpPr>
        <p:spPr/>
        <p:txBody>
          <a:bodyPr>
            <a:normAutofit fontScale="4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It is now approximately 5:15 pm. You are the first supervisor on scene and there is a need to quickly to establish Incident Command. </a:t>
            </a:r>
            <a:endParaRPr lang="en-US"/>
          </a:p>
          <a:p>
            <a:pPr>
              <a:spcBef>
                <a:spcPct val="100000"/>
              </a:spcBef>
              <a:buSzPct val="99000"/>
            </a:pPr>
            <a:r>
              <a:rPr lang="en-US" kern="1200">
                <a:latin typeface="Arial" panose="020B0604020202020204" pitchFamily="34" charset="0"/>
                <a:cs typeface="Arial" panose="020B0604020202020204" pitchFamily="34" charset="0"/>
              </a:rPr>
              <a:t>Lets review a few of the NIMS Management Characteristics that apply to determining the best approach for the Incident Command function in an incident: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Establishment </a:t>
            </a:r>
            <a:r>
              <a:rPr lang="en-US" b="1" kern="1200">
                <a:latin typeface="Arial" panose="020B0604020202020204" pitchFamily="34" charset="0"/>
                <a:ea typeface="+mn-ea"/>
                <a:cs typeface="Arial" panose="020B0604020202020204" pitchFamily="34" charset="0"/>
              </a:rPr>
              <a:t>and Transfer of Command</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first on scene need to explicitly establish incident or unified command and clearly state and record when command is transferred.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Chain </a:t>
            </a:r>
            <a:r>
              <a:rPr lang="en-US" b="1" kern="1200">
                <a:latin typeface="Arial" panose="020B0604020202020204" pitchFamily="34" charset="0"/>
                <a:ea typeface="+mn-ea"/>
                <a:cs typeface="Arial" panose="020B0604020202020204" pitchFamily="34" charset="0"/>
              </a:rPr>
              <a:t>of Command and Unity of Command</a:t>
            </a:r>
            <a:r>
              <a:rPr lang="en-US" kern="1200" smtClean="0">
                <a:latin typeface="Arial" panose="020B0604020202020204" pitchFamily="34" charset="0"/>
                <a:cs typeface="Arial" panose="020B0604020202020204" pitchFamily="34" charset="0"/>
              </a:rPr>
              <a:t>all </a:t>
            </a:r>
            <a:r>
              <a:rPr lang="en-US" kern="1200">
                <a:latin typeface="Arial" panose="020B0604020202020204" pitchFamily="34" charset="0"/>
                <a:cs typeface="Arial" panose="020B0604020202020204" pitchFamily="34" charset="0"/>
              </a:rPr>
              <a:t>responders must be under a single command structure led by a designated Incident Commander (IC) or Unified Command (UC).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Unified </a:t>
            </a:r>
            <a:r>
              <a:rPr lang="en-US" b="1" kern="1200">
                <a:latin typeface="Arial" panose="020B0604020202020204" pitchFamily="34" charset="0"/>
                <a:ea typeface="+mn-ea"/>
                <a:cs typeface="Arial" panose="020B0604020202020204" pitchFamily="34" charset="0"/>
              </a:rPr>
              <a:t>Command </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if multiple organizations, disciplines, or jurisdictions are involved in the response, is a single IC sufficient, or is there a need for a unified command? UC is normally used for incidents involving multiple jurisdictions, a single jurisdiction with multiagency involvement, or multiple jurisdictions with multiagency involvement. </a:t>
            </a:r>
            <a:endParaRPr lang="en-US"/>
          </a:p>
        </p:txBody>
      </p:sp>
      <p:pic>
        <p:nvPicPr>
          <p:cNvPr id="8" name="Picture 4" descr="Photo 1 Fire hose spraying truck fire Photo 2 Sheriff Photo 3 Injured patient on stretch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21006" y="1669808"/>
            <a:ext cx="3496163" cy="3458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A020CE4-DA8F-4BA6-B401-FF54539897BC}"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ACTIVITY 8.1: ESTABLISHING COMMAND</a:t>
            </a:r>
            <a:endParaRPr lang="en-US" altLang="en-US" smtClean="0"/>
          </a:p>
        </p:txBody>
      </p:sp>
      <p:sp>
        <p:nvSpPr>
          <p:cNvPr id="2" name="Content Placeholder 1"/>
          <p:cNvSpPr>
            <a:spLocks noGrp="1"/>
          </p:cNvSpPr>
          <p:nvPr>
            <p:ph idx="1"/>
          </p:nvPr>
        </p:nvSpPr>
        <p:spPr/>
        <p:txBody>
          <a:bodyPr>
            <a:normAutofit fontScale="70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apply key concepts regarding establishing command.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 . .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scenario on the previous </a:t>
            </a:r>
            <a:r>
              <a:rPr lang="en-US" kern="1200" dirty="0" smtClean="0">
                <a:latin typeface="Arial" panose="020B0604020202020204" pitchFamily="34" charset="0"/>
                <a:cs typeface="Arial" panose="020B0604020202020204" pitchFamily="34" charset="0"/>
              </a:rPr>
              <a:t>screens.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Consider </a:t>
            </a:r>
            <a:r>
              <a:rPr lang="en-US" kern="1200" dirty="0">
                <a:latin typeface="Arial" panose="020B0604020202020204" pitchFamily="34" charset="0"/>
                <a:cs typeface="Arial" panose="020B0604020202020204" pitchFamily="34" charset="0"/>
              </a:rPr>
              <a:t>the following - You are the first supervisor on scene - what type of incident command do you think is needed?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answer to the class in 10 minutes.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055AA49-FECD-4DB4-9862-EE09E60F5CDF}"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589AD080-8856-4BDB-BEBB-EB9DB0B559DC}"/>
</file>

<file path=customXml/itemProps2.xml><?xml version="1.0" encoding="utf-8"?>
<ds:datastoreItem xmlns:ds="http://schemas.openxmlformats.org/officeDocument/2006/customXml" ds:itemID="{662F5AB4-86B4-49FE-8A69-F1507E937C79}"/>
</file>

<file path=customXml/itemProps3.xml><?xml version="1.0" encoding="utf-8"?>
<ds:datastoreItem xmlns:ds="http://schemas.openxmlformats.org/officeDocument/2006/customXml" ds:itemID="{2426B045-D7FF-4E57-8566-28CFADDE1D26}"/>
</file>

<file path=customXml/itemProps4.xml><?xml version="1.0" encoding="utf-8"?>
<ds:datastoreItem xmlns:ds="http://schemas.openxmlformats.org/officeDocument/2006/customXml" ds:itemID="{49F35B6E-FD68-4A2C-9DB1-F36CB137DA97}"/>
</file>

<file path=docProps/app.xml><?xml version="1.0" encoding="utf-8"?>
<Properties xmlns="http://schemas.openxmlformats.org/officeDocument/2006/extended-properties" xmlns:vt="http://schemas.openxmlformats.org/officeDocument/2006/docPropsVTypes">
  <Template>EMI_PPT_V5</Template>
  <TotalTime>0</TotalTime>
  <Words>2251</Words>
  <Application>Microsoft Office PowerPoint</Application>
  <PresentationFormat>On-screen Show (4:3)</PresentationFormat>
  <Paragraphs>277</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Times New Roman</vt:lpstr>
      <vt:lpstr>Wingdings</vt:lpstr>
      <vt:lpstr>EMI_PPT</vt:lpstr>
      <vt:lpstr>Lesson 8: Application Activity</vt:lpstr>
      <vt:lpstr>Scenario: Liberty County</vt:lpstr>
      <vt:lpstr>Central City</vt:lpstr>
      <vt:lpstr>Your Role</vt:lpstr>
      <vt:lpstr>Liberty County Fairgrounds</vt:lpstr>
      <vt:lpstr>Liberty County Fair and Rodeo</vt:lpstr>
      <vt:lpstr>Tanker Truck Crash</vt:lpstr>
      <vt:lpstr>Establish Command</vt:lpstr>
      <vt:lpstr>ACTIVITY 8.1: ESTABLISHING COMMAND</vt:lpstr>
      <vt:lpstr>Establish Command (Continued)</vt:lpstr>
      <vt:lpstr>So, what is next?</vt:lpstr>
      <vt:lpstr>So, what is next? (Continued)</vt:lpstr>
      <vt:lpstr>Size-Up the Nature and Magnitude</vt:lpstr>
      <vt:lpstr>Discussion Question</vt:lpstr>
      <vt:lpstr>Incident Typing</vt:lpstr>
      <vt:lpstr>Discussion Question</vt:lpstr>
      <vt:lpstr>Discussion Question</vt:lpstr>
      <vt:lpstr>Hazards and Safety Concerns</vt:lpstr>
      <vt:lpstr>ACTIVITY 8.2: HAZARDS AND SAFETY CONCERNS</vt:lpstr>
      <vt:lpstr>Determine Initial Priorities and Immediate Resource Requirements</vt:lpstr>
      <vt:lpstr>ACTIVITY 8.3: INCIDENT OBJECTIVES</vt:lpstr>
      <vt:lpstr>Discussion Question</vt:lpstr>
      <vt:lpstr>Determine Initial Priorities and Immediate Resource Requirements (Continued)</vt:lpstr>
      <vt:lpstr>ACTIVITY 8.4 DEFINING RESOURCES</vt:lpstr>
      <vt:lpstr>Determine Initial Priorities and Immediate Resource Requirements (Continued)</vt:lpstr>
      <vt:lpstr>Determine Incident Locations</vt:lpstr>
      <vt:lpstr>ACTIVITY 8.5: DETERMINING INCIDENT LOCATIONS</vt:lpstr>
      <vt:lpstr>Establish an ICS Structure</vt:lpstr>
      <vt:lpstr>Establish an ICS Structure (Continued)</vt:lpstr>
      <vt:lpstr>Establish an ICS Structure (Continued)</vt:lpstr>
      <vt:lpstr>Establish an ICS Structure (Continued)</vt:lpstr>
      <vt:lpstr>Establish an ICS Structure (Continued)</vt:lpstr>
      <vt:lpstr>ACTIVITY 8.6: STAFF SELECTION</vt:lpstr>
      <vt:lpstr>Scenario Part 2</vt:lpstr>
      <vt:lpstr>ACTIVITY 8.7: EXPANDING INCIDENT</vt:lpstr>
      <vt:lpstr>Transfer of Command (Continued)</vt:lpstr>
      <vt:lpstr>Lesson 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2019-03-07T17:30:44Z</dcterms:created>
  <dcterms:modified xsi:type="dcterms:W3CDTF">2019-03-07T20:55:42Z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