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s/slide2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21.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6.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18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 Id="rId30"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C5F51F4-2D6F-4E7A-90AD-D3C525699C87}" type="datetimeFigureOut">
              <a:rPr lang="en-US"/>
              <a:pPr>
                <a:defRPr/>
              </a:pPr>
              <a:t>11/29/2018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7F556D98-88BA-4CD4-BA30-388E24FB88DF}" type="slidenum">
              <a:rPr lang="en-US" altLang="en-US"/>
              <a:pPr/>
              <a:t>‹#›</a:t>
            </a:fld>
            <a:endParaRPr lang="en-US" altLang="en-US"/>
          </a:p>
        </p:txBody>
      </p:sp>
    </p:spTree>
    <p:extLst>
      <p:ext uri="{BB962C8B-B14F-4D97-AF65-F5344CB8AC3E}">
        <p14:creationId xmlns:p14="http://schemas.microsoft.com/office/powerpoint/2010/main" val="358285811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1C84526-EC3B-40FD-95FC-0A26E4EBB23B}" type="datetimeFigureOut">
              <a:rPr lang="en-US"/>
              <a:pPr>
                <a:defRPr/>
              </a:pPr>
              <a:t>11/29/2018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9F7F7442-D1D4-4CD8-9E48-1300D7003833}" type="slidenum">
              <a:rPr lang="en-US" altLang="en-US"/>
              <a:pPr/>
              <a:t>‹#›</a:t>
            </a:fld>
            <a:endParaRPr lang="en-US" altLang="en-US"/>
          </a:p>
        </p:txBody>
      </p:sp>
    </p:spTree>
    <p:extLst>
      <p:ext uri="{BB962C8B-B14F-4D97-AF65-F5344CB8AC3E}">
        <p14:creationId xmlns:p14="http://schemas.microsoft.com/office/powerpoint/2010/main" val="4227312895"/>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769A0D3-87C3-4305-89C7-0EB35BFFFE6C}" type="datetimeFigureOut">
              <a:rPr lang="en-US"/>
              <a:pPr>
                <a:defRPr/>
              </a:pPr>
              <a:t>11/29/2018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7E37CAE5-CA90-4612-9500-139B4519B1E8}" type="slidenum">
              <a:rPr lang="en-US" altLang="en-US"/>
              <a:pPr/>
              <a:t>‹#›</a:t>
            </a:fld>
            <a:endParaRPr lang="en-US" altLang="en-US"/>
          </a:p>
        </p:txBody>
      </p:sp>
    </p:spTree>
    <p:extLst>
      <p:ext uri="{BB962C8B-B14F-4D97-AF65-F5344CB8AC3E}">
        <p14:creationId xmlns:p14="http://schemas.microsoft.com/office/powerpoint/2010/main" val="234500273"/>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A1440D04-BDE0-4EB4-BE6B-2716B1D460C2}" type="datetimeFigureOut">
              <a:rPr lang="en-US"/>
              <a:pPr>
                <a:defRPr/>
              </a:pPr>
              <a:t>11/29/2018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69EC5176-C43F-4C65-9075-D42CA495FA1C}" type="slidenum">
              <a:rPr lang="en-US" altLang="en-US"/>
              <a:pPr/>
              <a:t>‹#›</a:t>
            </a:fld>
            <a:endParaRPr lang="en-US" altLang="en-US"/>
          </a:p>
        </p:txBody>
      </p:sp>
    </p:spTree>
    <p:extLst>
      <p:ext uri="{BB962C8B-B14F-4D97-AF65-F5344CB8AC3E}">
        <p14:creationId xmlns:p14="http://schemas.microsoft.com/office/powerpoint/2010/main" val="4018177985"/>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1AA74EF4-AC05-4958-B6AE-6154E8BACDB5}" type="datetimeFigureOut">
              <a:rPr lang="en-US"/>
              <a:pPr>
                <a:defRPr/>
              </a:pPr>
              <a:t>11/29/2018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CB9259FB-F240-470A-91B4-167EDD52E19C}" type="slidenum">
              <a:rPr lang="en-US" altLang="en-US"/>
              <a:pPr/>
              <a:t>‹#›</a:t>
            </a:fld>
            <a:endParaRPr lang="en-US" altLang="en-US"/>
          </a:p>
        </p:txBody>
      </p:sp>
    </p:spTree>
    <p:extLst>
      <p:ext uri="{BB962C8B-B14F-4D97-AF65-F5344CB8AC3E}">
        <p14:creationId xmlns:p14="http://schemas.microsoft.com/office/powerpoint/2010/main" val="1121453723"/>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D14DB88A-D06D-4F7C-9FB8-D294F0B72D65}" type="datetimeFigureOut">
              <a:rPr lang="en-US"/>
              <a:pPr>
                <a:defRPr/>
              </a:pPr>
              <a:t>11/29/2018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FBB42541-BE36-4202-86A6-5D245C9CCB7C}" type="slidenum">
              <a:rPr lang="en-US" altLang="en-US"/>
              <a:pPr/>
              <a:t>‹#›</a:t>
            </a:fld>
            <a:endParaRPr lang="en-US" altLang="en-US"/>
          </a:p>
        </p:txBody>
      </p:sp>
    </p:spTree>
    <p:extLst>
      <p:ext uri="{BB962C8B-B14F-4D97-AF65-F5344CB8AC3E}">
        <p14:creationId xmlns:p14="http://schemas.microsoft.com/office/powerpoint/2010/main" val="3003904846"/>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B00CF0A3-05A4-4E8E-BD62-0872DDB10501}" type="datetimeFigureOut">
              <a:rPr lang="en-US"/>
              <a:pPr>
                <a:defRPr/>
              </a:pPr>
              <a:t>11/29/2018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D0D9A1C8-8D05-4992-AAFA-20179DD4E7D6}" type="slidenum">
              <a:rPr lang="en-US" altLang="en-US"/>
              <a:pPr/>
              <a:t>‹#›</a:t>
            </a:fld>
            <a:endParaRPr lang="en-US" altLang="en-US"/>
          </a:p>
        </p:txBody>
      </p:sp>
    </p:spTree>
    <p:extLst>
      <p:ext uri="{BB962C8B-B14F-4D97-AF65-F5344CB8AC3E}">
        <p14:creationId xmlns:p14="http://schemas.microsoft.com/office/powerpoint/2010/main" val="134612663"/>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880D313F-5EF7-4BF7-90F4-959E89465D65}" type="datetimeFigureOut">
              <a:rPr lang="en-US"/>
              <a:pPr>
                <a:defRPr/>
              </a:pPr>
              <a:t>11/29/2018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516E5938-0292-4EFD-BCFA-3EB7E9027C7D}" type="slidenum">
              <a:rPr lang="en-US" altLang="en-US"/>
              <a:pPr/>
              <a:t>‹#›</a:t>
            </a:fld>
            <a:endParaRPr lang="en-US" altLang="en-US"/>
          </a:p>
        </p:txBody>
      </p:sp>
    </p:spTree>
    <p:extLst>
      <p:ext uri="{BB962C8B-B14F-4D97-AF65-F5344CB8AC3E}">
        <p14:creationId xmlns:p14="http://schemas.microsoft.com/office/powerpoint/2010/main" val="4008923569"/>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920289A9-CCA4-49AD-B950-9297941CD6A4}" type="slidenum">
              <a:rPr lang="en-US" altLang="en-US"/>
              <a:pPr/>
              <a:t>‹#›</a:t>
            </a:fld>
            <a:endParaRPr lang="en-US" altLang="en-US"/>
          </a:p>
        </p:txBody>
      </p:sp>
    </p:spTree>
    <p:extLst>
      <p:ext uri="{BB962C8B-B14F-4D97-AF65-F5344CB8AC3E}">
        <p14:creationId xmlns:p14="http://schemas.microsoft.com/office/powerpoint/2010/main" val="219166695"/>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C6164F6A-CA39-48EA-840D-A7AB9715636A}" type="datetimeFigureOut">
              <a:rPr lang="en-US"/>
              <a:pPr>
                <a:defRPr/>
              </a:pPr>
              <a:t>11/29/2018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1065CA87-936E-4E52-9770-F49A83168D5F}" type="slidenum">
              <a:rPr lang="en-US" altLang="en-US"/>
              <a:pPr/>
              <a:t>‹#›</a:t>
            </a:fld>
            <a:endParaRPr lang="en-US" altLang="en-US"/>
          </a:p>
        </p:txBody>
      </p:sp>
    </p:spTree>
    <p:extLst>
      <p:ext uri="{BB962C8B-B14F-4D97-AF65-F5344CB8AC3E}">
        <p14:creationId xmlns:p14="http://schemas.microsoft.com/office/powerpoint/2010/main" val="2630814291"/>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AB46EFEF-CBCD-492A-9197-C872F646629A}" type="datetimeFigureOut">
              <a:rPr lang="en-US"/>
              <a:pPr>
                <a:defRPr/>
              </a:pPr>
              <a:t>11/29/2018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52CF7BAE-A6E3-4B02-A306-2D976716BCC0}" type="slidenum">
              <a:rPr lang="en-US" altLang="en-US"/>
              <a:pPr/>
              <a:t>‹#›</a:t>
            </a:fld>
            <a:endParaRPr lang="en-US" altLang="en-US"/>
          </a:p>
        </p:txBody>
      </p:sp>
    </p:spTree>
    <p:extLst>
      <p:ext uri="{BB962C8B-B14F-4D97-AF65-F5344CB8AC3E}">
        <p14:creationId xmlns:p14="http://schemas.microsoft.com/office/powerpoint/2010/main" val="3036024334"/>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BC005AA8-D0AC-41BE-B096-8DA29234E488}" type="datetimeFigureOut">
              <a:rPr lang="en-US"/>
              <a:pPr>
                <a:defRPr/>
              </a:pPr>
              <a:t>11/29/2018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5ED0AFA6-4219-40ED-838E-17C4359D46E5}" type="slidenum">
              <a:rPr lang="en-US" altLang="en-US"/>
              <a:pPr/>
              <a:t>‹#›</a:t>
            </a:fld>
            <a:endParaRPr lang="en-US" altLang="en-US"/>
          </a:p>
        </p:txBody>
      </p:sp>
    </p:spTree>
    <p:extLst>
      <p:ext uri="{BB962C8B-B14F-4D97-AF65-F5344CB8AC3E}">
        <p14:creationId xmlns:p14="http://schemas.microsoft.com/office/powerpoint/2010/main" val="3236147177"/>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1EA27456-B1DD-405A-A8C6-7CF91F041D94}" type="datetimeFigureOut">
              <a:rPr lang="en-US"/>
              <a:pPr>
                <a:defRPr/>
              </a:pPr>
              <a:t>11/29/2018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02064E34-9773-4837-82B0-61C98D0398B0}" type="slidenum">
              <a:rPr lang="en-US" altLang="en-US"/>
              <a:pPr/>
              <a:t>‹#›</a:t>
            </a:fld>
            <a:endParaRPr lang="en-US" altLang="en-US"/>
          </a:p>
        </p:txBody>
      </p:sp>
    </p:spTree>
    <p:extLst>
      <p:ext uri="{BB962C8B-B14F-4D97-AF65-F5344CB8AC3E}">
        <p14:creationId xmlns:p14="http://schemas.microsoft.com/office/powerpoint/2010/main" val="3828407383"/>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0B025851-1FA6-4955-B763-9DE6FDB2378F}" type="datetimeFigureOut">
              <a:rPr lang="en-US"/>
              <a:pPr>
                <a:defRPr/>
              </a:pPr>
              <a:t>11/29/2018</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FE0ED390-59E1-4CCD-BF81-E4ED3B79852C}" type="slidenum">
              <a:rPr lang="en-US" altLang="en-US"/>
              <a:pPr/>
              <a:t>‹#›</a:t>
            </a:fld>
            <a:endParaRPr lang="en-US" altLang="en-US"/>
          </a:p>
        </p:txBody>
      </p:sp>
    </p:spTree>
    <p:extLst>
      <p:ext uri="{BB962C8B-B14F-4D97-AF65-F5344CB8AC3E}">
        <p14:creationId xmlns:p14="http://schemas.microsoft.com/office/powerpoint/2010/main" val="2531304358"/>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650B866C-4F41-49EE-84F0-5E6DB0A2CD61}" type="datetimeFigureOut">
              <a:rPr lang="en-US"/>
              <a:pPr>
                <a:defRPr/>
              </a:pPr>
              <a:t>11/29/2018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96E1C2E4-C6A1-4E36-B2CF-8E6F6013C9D4}" type="slidenum">
              <a:rPr lang="en-US" altLang="en-US"/>
              <a:pPr/>
              <a:t>‹#›</a:t>
            </a:fld>
            <a:endParaRPr lang="en-US" altLang="en-US"/>
          </a:p>
        </p:txBody>
      </p:sp>
    </p:spTree>
    <p:extLst>
      <p:ext uri="{BB962C8B-B14F-4D97-AF65-F5344CB8AC3E}">
        <p14:creationId xmlns:p14="http://schemas.microsoft.com/office/powerpoint/2010/main" val="3365752856"/>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0453F5AB-DEE9-4A3D-879E-C781C346CBEE}" type="datetimeFigureOut">
              <a:rPr lang="en-US"/>
              <a:pPr>
                <a:defRPr/>
              </a:pPr>
              <a:t>11/29/2018</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5F998687-0EBF-4233-93CF-29100BD16EF4}" type="slidenum">
              <a:rPr lang="en-US" altLang="en-US"/>
              <a:pPr/>
              <a:t>‹#›</a:t>
            </a:fld>
            <a:endParaRPr lang="en-US" altLang="en-US"/>
          </a:p>
        </p:txBody>
      </p:sp>
    </p:spTree>
    <p:extLst>
      <p:ext uri="{BB962C8B-B14F-4D97-AF65-F5344CB8AC3E}">
        <p14:creationId xmlns:p14="http://schemas.microsoft.com/office/powerpoint/2010/main" val="3929154451"/>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A2F6826D-CB85-409C-B849-A027602F41F6}" type="datetimeFigureOut">
              <a:rPr lang="en-US"/>
              <a:pPr>
                <a:defRPr/>
              </a:pPr>
              <a:t>11/29/2018</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84FF83FD-DF0D-4EAD-BDE1-E8F4CC97C24E}"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training.fema.gov/"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Course Welcome</a:t>
            </a:r>
          </a:p>
        </p:txBody>
      </p:sp>
      <p:sp>
        <p:nvSpPr>
          <p:cNvPr id="2" name="Content Placeholder 1"/>
          <p:cNvSpPr>
            <a:spLocks noGrp="1"/>
          </p:cNvSpPr>
          <p:nvPr>
            <p:ph idx="1"/>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This course will introduce students to the Incident Command System (ICS). This system is used nationwide to manage incidents regardless of size or type. </a:t>
            </a:r>
            <a:endParaRPr lang="en-US"/>
          </a:p>
          <a:p>
            <a:pPr>
              <a:spcBef>
                <a:spcPct val="100000"/>
              </a:spcBef>
              <a:buSzPct val="99000"/>
            </a:pPr>
            <a:r>
              <a:rPr lang="en-US" kern="1200">
                <a:latin typeface="Arial" panose="020B0604020202020204" pitchFamily="34" charset="0"/>
                <a:cs typeface="Arial" panose="020B0604020202020204" pitchFamily="34" charset="0"/>
              </a:rPr>
              <a:t>This is the first in a series of ICS courses for all personnel involved in incident management. Descriptions and details about the other ICS courses in the series may be found on our web site: </a:t>
            </a:r>
            <a:r>
              <a:rPr lang="en-US" kern="1200" smtClean="0">
                <a:latin typeface="Arial" panose="020B0604020202020204" pitchFamily="34" charset="0"/>
                <a:cs typeface="Arial" panose="020B0604020202020204" pitchFamily="34" charset="0"/>
                <a:hlinkClick r:id="rId2"/>
              </a:rPr>
              <a:t>http</a:t>
            </a:r>
            <a:r>
              <a:rPr lang="en-US" kern="1200">
                <a:latin typeface="Arial" panose="020B0604020202020204" pitchFamily="34" charset="0"/>
                <a:cs typeface="Arial" panose="020B0604020202020204" pitchFamily="34" charset="0"/>
                <a:hlinkClick r:id="rId2"/>
              </a:rPr>
              <a:t>://training.fema.gov</a:t>
            </a:r>
            <a:r>
              <a:rPr lang="en-US" kern="1200" smtClean="0">
                <a:latin typeface="Arial" panose="020B0604020202020204" pitchFamily="34" charset="0"/>
                <a:cs typeface="Arial" panose="020B0604020202020204" pitchFamily="34" charset="0"/>
              </a:rPr>
              <a:t>.</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920289A9-CCA4-49AD-B950-9297941CD6A4}"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Unit 1: ICS Overview</a:t>
            </a:r>
          </a:p>
        </p:txBody>
      </p:sp>
      <p:sp>
        <p:nvSpPr>
          <p:cNvPr id="2" name="Content Placeholder 1"/>
          <p:cNvSpPr>
            <a:spLocks noGrp="1"/>
          </p:cNvSpPr>
          <p:nvPr>
            <p:ph idx="1"/>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Unit 1 provides an overview of the Incident Command System (ICS). At the end of this lesson, you should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Describe </a:t>
            </a:r>
            <a:r>
              <a:rPr lang="en-US" kern="1200">
                <a:latin typeface="Arial" panose="020B0604020202020204" pitchFamily="34" charset="0"/>
                <a:cs typeface="Arial" panose="020B0604020202020204" pitchFamily="34" charset="0"/>
              </a:rPr>
              <a:t>the Whole Community approach to ICS.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Identify the basic concept and benefits of ICS.</a:t>
            </a:r>
            <a:endParaRPr lang="en-US"/>
          </a:p>
          <a:p>
            <a:pPr>
              <a:spcBef>
                <a:spcPct val="100000"/>
              </a:spcBef>
              <a:buSzPct val="99000"/>
            </a:pPr>
            <a:r>
              <a:rPr lang="en-US" kern="1200">
                <a:latin typeface="Arial" panose="020B0604020202020204" pitchFamily="34" charset="0"/>
                <a:cs typeface="Arial" panose="020B0604020202020204" pitchFamily="34" charset="0"/>
              </a:rPr>
              <a:t>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920289A9-CCA4-49AD-B950-9297941CD6A4}"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Whole Community</a:t>
            </a:r>
          </a:p>
        </p:txBody>
      </p:sp>
      <p:sp>
        <p:nvSpPr>
          <p:cNvPr id="2" name="Content Placeholder 1"/>
          <p:cNvSpPr>
            <a:spLocks noGrp="1"/>
          </p:cNvSpPr>
          <p:nvPr>
            <p:ph sz="quarter" idx="13"/>
          </p:nvPr>
        </p:nvSpPr>
        <p:spPr/>
        <p:txBody>
          <a:bodyPr>
            <a:normAutofit fontScale="55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Every part of society must be involved in preparing for, protecting against, responding to, recovering from, and mitigating any and all incidents. The Federal Government is only one part of the whole community.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The </a:t>
            </a:r>
            <a:r>
              <a:rPr lang="en-US" b="1" kern="1200" smtClean="0">
                <a:latin typeface="Arial" panose="020B0604020202020204" pitchFamily="34" charset="0"/>
                <a:cs typeface="Arial" panose="020B0604020202020204" pitchFamily="34" charset="0"/>
              </a:rPr>
              <a:t>Whole </a:t>
            </a:r>
            <a:r>
              <a:rPr lang="en-US" b="1" kern="1200">
                <a:latin typeface="Arial" panose="020B0604020202020204" pitchFamily="34" charset="0"/>
                <a:cs typeface="Arial" panose="020B0604020202020204" pitchFamily="34" charset="0"/>
              </a:rPr>
              <a:t>Community</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approach ensures solutions that serve the entire community are implemented, while simultaneously making sure that the resources the different members of the community bring to the table are used efficiently. These members include those in all levels of government as well as those in non-governmental and private-sector organizations in fields such as transportation, health care, schools, public works, communications, agriculture, chemical/nuclear, and more. </a:t>
            </a:r>
            <a:endParaRPr lang="en-US"/>
          </a:p>
        </p:txBody>
      </p:sp>
      <p:pic>
        <p:nvPicPr>
          <p:cNvPr id="4" name="Content Placeholder 3" descr="Smaller circles within a larger circle. Small circles are labeled State Governments, Non Government Organizations, Local Government, Private Sector Organizations, Faith Based Groups."/>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373506" y="2103256"/>
            <a:ext cx="2591162" cy="2591162"/>
          </a:xfrm>
        </p:spPr>
      </p:pic>
      <p:sp>
        <p:nvSpPr>
          <p:cNvPr id="5" name="Slide Number Placeholder 4"/>
          <p:cNvSpPr>
            <a:spLocks noGrp="1"/>
          </p:cNvSpPr>
          <p:nvPr>
            <p:ph type="sldNum" sz="quarter" idx="17"/>
          </p:nvPr>
        </p:nvSpPr>
        <p:spPr/>
        <p:txBody>
          <a:bodyPr/>
          <a:lstStyle/>
          <a:p>
            <a:pPr>
              <a:spcBef>
                <a:spcPct val="100000"/>
              </a:spcBef>
              <a:buSzPct val="99000"/>
            </a:pPr>
            <a:fld id="{5ED0AFA6-4219-40ED-838E-17C4359D46E5}"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What is the Incident Command System?</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Incident Command System (ICS) is a standardized approach to incident management that: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Is </a:t>
            </a:r>
            <a:r>
              <a:rPr lang="en-US" kern="1200">
                <a:latin typeface="Arial" panose="020B0604020202020204" pitchFamily="34" charset="0"/>
                <a:cs typeface="Arial" panose="020B0604020202020204" pitchFamily="34" charset="0"/>
              </a:rPr>
              <a:t>used for all kinds of incidents by all types of organizations and at all levels of government; ICS is applicable to small incidents as well as large and complex ones.</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Can be used not only for emergencies, but also for planned events.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Enables a coordinated response among various jurisdictions and agencies.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Establishes common processes for incident-level planning and resource management.</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Allows for the integration of resources (such as facilities, equipment, personnel) within a common organizational structure.</a:t>
            </a:r>
            <a:endParaRPr lang="en-US"/>
          </a:p>
        </p:txBody>
      </p:sp>
      <p:pic>
        <p:nvPicPr>
          <p:cNvPr id="4" name="Content Placeholder 3" descr="Four photos. Photo 1 is police officer, photo 2 is  fire fighter. Photo3 is Emergency Medical Technicion in ambulance with patient. Photo 4 is a power truck with a technician working on power pole."/>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125822" y="1850809"/>
            <a:ext cx="3086531" cy="3096057"/>
          </a:xfrm>
        </p:spPr>
      </p:pic>
      <p:sp>
        <p:nvSpPr>
          <p:cNvPr id="5" name="Slide Number Placeholder 4"/>
          <p:cNvSpPr>
            <a:spLocks noGrp="1"/>
          </p:cNvSpPr>
          <p:nvPr>
            <p:ph type="sldNum" sz="quarter" idx="17"/>
          </p:nvPr>
        </p:nvSpPr>
        <p:spPr/>
        <p:txBody>
          <a:bodyPr/>
          <a:lstStyle/>
          <a:p>
            <a:pPr>
              <a:spcBef>
                <a:spcPct val="100000"/>
              </a:spcBef>
              <a:buSzPct val="99000"/>
            </a:pPr>
            <a:fld id="{5ED0AFA6-4219-40ED-838E-17C4359D46E5}"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When is ICS Used?</a:t>
            </a:r>
          </a:p>
        </p:txBody>
      </p:sp>
      <p:sp>
        <p:nvSpPr>
          <p:cNvPr id="2" name="Content Placeholder 1"/>
          <p:cNvSpPr>
            <a:spLocks noGrp="1"/>
          </p:cNvSpPr>
          <p:nvPr>
            <p:ph sz="quarter" idx="13"/>
          </p:nvPr>
        </p:nvSpPr>
        <p:spPr/>
        <p:txBody>
          <a:bodyPr>
            <a:normAutofit fontScale="55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Incident Command System (ICS) can be used to manage any type of incident, including a planned event (e.g., the Olympics, the Governor's inauguration, state fairs, a local parade, etc.). The use of ICS is applicable to all types of incidents, regardless of their size or cause.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As a system, ICS is extremely useful. Not only does it provide an organizational structure for incident management, but it also guides the process for planning, building, and adapting that structure. </a:t>
            </a:r>
            <a:endParaRPr lang="en-US" smtClean="0">
              <a:effectLst/>
            </a:endParaRPr>
          </a:p>
          <a:p>
            <a:pPr>
              <a:lnSpc>
                <a:spcPct val="120000"/>
              </a:lnSpc>
              <a:spcBef>
                <a:spcPct val="100000"/>
              </a:spcBef>
              <a:buSzPct val="99000"/>
            </a:pPr>
            <a:r>
              <a:rPr lang="en-US" b="1" kern="1200" smtClean="0">
                <a:latin typeface="Arial" panose="020B0604020202020204" pitchFamily="34" charset="0"/>
                <a:cs typeface="Arial" panose="020B0604020202020204" pitchFamily="34" charset="0"/>
              </a:rPr>
              <a:t>Using </a:t>
            </a:r>
            <a:r>
              <a:rPr lang="en-US" b="1" kern="1200">
                <a:latin typeface="Arial" panose="020B0604020202020204" pitchFamily="34" charset="0"/>
                <a:cs typeface="Arial" panose="020B0604020202020204" pitchFamily="34" charset="0"/>
              </a:rPr>
              <a:t>ICS for every incident or planned event provides the practice that will help to maintain and improve skills needed to effectively coordinate larger or more complex efforts.</a:t>
            </a:r>
            <a:r>
              <a:rPr lang="en-US" kern="1200" smtClean="0">
                <a:latin typeface="Arial" panose="020B0604020202020204" pitchFamily="34" charset="0"/>
                <a:cs typeface="Arial" panose="020B0604020202020204" pitchFamily="34" charset="0"/>
              </a:rPr>
              <a:t> </a:t>
            </a:r>
            <a:endParaRPr lang="en-US"/>
          </a:p>
        </p:txBody>
      </p:sp>
      <p:pic>
        <p:nvPicPr>
          <p:cNvPr id="4" name="Content Placeholder 3" descr="Road signs sticking out above deep floodwaters."/>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525928" y="1941309"/>
            <a:ext cx="2286319" cy="2915057"/>
          </a:xfrm>
        </p:spPr>
      </p:pic>
      <p:sp>
        <p:nvSpPr>
          <p:cNvPr id="5" name="Slide Number Placeholder 4"/>
          <p:cNvSpPr>
            <a:spLocks noGrp="1"/>
          </p:cNvSpPr>
          <p:nvPr>
            <p:ph type="sldNum" sz="quarter" idx="17"/>
          </p:nvPr>
        </p:nvSpPr>
        <p:spPr/>
        <p:txBody>
          <a:bodyPr/>
          <a:lstStyle/>
          <a:p>
            <a:pPr>
              <a:spcBef>
                <a:spcPct val="100000"/>
              </a:spcBef>
              <a:buSzPct val="99000"/>
            </a:pPr>
            <a:fld id="{5ED0AFA6-4219-40ED-838E-17C4359D46E5}"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ICS for Planned Events </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lnSpcReduction="10000"/>
          </a:bodyPr>
          <a:lstStyle/>
          <a:p>
            <a:pPr>
              <a:spcBef>
                <a:spcPct val="100000"/>
              </a:spcBef>
              <a:buSzPct val="99000"/>
            </a:pPr>
            <a:r>
              <a:rPr lang="en-US" kern="1200">
                <a:latin typeface="Arial" panose="020B0604020202020204" pitchFamily="34" charset="0"/>
                <a:cs typeface="Arial" panose="020B0604020202020204" pitchFamily="34" charset="0"/>
              </a:rPr>
              <a:t>From your own experiences, what are some examples of different types of planned events where ICS was used? </a:t>
            </a:r>
            <a:endParaRPr lang="en-US" smtClean="0">
              <a:effectLst/>
            </a:endParaRPr>
          </a:p>
          <a:p>
            <a:pPr>
              <a:spcBef>
                <a:spcPct val="100000"/>
              </a:spcBef>
              <a:buSzPct val="99000"/>
            </a:pPr>
            <a:r>
              <a:rPr lang="en-US" kern="1200">
                <a:latin typeface="Arial" panose="020B0604020202020204" pitchFamily="34" charset="0"/>
                <a:cs typeface="Arial" panose="020B0604020202020204" pitchFamily="34" charset="0"/>
              </a:rPr>
              <a:t>Why was it beneficial to use ICS? </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2064E34-9773-4837-82B0-61C98D0398B0}"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spcBef>
                <a:spcPct val="100000"/>
              </a:spcBef>
              <a:buSzPct val="99000"/>
            </a:pPr>
            <a:r>
              <a:rPr lang="en-US" altLang="en-US" smtClean="0"/>
              <a:t>Incident Command System: Promoting Response Partnerships</a:t>
            </a:r>
          </a:p>
        </p:txBody>
      </p:sp>
      <p:pic>
        <p:nvPicPr>
          <p:cNvPr id="5" name="D6AA205241532338AEED13080021AC66.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extLst>
              <a:ext uri="{28A0092B-C50C-407E-A947-70E740481C1C}">
                <a14:useLocalDpi xmlns:a14="http://schemas.microsoft.com/office/drawing/2010/main" val="0"/>
              </a:ext>
            </a:extLst>
          </a:blip>
          <a:srcRect/>
          <a:stretch>
            <a:fillRect/>
          </a:stretch>
        </p:blipFill>
        <p:spPr bwMode="auto">
          <a:xfrm>
            <a:off x="1833664" y="1141920"/>
            <a:ext cx="5476672" cy="4107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1"/>
          </p:nvPr>
        </p:nvSpPr>
        <p:spPr/>
        <p:txBody>
          <a:bodyPr/>
          <a:lstStyle/>
          <a:p>
            <a:pPr>
              <a:spcBef>
                <a:spcPct val="100000"/>
              </a:spcBef>
              <a:buSzPct val="99000"/>
            </a:pPr>
            <a:fld id="{920289A9-CCA4-49AD-B950-9297941CD6A4}" type="slidenum">
              <a:rPr lang="en-US" altLang="en-US" smtClean="0"/>
              <a:pPr>
                <a:spcBef>
                  <a:spcPct val="100000"/>
                </a:spcBef>
                <a:buSzPct val="99000"/>
              </a:pPr>
              <a:t>15</a:t>
            </a:fld>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9922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showWhenStopped="0">
                <p:cTn id="7" repeatCount="indefinite"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spcBef>
                <a:spcPct val="100000"/>
              </a:spcBef>
              <a:buSzPct val="99000"/>
            </a:pPr>
            <a:r>
              <a:rPr lang="en-US" altLang="en-US" smtClean="0"/>
              <a:t>ICS as a Component of the National Incident Management System (NIMS)</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National Incident Management System (NIMS) is a systematic, proactive approach to guide all levels of government, nongovernmental organizations (NGOs), and the private sector to work together to prevent, protect against, mitigate, respond to, and recover from the effects of incidents. NIMS provides a consistent foundation for all incidents, ranging from daily occurrences to incidents requiring a coordinated Federal response.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NIMS is organized into three major components: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Resource </a:t>
            </a:r>
            <a:r>
              <a:rPr lang="en-US" kern="1200">
                <a:latin typeface="Arial" panose="020B0604020202020204" pitchFamily="34" charset="0"/>
                <a:cs typeface="Arial" panose="020B0604020202020204" pitchFamily="34" charset="0"/>
              </a:rPr>
              <a:t>Management</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Command and Coordination - including the Incident Command System</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Communications and Information Management</a:t>
            </a:r>
            <a:endParaRPr lang="en-US" smtClean="0">
              <a:effectLst/>
            </a:endParaRPr>
          </a:p>
          <a:p>
            <a:pPr>
              <a:lnSpc>
                <a:spcPct val="120000"/>
              </a:lnSpc>
              <a:spcBef>
                <a:spcPct val="100000"/>
              </a:spcBef>
              <a:buSzPct val="99000"/>
            </a:pPr>
            <a:r>
              <a:rPr lang="en-US" b="1" kern="1200" smtClean="0">
                <a:latin typeface="Arial" panose="020B0604020202020204" pitchFamily="34" charset="0"/>
                <a:cs typeface="Arial" panose="020B0604020202020204" pitchFamily="34" charset="0"/>
              </a:rPr>
              <a:t>It </a:t>
            </a:r>
            <a:r>
              <a:rPr lang="en-US" b="1" kern="1200">
                <a:latin typeface="Arial" panose="020B0604020202020204" pitchFamily="34" charset="0"/>
                <a:cs typeface="Arial" panose="020B0604020202020204" pitchFamily="34" charset="0"/>
              </a:rPr>
              <a:t>is important to note that the Incident Command System (ICS) is just one part of NIMS. </a:t>
            </a:r>
            <a:endParaRPr lang="en-US"/>
          </a:p>
        </p:txBody>
      </p:sp>
      <p:pic>
        <p:nvPicPr>
          <p:cNvPr id="4" name="Content Placeholder 3" descr="Block diagram with image of the cover of the NIMS 2017 at the top. Next row down boxes labeled Resource Management, Command and Coordination, and Communications and Information Management. Third level down, under Command and Coordination is Incident Command System."/>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51375" y="1732620"/>
            <a:ext cx="4035425" cy="3332435"/>
          </a:xfrm>
        </p:spPr>
      </p:pic>
      <p:sp>
        <p:nvSpPr>
          <p:cNvPr id="5" name="Slide Number Placeholder 4"/>
          <p:cNvSpPr>
            <a:spLocks noGrp="1"/>
          </p:cNvSpPr>
          <p:nvPr>
            <p:ph type="sldNum" sz="quarter" idx="17"/>
          </p:nvPr>
        </p:nvSpPr>
        <p:spPr/>
        <p:txBody>
          <a:bodyPr/>
          <a:lstStyle/>
          <a:p>
            <a:pPr>
              <a:spcBef>
                <a:spcPct val="100000"/>
              </a:spcBef>
              <a:buSzPct val="99000"/>
            </a:pPr>
            <a:fld id="{5ED0AFA6-4219-40ED-838E-17C4359D46E5}"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spcBef>
                <a:spcPct val="100000"/>
              </a:spcBef>
              <a:buSzPct val="99000"/>
            </a:pPr>
            <a:r>
              <a:rPr lang="en-US" altLang="en-US" smtClean="0"/>
              <a:t>Incident Response Problems </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What are some common causes of incident response problems?</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2064E34-9773-4837-82B0-61C98D0398B0}"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spcBef>
                <a:spcPct val="100000"/>
              </a:spcBef>
              <a:buSzPct val="99000"/>
            </a:pPr>
            <a:r>
              <a:rPr lang="en-US" altLang="en-US" smtClean="0"/>
              <a:t>ICS Benefits - Student Activity</a:t>
            </a:r>
          </a:p>
        </p:txBody>
      </p:sp>
      <p:sp>
        <p:nvSpPr>
          <p:cNvPr id="2" name="Content Placeholder 1"/>
          <p:cNvSpPr>
            <a:spLocks noGrp="1"/>
          </p:cNvSpPr>
          <p:nvPr>
            <p:ph idx="1"/>
          </p:nvPr>
        </p:nvSpPr>
        <p:spPr/>
        <p:txBody>
          <a:bodyPr>
            <a:normAutofit fontScale="40000" lnSpcReduction="20000"/>
          </a:bodyPr>
          <a:lstStyle/>
          <a:p>
            <a:pPr>
              <a:lnSpc>
                <a:spcPct val="120000"/>
              </a:lnSpc>
              <a:spcBef>
                <a:spcPct val="100000"/>
              </a:spcBef>
              <a:buSzPct val="99000"/>
            </a:pPr>
            <a:r>
              <a:rPr lang="en-US" b="1" kern="1200" dirty="0">
                <a:latin typeface="Arial" panose="020B0604020202020204" pitchFamily="34" charset="0"/>
                <a:cs typeface="Arial" panose="020B0604020202020204" pitchFamily="34" charset="0"/>
              </a:rPr>
              <a:t>Activity 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The purpose of this activity is to discuss the benefits of ICS. </a:t>
            </a:r>
            <a:endParaRPr lang="en-US" dirty="0"/>
          </a:p>
          <a:p>
            <a:pPr>
              <a:lnSpc>
                <a:spcPct val="120000"/>
              </a:lnSpc>
              <a:spcBef>
                <a:spcPct val="100000"/>
              </a:spcBef>
              <a:buSzPct val="99000"/>
            </a:pPr>
            <a:r>
              <a:rPr lang="en-US" b="1" kern="1200" dirty="0" smtClean="0">
                <a:latin typeface="Arial" panose="020B0604020202020204" pitchFamily="34" charset="0"/>
                <a:cs typeface="Arial" panose="020B0604020202020204" pitchFamily="34" charset="0"/>
              </a:rPr>
              <a:t>Instructions</a:t>
            </a:r>
            <a:r>
              <a:rPr lang="en-US" b="1"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Follow the steps below to conduct this activity: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Divide </a:t>
            </a:r>
            <a:r>
              <a:rPr lang="en-US" kern="1200" dirty="0">
                <a:latin typeface="Arial" panose="020B0604020202020204" pitchFamily="34" charset="0"/>
                <a:cs typeface="Arial" panose="020B0604020202020204" pitchFamily="34" charset="0"/>
              </a:rPr>
              <a:t>into groups of five or six.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Work </a:t>
            </a:r>
            <a:r>
              <a:rPr lang="en-US" kern="1200" dirty="0">
                <a:latin typeface="Arial" panose="020B0604020202020204" pitchFamily="34" charset="0"/>
                <a:cs typeface="Arial" panose="020B0604020202020204" pitchFamily="34" charset="0"/>
              </a:rPr>
              <a:t>as a team to review the scenario presented below.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Identify </a:t>
            </a:r>
            <a:r>
              <a:rPr lang="en-US" kern="1200" dirty="0">
                <a:latin typeface="Arial" panose="020B0604020202020204" pitchFamily="34" charset="0"/>
                <a:cs typeface="Arial" panose="020B0604020202020204" pitchFamily="34" charset="0"/>
              </a:rPr>
              <a:t>the top three challenges for officials to manage this incident.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Write </a:t>
            </a:r>
            <a:r>
              <a:rPr lang="en-US" kern="1200" dirty="0">
                <a:latin typeface="Arial" panose="020B0604020202020204" pitchFamily="34" charset="0"/>
                <a:cs typeface="Arial" panose="020B0604020202020204" pitchFamily="34" charset="0"/>
              </a:rPr>
              <a:t>the challenges on chart paper.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Discuss </a:t>
            </a:r>
            <a:r>
              <a:rPr lang="en-US" kern="1200" dirty="0">
                <a:latin typeface="Arial" panose="020B0604020202020204" pitchFamily="34" charset="0"/>
                <a:cs typeface="Arial" panose="020B0604020202020204" pitchFamily="34" charset="0"/>
              </a:rPr>
              <a:t>how ICS could be used to address these challenges.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Select </a:t>
            </a:r>
            <a:r>
              <a:rPr lang="en-US" kern="1200" dirty="0">
                <a:latin typeface="Arial" panose="020B0604020202020204" pitchFamily="34" charset="0"/>
                <a:cs typeface="Arial" panose="020B0604020202020204" pitchFamily="34" charset="0"/>
              </a:rPr>
              <a:t>a spokesperson. </a:t>
            </a:r>
            <a:endParaRPr lang="en-US" dirty="0"/>
          </a:p>
          <a:p>
            <a:pPr>
              <a:lnSpc>
                <a:spcPct val="120000"/>
              </a:lnSpc>
              <a:spcBef>
                <a:spcPct val="100000"/>
              </a:spcBef>
              <a:buSzPct val="99000"/>
            </a:pPr>
            <a:r>
              <a:rPr lang="en-US" b="1" kern="1200" dirty="0" smtClean="0">
                <a:latin typeface="Arial" panose="020B0604020202020204" pitchFamily="34" charset="0"/>
                <a:cs typeface="Arial" panose="020B0604020202020204" pitchFamily="34" charset="0"/>
              </a:rPr>
              <a:t>Time</a:t>
            </a:r>
            <a:r>
              <a:rPr lang="en-US" b="1" kern="1200" dirty="0">
                <a:latin typeface="Arial" panose="020B0604020202020204" pitchFamily="34" charset="0"/>
                <a:cs typeface="Arial" panose="020B0604020202020204" pitchFamily="34" charset="0"/>
              </a:rPr>
              <a:t>:</a:t>
            </a:r>
            <a:r>
              <a:rPr lang="en-US" kern="1200" dirty="0">
                <a:latin typeface="Arial" panose="020B0604020202020204" pitchFamily="34" charset="0"/>
                <a:cs typeface="Arial" panose="020B0604020202020204" pitchFamily="34" charset="0"/>
              </a:rPr>
              <a:t> 20 minutes (including debrief)</a:t>
            </a:r>
            <a:endParaRPr lang="en-US" dirty="0"/>
          </a:p>
          <a:p>
            <a:pPr>
              <a:lnSpc>
                <a:spcPct val="120000"/>
              </a:lnSpc>
              <a:spcBef>
                <a:spcPct val="100000"/>
              </a:spcBef>
              <a:buSzPct val="99000"/>
            </a:pPr>
            <a:r>
              <a:rPr lang="en-US" b="1" kern="1200" dirty="0" smtClean="0">
                <a:latin typeface="Arial" panose="020B0604020202020204" pitchFamily="34" charset="0"/>
                <a:cs typeface="Arial" panose="020B0604020202020204" pitchFamily="34" charset="0"/>
              </a:rPr>
              <a:t>Scenario</a:t>
            </a:r>
            <a:r>
              <a:rPr lang="en-US" b="1"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Continuing severe weather is causing widespread damage. There are multiple impacts in the community. Vehicle movement is constrained, some people are stranded and are in need of assistance, there have been impacts on communications and power, and some structures are impacted. 9-1-1 operators are receiving conflicting reports about a number of life-safety needs, including some weather-related injuries and an unverified report of the structural collapse of an assisted living facility.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920289A9-CCA4-49AD-B950-9297941CD6A4}"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spcBef>
                <a:spcPct val="100000"/>
              </a:spcBef>
              <a:buSzPct val="99000"/>
            </a:pPr>
            <a:r>
              <a:rPr lang="en-US" altLang="en-US" smtClean="0"/>
              <a:t>Benefits of ICS</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Incident Command System (ICS) has positively impacted incident management efforts by: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Clarifying </a:t>
            </a:r>
            <a:r>
              <a:rPr lang="en-US" kern="1200">
                <a:latin typeface="Arial" panose="020B0604020202020204" pitchFamily="34" charset="0"/>
                <a:cs typeface="Arial" panose="020B0604020202020204" pitchFamily="34" charset="0"/>
              </a:rPr>
              <a:t>chain of command and supervision responsibilities to improve accountability.</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Leveraging interoperable communications systems and plain language to improve communications.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Providing an orderly, systematic planning process.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Implementing a common, flexible, predesigned management structure.</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Fostering cooperation between diverse disciplines and agencies.</a:t>
            </a:r>
            <a:endParaRPr lang="en-US"/>
          </a:p>
        </p:txBody>
      </p:sp>
      <p:pic>
        <p:nvPicPr>
          <p:cNvPr id="4" name="Content Placeholder 3" descr="Two responders reviewing documents on a table."/>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811718" y="2308073"/>
            <a:ext cx="1714739" cy="2181529"/>
          </a:xfrm>
        </p:spPr>
      </p:pic>
      <p:sp>
        <p:nvSpPr>
          <p:cNvPr id="5" name="Slide Number Placeholder 4"/>
          <p:cNvSpPr>
            <a:spLocks noGrp="1"/>
          </p:cNvSpPr>
          <p:nvPr>
            <p:ph type="sldNum" sz="quarter" idx="17"/>
          </p:nvPr>
        </p:nvSpPr>
        <p:spPr/>
        <p:txBody>
          <a:bodyPr/>
          <a:lstStyle/>
          <a:p>
            <a:pPr>
              <a:spcBef>
                <a:spcPct val="100000"/>
              </a:spcBef>
              <a:buSzPct val="99000"/>
            </a:pPr>
            <a:fld id="{5ED0AFA6-4219-40ED-838E-17C4359D46E5}"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Course Goal</a:t>
            </a:r>
          </a:p>
        </p:txBody>
      </p:sp>
      <p:sp>
        <p:nvSpPr>
          <p:cNvPr id="2" name="Content Placeholder 1"/>
          <p:cNvSpPr>
            <a:spLocks noGrp="1"/>
          </p:cNvSpPr>
          <p:nvPr>
            <p:ph sz="quarter" idx="13"/>
          </p:nvPr>
        </p:nvSpPr>
        <p:spPr/>
        <p:txBody>
          <a:bodyPr>
            <a:normAutofit fontScale="550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The overall course goal is to promote effective response by: </a:t>
            </a:r>
            <a:endParaRPr lang="en-US" dirty="0" smtClean="0">
              <a:effectLst/>
            </a:endParaRPr>
          </a:p>
          <a:p>
            <a:pPr marL="254000" lvl="1" indent="-254000">
              <a:lnSpc>
                <a:spcPct val="120000"/>
              </a:lnSpc>
              <a:spcBef>
                <a:spcPct val="100000"/>
              </a:spcBef>
              <a:buSzPct val="99000"/>
            </a:pPr>
            <a:r>
              <a:rPr lang="en-US" kern="1200" dirty="0" smtClean="0">
                <a:latin typeface="Arial" panose="020B0604020202020204" pitchFamily="34" charset="0"/>
                <a:cs typeface="Arial" panose="020B0604020202020204" pitchFamily="34" charset="0"/>
              </a:rPr>
              <a:t>Familiarizing </a:t>
            </a:r>
            <a:r>
              <a:rPr lang="en-US" kern="1200" dirty="0">
                <a:latin typeface="Arial" panose="020B0604020202020204" pitchFamily="34" charset="0"/>
                <a:cs typeface="Arial" panose="020B0604020202020204" pitchFamily="34" charset="0"/>
              </a:rPr>
              <a:t>you with the Incident Command System (ICS) and the NIMS principles used to manage incidents. </a:t>
            </a:r>
            <a:endParaRPr lang="en-US" dirty="0"/>
          </a:p>
          <a:p>
            <a:pPr marL="254000" lvl="1" indent="-254000">
              <a:lnSpc>
                <a:spcPct val="120000"/>
              </a:lnSpc>
              <a:spcBef>
                <a:spcPct val="100000"/>
              </a:spcBef>
              <a:buSzPct val="99000"/>
            </a:pPr>
            <a:r>
              <a:rPr lang="en-US" kern="1200" dirty="0">
                <a:latin typeface="Arial" panose="020B0604020202020204" pitchFamily="34" charset="0"/>
                <a:cs typeface="Arial" panose="020B0604020202020204" pitchFamily="34" charset="0"/>
              </a:rPr>
              <a:t>Preparing you to coordinate with response partners from all levels of government and the private sector. </a:t>
            </a:r>
            <a:endParaRPr lang="en-US" dirty="0" smtClean="0">
              <a:effectLst/>
            </a:endParaRPr>
          </a:p>
          <a:p>
            <a:pPr>
              <a:lnSpc>
                <a:spcPct val="120000"/>
              </a:lnSpc>
              <a:spcBef>
                <a:spcPct val="100000"/>
              </a:spcBef>
              <a:buSzPct val="99000"/>
            </a:pPr>
            <a:r>
              <a:rPr lang="en-US" kern="1200" dirty="0" smtClean="0">
                <a:latin typeface="Arial" panose="020B0604020202020204" pitchFamily="34" charset="0"/>
                <a:cs typeface="Arial" panose="020B0604020202020204" pitchFamily="34" charset="0"/>
              </a:rPr>
              <a:t>IS-100.c </a:t>
            </a:r>
            <a:r>
              <a:rPr lang="en-US" kern="1200" dirty="0">
                <a:latin typeface="Arial" panose="020B0604020202020204" pitchFamily="34" charset="0"/>
                <a:cs typeface="Arial" panose="020B0604020202020204" pitchFamily="34" charset="0"/>
              </a:rPr>
              <a:t>provides information on ICS which is part of the National Incident Management System (NIMS). To learn more about NIMS following completion of this course, you can take IS-700.b: An Introduction to the National Incident Management System. </a:t>
            </a:r>
            <a:endParaRPr lang="en-US" dirty="0"/>
          </a:p>
        </p:txBody>
      </p:sp>
      <p:pic>
        <p:nvPicPr>
          <p:cNvPr id="4" name="Content Placeholder 3" descr="Two responders examining an incident area map."/>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816481" y="2312836"/>
            <a:ext cx="1705213" cy="2172003"/>
          </a:xfrm>
        </p:spPr>
      </p:pic>
      <p:sp>
        <p:nvSpPr>
          <p:cNvPr id="5" name="Slide Number Placeholder 4"/>
          <p:cNvSpPr>
            <a:spLocks noGrp="1"/>
          </p:cNvSpPr>
          <p:nvPr>
            <p:ph type="sldNum" sz="quarter" idx="17"/>
          </p:nvPr>
        </p:nvSpPr>
        <p:spPr/>
        <p:txBody>
          <a:bodyPr/>
          <a:lstStyle/>
          <a:p>
            <a:pPr>
              <a:spcBef>
                <a:spcPct val="100000"/>
              </a:spcBef>
              <a:buSzPct val="99000"/>
            </a:pPr>
            <a:fld id="{5ED0AFA6-4219-40ED-838E-17C4359D46E5}"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spcBef>
                <a:spcPct val="100000"/>
              </a:spcBef>
              <a:buSzPct val="99000"/>
            </a:pPr>
            <a:r>
              <a:rPr lang="en-US" altLang="en-US" smtClean="0"/>
              <a:t>ICS: Built on Best Practices</a:t>
            </a:r>
          </a:p>
        </p:txBody>
      </p:sp>
      <p:sp>
        <p:nvSpPr>
          <p:cNvPr id="2" name="Content Placeholder 1"/>
          <p:cNvSpPr>
            <a:spLocks noGrp="1"/>
          </p:cNvSpPr>
          <p:nvPr>
            <p:ph sz="quarter" idx="13"/>
          </p:nvPr>
        </p:nvSpPr>
        <p:spPr/>
        <p:txBody>
          <a:bodyPr>
            <a:normAutofit fontScale="6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Incident Command System (ICS) has been tested for more than 40 years of emergency and nonemergency applications by all levels of government; and in nongovernmental and private-sector organizations.  ICS helps to ensure: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safety of responders, community members, and others.</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The achievement of incident objectives.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The efficient use of resources.</a:t>
            </a:r>
            <a:endParaRPr lang="en-US"/>
          </a:p>
        </p:txBody>
      </p:sp>
      <p:pic>
        <p:nvPicPr>
          <p:cNvPr id="4" name="Content Placeholder 3" descr="ICS responders helping a disaster survivor off of the back of a truck."/>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811718" y="2308073"/>
            <a:ext cx="1714739" cy="2181529"/>
          </a:xfrm>
        </p:spPr>
      </p:pic>
      <p:sp>
        <p:nvSpPr>
          <p:cNvPr id="5" name="Slide Number Placeholder 4"/>
          <p:cNvSpPr>
            <a:spLocks noGrp="1"/>
          </p:cNvSpPr>
          <p:nvPr>
            <p:ph type="sldNum" sz="quarter" idx="17"/>
          </p:nvPr>
        </p:nvSpPr>
        <p:spPr/>
        <p:txBody>
          <a:bodyPr/>
          <a:lstStyle/>
          <a:p>
            <a:pPr>
              <a:spcBef>
                <a:spcPct val="100000"/>
              </a:spcBef>
              <a:buSzPct val="99000"/>
            </a:pPr>
            <a:fld id="{5ED0AFA6-4219-40ED-838E-17C4359D46E5}"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spcBef>
                <a:spcPct val="100000"/>
              </a:spcBef>
              <a:buSzPct val="99000"/>
            </a:pPr>
            <a:r>
              <a:rPr lang="en-US" altLang="en-US" smtClean="0"/>
              <a:t>Review Questions</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fontScale="6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Let's review what you have learned in this Unit: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What </a:t>
            </a:r>
            <a:r>
              <a:rPr lang="en-US" kern="1200">
                <a:latin typeface="Arial" panose="020B0604020202020204" pitchFamily="34" charset="0"/>
                <a:cs typeface="Arial" panose="020B0604020202020204" pitchFamily="34" charset="0"/>
              </a:rPr>
              <a:t>is a basic definition of the Incident Command System?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Is it the same as NIMS?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What are some situations for which it can be used? </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2064E34-9773-4837-82B0-61C98D0398B0}" type="slidenum">
              <a:rPr lang="en-US" altLang="en-US" smtClean="0"/>
              <a:pPr>
                <a:spcBef>
                  <a:spcPct val="100000"/>
                </a:spcBef>
                <a:buSzPct val="99000"/>
              </a:pPr>
              <a:t>21</a:t>
            </a:fld>
            <a:endParaRPr lang="en-US" altLang="en-US"/>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spcBef>
                <a:spcPct val="100000"/>
              </a:spcBef>
              <a:buSzPct val="99000"/>
            </a:pPr>
            <a:r>
              <a:rPr lang="en-US" altLang="en-US" smtClean="0"/>
              <a:t>Unit 1 Summary</a:t>
            </a:r>
          </a:p>
        </p:txBody>
      </p:sp>
      <p:sp>
        <p:nvSpPr>
          <p:cNvPr id="2" name="Content Placeholder 1"/>
          <p:cNvSpPr>
            <a:spLocks noGrp="1"/>
          </p:cNvSpPr>
          <p:nvPr>
            <p:ph idx="1"/>
          </p:nvPr>
        </p:nvSpPr>
        <p:spPr/>
        <p:txBody>
          <a:bodyPr>
            <a:normAutofit fontScale="6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You have completed the Course Welcome and Incident Command System (ICS) Overview unit. This unit presented the following key points: </a:t>
            </a:r>
            <a:endParaRPr lang="en-US"/>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ICS </a:t>
            </a:r>
            <a:r>
              <a:rPr lang="en-US" kern="1200">
                <a:latin typeface="Arial" panose="020B0604020202020204" pitchFamily="34" charset="0"/>
                <a:cs typeface="Arial" panose="020B0604020202020204" pitchFamily="34" charset="0"/>
              </a:rPr>
              <a:t>is a standardized management tool that allows better coordination and use of resources.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ICS represents organizational best practices and has become the standard for emergency management.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ICS can be used to manage the response for all incidents and planned events. </a:t>
            </a:r>
            <a:endParaRPr lang="en-US"/>
          </a:p>
          <a:p>
            <a:pPr>
              <a:lnSpc>
                <a:spcPct val="120000"/>
              </a:lnSpc>
              <a:spcBef>
                <a:spcPct val="100000"/>
              </a:spcBef>
              <a:buSzPct val="99000"/>
            </a:pPr>
            <a:r>
              <a:rPr lang="en-US" kern="1200">
                <a:latin typeface="Arial" panose="020B0604020202020204" pitchFamily="34" charset="0"/>
                <a:cs typeface="Arial" panose="020B0604020202020204" pitchFamily="34" charset="0"/>
              </a:rPr>
              <a:t> </a:t>
            </a:r>
            <a:endParaRPr lang="en-US"/>
          </a:p>
          <a:p>
            <a:pPr>
              <a:lnSpc>
                <a:spcPct val="120000"/>
              </a:lnSpc>
              <a:spcBef>
                <a:spcPct val="100000"/>
              </a:spcBef>
              <a:buSzPct val="99000"/>
            </a:pPr>
            <a:r>
              <a:rPr lang="en-US" b="1" kern="1200" smtClean="0">
                <a:latin typeface="Arial" panose="020B0604020202020204" pitchFamily="34" charset="0"/>
                <a:cs typeface="Arial" panose="020B0604020202020204" pitchFamily="34" charset="0"/>
              </a:rPr>
              <a:t>ICS </a:t>
            </a:r>
            <a:r>
              <a:rPr lang="en-US" b="1" kern="1200">
                <a:latin typeface="Arial" panose="020B0604020202020204" pitchFamily="34" charset="0"/>
                <a:cs typeface="Arial" panose="020B0604020202020204" pitchFamily="34" charset="0"/>
              </a:rPr>
              <a:t>works! It saves lives!</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920289A9-CCA4-49AD-B950-9297941CD6A4}" type="slidenum">
              <a:rPr lang="en-US" altLang="en-US" smtClean="0"/>
              <a:pPr>
                <a:spcBef>
                  <a:spcPct val="100000"/>
                </a:spcBef>
                <a:buSzPct val="99000"/>
              </a:pPr>
              <a:t>22</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Overall Course Objectives</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At the completion of this course, you should be able to: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Explain </a:t>
            </a:r>
            <a:r>
              <a:rPr lang="en-US" kern="1200">
                <a:latin typeface="Arial" panose="020B0604020202020204" pitchFamily="34" charset="0"/>
                <a:cs typeface="Arial" panose="020B0604020202020204" pitchFamily="34" charset="0"/>
              </a:rPr>
              <a:t>the principles and basic structure of the Incident Command System (ICS).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Describe the NIMS management characteristics that are the foundation of the ICS.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Describe the ICS functional areas and the roles of the Incident Commander and Command Staff.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Describe the General Staff roles within ICS.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Identify how NIMS management characteristics apply to ICS for a variety of roles and discipline areas.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 </a:t>
            </a:r>
            <a:endParaRPr lang="en-US"/>
          </a:p>
        </p:txBody>
      </p:sp>
      <p:pic>
        <p:nvPicPr>
          <p:cNvPr id="4" name="Content Placeholder 3" descr="Woman pointing to an easel with the word objectives on the easel paper."/>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811718" y="2308073"/>
            <a:ext cx="1714739" cy="2181529"/>
          </a:xfrm>
        </p:spPr>
      </p:pic>
      <p:sp>
        <p:nvSpPr>
          <p:cNvPr id="5" name="Slide Number Placeholder 4"/>
          <p:cNvSpPr>
            <a:spLocks noGrp="1"/>
          </p:cNvSpPr>
          <p:nvPr>
            <p:ph type="sldNum" sz="quarter" idx="17"/>
          </p:nvPr>
        </p:nvSpPr>
        <p:spPr/>
        <p:txBody>
          <a:bodyPr/>
          <a:lstStyle/>
          <a:p>
            <a:pPr>
              <a:spcBef>
                <a:spcPct val="100000"/>
              </a:spcBef>
              <a:buSzPct val="99000"/>
            </a:pPr>
            <a:fld id="{5ED0AFA6-4219-40ED-838E-17C4359D46E5}"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Student Introductions</a:t>
            </a:r>
          </a:p>
        </p:txBody>
      </p:sp>
      <p:sp>
        <p:nvSpPr>
          <p:cNvPr id="2" name="Content Placeholder 1"/>
          <p:cNvSpPr>
            <a:spLocks noGrp="1"/>
          </p:cNvSpPr>
          <p:nvPr>
            <p:ph idx="1"/>
          </p:nvPr>
        </p:nvSpPr>
        <p:spPr/>
        <p:txBody>
          <a:bodyPr>
            <a:normAutofit fontScale="92500" lnSpcReduction="10000"/>
          </a:bodyPr>
          <a:lstStyle/>
          <a:p>
            <a:pPr>
              <a:spcBef>
                <a:spcPct val="100000"/>
              </a:spcBef>
              <a:buSzPct val="99000"/>
            </a:pPr>
            <a:r>
              <a:rPr lang="en-US" kern="1200">
                <a:latin typeface="Arial" panose="020B0604020202020204" pitchFamily="34" charset="0"/>
                <a:cs typeface="Arial" panose="020B0604020202020204" pitchFamily="34" charset="0"/>
              </a:rPr>
              <a:t>Introduce yourself by providing: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Your </a:t>
            </a:r>
            <a:r>
              <a:rPr lang="en-US" kern="1200">
                <a:latin typeface="Arial" panose="020B0604020202020204" pitchFamily="34" charset="0"/>
                <a:cs typeface="Arial" panose="020B0604020202020204" pitchFamily="34" charset="0"/>
              </a:rPr>
              <a:t>name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Your job title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 brief statement of your overall experience with emergency or incident response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Your possible roles in responding to incidents </a:t>
            </a:r>
            <a:endParaRPr lang="en-US"/>
          </a:p>
          <a:p>
            <a:pPr>
              <a:spcBef>
                <a:spcPct val="100000"/>
              </a:spcBef>
              <a:buSzPct val="99000"/>
            </a:pPr>
            <a:r>
              <a:rPr lang="en-US" kern="1200">
                <a:latin typeface="Arial" panose="020B0604020202020204" pitchFamily="34" charset="0"/>
                <a:cs typeface="Arial" panose="020B0604020202020204" pitchFamily="34" charset="0"/>
              </a:rPr>
              <a:t>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920289A9-CCA4-49AD-B950-9297941CD6A4}"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Student Expectations</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 </a:t>
            </a:r>
            <a:r>
              <a:rPr lang="en-US" kern="1200" smtClean="0">
                <a:latin typeface="Arial" panose="020B0604020202020204" pitchFamily="34" charset="0"/>
                <a:cs typeface="Arial" panose="020B0604020202020204" pitchFamily="34" charset="0"/>
              </a:rPr>
              <a:t>What </a:t>
            </a:r>
            <a:r>
              <a:rPr lang="en-US" kern="1200">
                <a:latin typeface="Arial" panose="020B0604020202020204" pitchFamily="34" charset="0"/>
                <a:cs typeface="Arial" panose="020B0604020202020204" pitchFamily="34" charset="0"/>
              </a:rPr>
              <a:t>do you expect to gain from this course? </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02064E34-9773-4837-82B0-61C98D0398B0}"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Course Structure</a:t>
            </a:r>
          </a:p>
        </p:txBody>
      </p:sp>
      <p:sp>
        <p:nvSpPr>
          <p:cNvPr id="2" name="Content Placeholder 1"/>
          <p:cNvSpPr>
            <a:spLocks noGrp="1"/>
          </p:cNvSpPr>
          <p:nvPr>
            <p:ph idx="1"/>
          </p:nvPr>
        </p:nvSpPr>
        <p:spPr/>
        <p:txBody>
          <a:bodyPr>
            <a:normAutofit fontScale="92500" lnSpcReduction="10000"/>
          </a:bodyPr>
          <a:lstStyle/>
          <a:p>
            <a:pPr>
              <a:spcBef>
                <a:spcPct val="100000"/>
              </a:spcBef>
              <a:buSzPct val="99000"/>
            </a:pPr>
            <a:r>
              <a:rPr lang="en-US" kern="1200">
                <a:latin typeface="Arial" panose="020B0604020202020204" pitchFamily="34" charset="0"/>
                <a:cs typeface="Arial" panose="020B0604020202020204" pitchFamily="34" charset="0"/>
              </a:rPr>
              <a:t>The course is divided into the following five units:</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Unit </a:t>
            </a:r>
            <a:r>
              <a:rPr lang="en-US" kern="1200">
                <a:latin typeface="Arial" panose="020B0604020202020204" pitchFamily="34" charset="0"/>
                <a:cs typeface="Arial" panose="020B0604020202020204" pitchFamily="34" charset="0"/>
              </a:rPr>
              <a:t>1: Course Welcome and ICS Overview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 2: NIMS Management Characteristics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 3: ICS Functional Areas and Command Staff Roles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 4: General Staff Roles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Unit 5: How ICS Applies to You</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920289A9-CCA4-49AD-B950-9297941CD6A4}"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Course Logistics</a:t>
            </a:r>
          </a:p>
        </p:txBody>
      </p:sp>
      <p:sp>
        <p:nvSpPr>
          <p:cNvPr id="2" name="Content Placeholder 1"/>
          <p:cNvSpPr>
            <a:spLocks noGrp="1"/>
          </p:cNvSpPr>
          <p:nvPr>
            <p:ph idx="1"/>
          </p:nvPr>
        </p:nvSpPr>
        <p:spPr/>
        <p:txBody>
          <a:bodyPr>
            <a:normAutofit fontScale="70000" lnSpcReduction="20000"/>
          </a:bodyPr>
          <a:lstStyle/>
          <a:p>
            <a:pPr>
              <a:lnSpc>
                <a:spcPct val="110000"/>
              </a:lnSpc>
              <a:spcBef>
                <a:spcPct val="100000"/>
              </a:spcBef>
              <a:buSzPct val="99000"/>
            </a:pPr>
            <a:r>
              <a:rPr lang="en-US" kern="1200">
                <a:latin typeface="Arial" panose="020B0604020202020204" pitchFamily="34" charset="0"/>
                <a:cs typeface="Arial" panose="020B0604020202020204" pitchFamily="34" charset="0"/>
              </a:rPr>
              <a:t>Review the following information:</a:t>
            </a:r>
            <a:endParaRPr lang="en-US"/>
          </a:p>
          <a:p>
            <a:pPr marL="254000" lvl="1" indent="-254000">
              <a:lnSpc>
                <a:spcPct val="110000"/>
              </a:lnSpc>
              <a:spcBef>
                <a:spcPct val="100000"/>
              </a:spcBef>
              <a:buSzPct val="99000"/>
            </a:pPr>
            <a:r>
              <a:rPr lang="en-US" kern="1200" smtClean="0">
                <a:latin typeface="Arial" panose="020B0604020202020204" pitchFamily="34" charset="0"/>
                <a:cs typeface="Arial" panose="020B0604020202020204" pitchFamily="34" charset="0"/>
              </a:rPr>
              <a:t>Course </a:t>
            </a:r>
            <a:r>
              <a:rPr lang="en-US" kern="1200">
                <a:latin typeface="Arial" panose="020B0604020202020204" pitchFamily="34" charset="0"/>
                <a:cs typeface="Arial" panose="020B0604020202020204" pitchFamily="34" charset="0"/>
              </a:rPr>
              <a:t>agenda </a:t>
            </a:r>
            <a:endParaRPr lang="en-US"/>
          </a:p>
          <a:p>
            <a:pPr marL="254000" lvl="1" indent="-254000">
              <a:lnSpc>
                <a:spcPct val="110000"/>
              </a:lnSpc>
              <a:spcBef>
                <a:spcPct val="100000"/>
              </a:spcBef>
              <a:buSzPct val="99000"/>
            </a:pPr>
            <a:r>
              <a:rPr lang="en-US" kern="1200">
                <a:latin typeface="Arial" panose="020B0604020202020204" pitchFamily="34" charset="0"/>
                <a:cs typeface="Arial" panose="020B0604020202020204" pitchFamily="34" charset="0"/>
              </a:rPr>
              <a:t>Sign-in sheet </a:t>
            </a:r>
            <a:endParaRPr lang="en-US"/>
          </a:p>
          <a:p>
            <a:pPr marL="254000" lvl="1" indent="-254000">
              <a:lnSpc>
                <a:spcPct val="110000"/>
              </a:lnSpc>
              <a:spcBef>
                <a:spcPct val="100000"/>
              </a:spcBef>
              <a:buSzPct val="99000"/>
            </a:pPr>
            <a:r>
              <a:rPr lang="en-US" kern="1200">
                <a:latin typeface="Arial" panose="020B0604020202020204" pitchFamily="34" charset="0"/>
                <a:cs typeface="Arial" panose="020B0604020202020204" pitchFamily="34" charset="0"/>
              </a:rPr>
              <a:t>Breaks</a:t>
            </a:r>
            <a:endParaRPr lang="en-US"/>
          </a:p>
          <a:p>
            <a:pPr marL="254000" lvl="1" indent="-254000">
              <a:lnSpc>
                <a:spcPct val="110000"/>
              </a:lnSpc>
              <a:spcBef>
                <a:spcPct val="100000"/>
              </a:spcBef>
              <a:buSzPct val="99000"/>
            </a:pPr>
            <a:r>
              <a:rPr lang="en-US" kern="1200">
                <a:latin typeface="Arial" panose="020B0604020202020204" pitchFamily="34" charset="0"/>
                <a:cs typeface="Arial" panose="020B0604020202020204" pitchFamily="34" charset="0"/>
              </a:rPr>
              <a:t>Message and telephone location </a:t>
            </a:r>
            <a:endParaRPr lang="en-US"/>
          </a:p>
          <a:p>
            <a:pPr marL="254000" lvl="1" indent="-254000">
              <a:lnSpc>
                <a:spcPct val="110000"/>
              </a:lnSpc>
              <a:spcBef>
                <a:spcPct val="100000"/>
              </a:spcBef>
              <a:buSzPct val="99000"/>
            </a:pPr>
            <a:r>
              <a:rPr lang="en-US" kern="1200">
                <a:latin typeface="Arial" panose="020B0604020202020204" pitchFamily="34" charset="0"/>
                <a:cs typeface="Arial" panose="020B0604020202020204" pitchFamily="34" charset="0"/>
              </a:rPr>
              <a:t>Cell phone policy </a:t>
            </a:r>
            <a:endParaRPr lang="en-US"/>
          </a:p>
          <a:p>
            <a:pPr marL="254000" lvl="1" indent="-254000">
              <a:lnSpc>
                <a:spcPct val="110000"/>
              </a:lnSpc>
              <a:spcBef>
                <a:spcPct val="100000"/>
              </a:spcBef>
              <a:buSzPct val="99000"/>
            </a:pPr>
            <a:r>
              <a:rPr lang="en-US" kern="1200">
                <a:latin typeface="Arial" panose="020B0604020202020204" pitchFamily="34" charset="0"/>
                <a:cs typeface="Arial" panose="020B0604020202020204" pitchFamily="34" charset="0"/>
              </a:rPr>
              <a:t>Facilities </a:t>
            </a:r>
            <a:endParaRPr lang="en-US"/>
          </a:p>
          <a:p>
            <a:pPr marL="254000" lvl="1" indent="-254000">
              <a:lnSpc>
                <a:spcPct val="110000"/>
              </a:lnSpc>
              <a:spcBef>
                <a:spcPct val="100000"/>
              </a:spcBef>
              <a:buSzPct val="99000"/>
            </a:pPr>
            <a:r>
              <a:rPr lang="en-US" kern="1200">
                <a:latin typeface="Arial" panose="020B0604020202020204" pitchFamily="34" charset="0"/>
                <a:cs typeface="Arial" panose="020B0604020202020204" pitchFamily="34" charset="0"/>
              </a:rPr>
              <a:t>Other concerns</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920289A9-CCA4-49AD-B950-9297941CD6A4}"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Sample Agenda</a:t>
            </a:r>
          </a:p>
        </p:txBody>
      </p:sp>
      <p:sp>
        <p:nvSpPr>
          <p:cNvPr id="2" name="Content Placeholder 1"/>
          <p:cNvSpPr>
            <a:spLocks noGrp="1"/>
          </p:cNvSpPr>
          <p:nvPr>
            <p:ph idx="1"/>
          </p:nvPr>
        </p:nvSpPr>
        <p:spPr/>
        <p:txBody>
          <a:bodyPr>
            <a:normAutofit fontScale="70000" lnSpcReduction="20000"/>
          </a:bodyPr>
          <a:lstStyle/>
          <a:p>
            <a:pPr>
              <a:lnSpc>
                <a:spcPct val="110000"/>
              </a:lnSpc>
              <a:spcBef>
                <a:spcPct val="100000"/>
              </a:spcBef>
              <a:buSzPct val="99000"/>
            </a:pPr>
            <a:r>
              <a:rPr lang="en-US" kern="1200">
                <a:latin typeface="Arial" panose="020B0604020202020204" pitchFamily="34" charset="0"/>
                <a:cs typeface="Arial" panose="020B0604020202020204" pitchFamily="34" charset="0"/>
              </a:rPr>
              <a:t>Morning Session</a:t>
            </a:r>
            <a:endParaRPr lang="en-US"/>
          </a:p>
          <a:p>
            <a:pPr marL="254000" lvl="1" indent="-254000">
              <a:lnSpc>
                <a:spcPct val="110000"/>
              </a:lnSpc>
              <a:spcBef>
                <a:spcPct val="100000"/>
              </a:spcBef>
              <a:buSzPct val="99000"/>
            </a:pPr>
            <a:r>
              <a:rPr lang="en-US" kern="1200" smtClean="0">
                <a:latin typeface="Arial" panose="020B0604020202020204" pitchFamily="34" charset="0"/>
                <a:cs typeface="Arial" panose="020B0604020202020204" pitchFamily="34" charset="0"/>
              </a:rPr>
              <a:t>Unit </a:t>
            </a:r>
            <a:r>
              <a:rPr lang="en-US" kern="1200">
                <a:latin typeface="Arial" panose="020B0604020202020204" pitchFamily="34" charset="0"/>
                <a:cs typeface="Arial" panose="020B0604020202020204" pitchFamily="34" charset="0"/>
              </a:rPr>
              <a:t>1: Course Welcome and ICS Overview (1 hours)</a:t>
            </a:r>
            <a:endParaRPr lang="en-US"/>
          </a:p>
          <a:p>
            <a:pPr marL="254000" lvl="1" indent="-254000">
              <a:lnSpc>
                <a:spcPct val="110000"/>
              </a:lnSpc>
              <a:spcBef>
                <a:spcPct val="100000"/>
              </a:spcBef>
              <a:buSzPct val="99000"/>
            </a:pPr>
            <a:r>
              <a:rPr lang="en-US" kern="1200">
                <a:latin typeface="Arial" panose="020B0604020202020204" pitchFamily="34" charset="0"/>
                <a:cs typeface="Arial" panose="020B0604020202020204" pitchFamily="34" charset="0"/>
              </a:rPr>
              <a:t>Unit 2: NIMS Management Characteristics (1.5 hours) </a:t>
            </a:r>
            <a:endParaRPr lang="en-US"/>
          </a:p>
          <a:p>
            <a:pPr marL="254000" lvl="1" indent="-254000">
              <a:lnSpc>
                <a:spcPct val="110000"/>
              </a:lnSpc>
              <a:spcBef>
                <a:spcPct val="100000"/>
              </a:spcBef>
              <a:buSzPct val="99000"/>
            </a:pPr>
            <a:r>
              <a:rPr lang="en-US" kern="1200">
                <a:latin typeface="Arial" panose="020B0604020202020204" pitchFamily="34" charset="0"/>
                <a:cs typeface="Arial" panose="020B0604020202020204" pitchFamily="34" charset="0"/>
              </a:rPr>
              <a:t>Unit 3: ICS Functional Areas and Command Staff Roles (1 hour) </a:t>
            </a:r>
            <a:endParaRPr lang="en-US"/>
          </a:p>
          <a:p>
            <a:pPr>
              <a:lnSpc>
                <a:spcPct val="110000"/>
              </a:lnSpc>
              <a:spcBef>
                <a:spcPct val="100000"/>
              </a:spcBef>
              <a:buSzPct val="99000"/>
            </a:pPr>
            <a:r>
              <a:rPr lang="en-US" kern="1200" smtClean="0">
                <a:latin typeface="Arial" panose="020B0604020202020204" pitchFamily="34" charset="0"/>
                <a:cs typeface="Arial" panose="020B0604020202020204" pitchFamily="34" charset="0"/>
              </a:rPr>
              <a:t>Afternoon </a:t>
            </a:r>
            <a:r>
              <a:rPr lang="en-US" kern="1200">
                <a:latin typeface="Arial" panose="020B0604020202020204" pitchFamily="34" charset="0"/>
                <a:cs typeface="Arial" panose="020B0604020202020204" pitchFamily="34" charset="0"/>
              </a:rPr>
              <a:t>Session </a:t>
            </a:r>
            <a:endParaRPr lang="en-US"/>
          </a:p>
          <a:p>
            <a:pPr marL="254000" lvl="1" indent="-254000">
              <a:lnSpc>
                <a:spcPct val="110000"/>
              </a:lnSpc>
              <a:spcBef>
                <a:spcPct val="100000"/>
              </a:spcBef>
              <a:buSzPct val="99000"/>
            </a:pPr>
            <a:r>
              <a:rPr lang="en-US" kern="1200" smtClean="0">
                <a:latin typeface="Arial" panose="020B0604020202020204" pitchFamily="34" charset="0"/>
                <a:cs typeface="Arial" panose="020B0604020202020204" pitchFamily="34" charset="0"/>
              </a:rPr>
              <a:t>Unit </a:t>
            </a:r>
            <a:r>
              <a:rPr lang="en-US" kern="1200">
                <a:latin typeface="Arial" panose="020B0604020202020204" pitchFamily="34" charset="0"/>
                <a:cs typeface="Arial" panose="020B0604020202020204" pitchFamily="34" charset="0"/>
              </a:rPr>
              <a:t>4: General Staff Roles (1 hour) </a:t>
            </a:r>
            <a:endParaRPr lang="en-US"/>
          </a:p>
          <a:p>
            <a:pPr marL="254000" lvl="1" indent="-254000">
              <a:lnSpc>
                <a:spcPct val="110000"/>
              </a:lnSpc>
              <a:spcBef>
                <a:spcPct val="100000"/>
              </a:spcBef>
              <a:buSzPct val="99000"/>
            </a:pPr>
            <a:r>
              <a:rPr lang="en-US" kern="1200">
                <a:latin typeface="Arial" panose="020B0604020202020204" pitchFamily="34" charset="0"/>
                <a:cs typeface="Arial" panose="020B0604020202020204" pitchFamily="34" charset="0"/>
              </a:rPr>
              <a:t>Unit 5: How ICS Applies to You (1 hour) </a:t>
            </a:r>
            <a:endParaRPr lang="en-US"/>
          </a:p>
          <a:p>
            <a:pPr marL="254000" lvl="1" indent="-254000">
              <a:lnSpc>
                <a:spcPct val="110000"/>
              </a:lnSpc>
              <a:spcBef>
                <a:spcPct val="100000"/>
              </a:spcBef>
              <a:buSzPct val="99000"/>
            </a:pPr>
            <a:r>
              <a:rPr lang="en-US" kern="1200">
                <a:latin typeface="Arial" panose="020B0604020202020204" pitchFamily="34" charset="0"/>
                <a:cs typeface="Arial" panose="020B0604020202020204" pitchFamily="34" charset="0"/>
              </a:rPr>
              <a:t>Final Exam (1 hour)</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920289A9-CCA4-49AD-B950-9297941CD6A4}"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Course Completion</a:t>
            </a:r>
          </a:p>
        </p:txBody>
      </p:sp>
      <p:sp>
        <p:nvSpPr>
          <p:cNvPr id="2" name="Content Placeholder 1"/>
          <p:cNvSpPr>
            <a:spLocks noGrp="1"/>
          </p:cNvSpPr>
          <p:nvPr>
            <p:ph idx="1"/>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In order to successfully complete this course, you must:</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Participate </a:t>
            </a:r>
            <a:r>
              <a:rPr lang="en-US" kern="1200">
                <a:latin typeface="Arial" panose="020B0604020202020204" pitchFamily="34" charset="0"/>
                <a:cs typeface="Arial" panose="020B0604020202020204" pitchFamily="34" charset="0"/>
              </a:rPr>
              <a:t>in unit activities.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Achieve 75% or higher on the final exam.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Complete the end-of-course evaluation.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920289A9-CCA4-49AD-B950-9297941CD6A4}"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568ddf3f-b77f-46a0-9295-2b9495b51427"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8D3CA8CC80072D4CA137EF19B6D5FF4E" ma:contentTypeVersion="10" ma:contentTypeDescription="Create a new document." ma:contentTypeScope="" ma:versionID="8dafd89a7cdb57b29c6b558fcd0faf27">
  <xsd:schema xmlns:xsd="http://www.w3.org/2001/XMLSchema" xmlns:xs="http://www.w3.org/2001/XMLSchema" xmlns:p="http://schemas.microsoft.com/office/2006/metadata/properties" xmlns:ns2="cc899b91-0dc8-40bb-9e15-ac49ad5b7986" targetNamespace="http://schemas.microsoft.com/office/2006/metadata/properties" ma:root="true" ma:fieldsID="08d753c215b3c0d1820d4e30b6216c98" ns2:_="">
    <xsd:import namespace="cc899b91-0dc8-40bb-9e15-ac49ad5b7986"/>
    <xsd:element name="properties">
      <xsd:complexType>
        <xsd:sequence>
          <xsd:element name="documentManagement">
            <xsd:complexType>
              <xsd:all>
                <xsd:element ref="ns2:Next_x0020_Course_x0020_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899b91-0dc8-40bb-9e15-ac49ad5b7986"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cc899b91-0dc8-40bb-9e15-ac49ad5b7986" xsi:nil="true"/>
  </documentManagement>
</p:properties>
</file>

<file path=customXml/itemProps1.xml><?xml version="1.0" encoding="utf-8"?>
<ds:datastoreItem xmlns:ds="http://schemas.openxmlformats.org/officeDocument/2006/customXml" ds:itemID="{C4429BCF-EC33-4864-85F0-FE943FFF2DB6}"/>
</file>

<file path=customXml/itemProps2.xml><?xml version="1.0" encoding="utf-8"?>
<ds:datastoreItem xmlns:ds="http://schemas.openxmlformats.org/officeDocument/2006/customXml" ds:itemID="{23DED32D-AD28-455A-BBE6-AFD395925603}"/>
</file>

<file path=customXml/itemProps3.xml><?xml version="1.0" encoding="utf-8"?>
<ds:datastoreItem xmlns:ds="http://schemas.openxmlformats.org/officeDocument/2006/customXml" ds:itemID="{24CA28C9-1CAC-4B74-B344-B7D8E8E165C4}"/>
</file>

<file path=customXml/itemProps4.xml><?xml version="1.0" encoding="utf-8"?>
<ds:datastoreItem xmlns:ds="http://schemas.openxmlformats.org/officeDocument/2006/customXml" ds:itemID="{83124ED9-B2FE-44F2-A25A-62B311EDBB6C}"/>
</file>

<file path=docProps/app.xml><?xml version="1.0" encoding="utf-8"?>
<Properties xmlns="http://schemas.openxmlformats.org/officeDocument/2006/extended-properties" xmlns:vt="http://schemas.openxmlformats.org/officeDocument/2006/docPropsVTypes">
  <Template>EMI_PPT_V5</Template>
  <TotalTime>0</TotalTime>
  <Words>1096</Words>
  <Application>Microsoft Office PowerPoint</Application>
  <PresentationFormat>On-screen Show (4:3)</PresentationFormat>
  <Paragraphs>145</Paragraphs>
  <Slides>22</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Times New Roman</vt:lpstr>
      <vt:lpstr>Wingdings</vt:lpstr>
      <vt:lpstr>EMI_PPT</vt:lpstr>
      <vt:lpstr>Course Welcome</vt:lpstr>
      <vt:lpstr>Course Goal</vt:lpstr>
      <vt:lpstr>Overall Course Objectives</vt:lpstr>
      <vt:lpstr>Student Introductions</vt:lpstr>
      <vt:lpstr>Student Expectations</vt:lpstr>
      <vt:lpstr>Course Structure</vt:lpstr>
      <vt:lpstr>Course Logistics</vt:lpstr>
      <vt:lpstr>Sample Agenda</vt:lpstr>
      <vt:lpstr>Course Completion</vt:lpstr>
      <vt:lpstr>Unit 1: ICS Overview</vt:lpstr>
      <vt:lpstr>Whole Community</vt:lpstr>
      <vt:lpstr>What is the Incident Command System?</vt:lpstr>
      <vt:lpstr>When is ICS Used?</vt:lpstr>
      <vt:lpstr>ICS for Planned Events </vt:lpstr>
      <vt:lpstr>Incident Command System: Promoting Response Partnerships</vt:lpstr>
      <vt:lpstr>ICS as a Component of the National Incident Management System (NIMS)</vt:lpstr>
      <vt:lpstr>Incident Response Problems </vt:lpstr>
      <vt:lpstr>ICS Benefits - Student Activity</vt:lpstr>
      <vt:lpstr>Benefits of ICS</vt:lpstr>
      <vt:lpstr>ICS: Built on Best Practices</vt:lpstr>
      <vt:lpstr>Review Questions</vt:lpstr>
      <vt:lpstr>Unit 1 Summary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2018-11-28T15:14:02Z</dcterms:created>
  <dcterms:modified xsi:type="dcterms:W3CDTF">2018-11-29T13:57:17Z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0x0101008D3CA8CC80072D4CA137EF19B6D5FF4E</vt:lpwstr>
  </property>
</Properties>
</file>