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3.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s/slide8.xml" ContentType="application/vnd.openxmlformats-officedocument.presentationml.slide+xml"/>
  <Override PartName="/ppt/slides/slide12.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2.xml" ContentType="application/vnd.openxmlformats-officedocument.presentationml.slideLayout+xml"/>
  <Override PartName="/ppt/slideLayouts/slideLayout14.xml" ContentType="application/vnd.openxmlformats-officedocument.presentationml.slideLayout+xml"/>
  <Override PartName="/ppt/slideLayouts/slideLayout16.xml" ContentType="application/vnd.openxmlformats-officedocument.presentationml.slideLayout+xml"/>
  <Override PartName="/ppt/slideLayouts/slideLayout13.xml" ContentType="application/vnd.openxmlformats-officedocument.presentationml.slideLayout+xml"/>
  <Override PartName="/ppt/slideLayouts/slideLayout15.xml" ContentType="application/vnd.openxmlformats-officedocument.presentationml.slideLayout+xml"/>
  <Override PartName="/ppt/theme/theme1.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8" d="100"/>
          <a:sy n="98" d="100"/>
        </p:scale>
        <p:origin x="189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F34739A-3B6B-4E60-B4B6-4B1C7BACC3E1}" type="datetimeFigureOut">
              <a:rPr lang="en-US"/>
              <a:pPr>
                <a:defRPr/>
              </a:pPr>
              <a:t>11/29/2018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C65EC47C-B269-4D11-B58D-7D8016CF033E}" type="slidenum">
              <a:rPr lang="en-US" altLang="en-US"/>
              <a:pPr/>
              <a:t>‹#›</a:t>
            </a:fld>
            <a:endParaRPr lang="en-US" altLang="en-US"/>
          </a:p>
        </p:txBody>
      </p:sp>
    </p:spTree>
    <p:extLst>
      <p:ext uri="{BB962C8B-B14F-4D97-AF65-F5344CB8AC3E}">
        <p14:creationId xmlns:p14="http://schemas.microsoft.com/office/powerpoint/2010/main" val="3446935030"/>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1400"/>
            </a:lvl1pPr>
            <a:lvl2pPr>
              <a:defRPr sz="14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BE65A077-4795-416A-BBE1-CF84324CDF1F}" type="datetimeFigureOut">
              <a:rPr lang="en-US"/>
              <a:pPr>
                <a:defRPr/>
              </a:pPr>
              <a:t>11/29/2018</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p:cNvSpPr>
            <a:spLocks noGrp="1"/>
          </p:cNvSpPr>
          <p:nvPr>
            <p:ph type="sldNum" sz="quarter" idx="12"/>
          </p:nvPr>
        </p:nvSpPr>
        <p:spPr>
          <a:ln/>
        </p:spPr>
        <p:txBody>
          <a:bodyPr/>
          <a:lstStyle>
            <a:lvl1pPr>
              <a:defRPr/>
            </a:lvl1pPr>
          </a:lstStyle>
          <a:p>
            <a:fld id="{DD0EA868-1B5E-4ABB-BAA5-BA2B6567AD31}" type="slidenum">
              <a:rPr lang="en-US" altLang="en-US"/>
              <a:pPr/>
              <a:t>‹#›</a:t>
            </a:fld>
            <a:endParaRPr lang="en-US" altLang="en-US"/>
          </a:p>
        </p:txBody>
      </p:sp>
    </p:spTree>
    <p:extLst>
      <p:ext uri="{BB962C8B-B14F-4D97-AF65-F5344CB8AC3E}">
        <p14:creationId xmlns:p14="http://schemas.microsoft.com/office/powerpoint/2010/main" val="3044654211"/>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153ADBF8-1D62-4BA0-B7CF-C39B94D37B02}" type="datetimeFigureOut">
              <a:rPr lang="en-US"/>
              <a:pPr>
                <a:defRPr/>
              </a:pPr>
              <a:t>11/29/2018</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p:cNvSpPr>
            <a:spLocks noGrp="1"/>
          </p:cNvSpPr>
          <p:nvPr>
            <p:ph type="sldNum" sz="quarter" idx="12"/>
          </p:nvPr>
        </p:nvSpPr>
        <p:spPr>
          <a:ln/>
        </p:spPr>
        <p:txBody>
          <a:bodyPr/>
          <a:lstStyle>
            <a:lvl1pPr>
              <a:defRPr/>
            </a:lvl1pPr>
          </a:lstStyle>
          <a:p>
            <a:fld id="{D0DE0885-FD84-4C75-B7CD-38749BDAC9F0}" type="slidenum">
              <a:rPr lang="en-US" altLang="en-US"/>
              <a:pPr/>
              <a:t>‹#›</a:t>
            </a:fld>
            <a:endParaRPr lang="en-US" altLang="en-US"/>
          </a:p>
        </p:txBody>
      </p:sp>
    </p:spTree>
    <p:extLst>
      <p:ext uri="{BB962C8B-B14F-4D97-AF65-F5344CB8AC3E}">
        <p14:creationId xmlns:p14="http://schemas.microsoft.com/office/powerpoint/2010/main" val="2100737162"/>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870E3DAB-EE27-42B1-B212-3C9F3E0C7442}" type="datetimeFigureOut">
              <a:rPr lang="en-US"/>
              <a:pPr>
                <a:defRPr/>
              </a:pPr>
              <a:t>11/29/2018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5A4B6E60-08F8-4750-87B5-7C2081020BBB}" type="slidenum">
              <a:rPr lang="en-US" altLang="en-US"/>
              <a:pPr/>
              <a:t>‹#›</a:t>
            </a:fld>
            <a:endParaRPr lang="en-US" altLang="en-US"/>
          </a:p>
        </p:txBody>
      </p:sp>
    </p:spTree>
    <p:extLst>
      <p:ext uri="{BB962C8B-B14F-4D97-AF65-F5344CB8AC3E}">
        <p14:creationId xmlns:p14="http://schemas.microsoft.com/office/powerpoint/2010/main" val="2964417356"/>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048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04800"/>
            <a:ext cx="6019800" cy="5410200"/>
          </a:xfrm>
        </p:spPr>
        <p:txBody>
          <a:bodyPr vert="eaVert"/>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78300148-3ADA-4B97-BDB0-2F063E540E65}" type="datetimeFigureOut">
              <a:rPr lang="en-US"/>
              <a:pPr>
                <a:defRPr/>
              </a:pPr>
              <a:t>11/29/2018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8DF1DC15-DCA5-423E-BF89-C287706BF8CF}" type="slidenum">
              <a:rPr lang="en-US" altLang="en-US"/>
              <a:pPr/>
              <a:t>‹#›</a:t>
            </a:fld>
            <a:endParaRPr lang="en-US" altLang="en-US"/>
          </a:p>
        </p:txBody>
      </p:sp>
    </p:spTree>
    <p:extLst>
      <p:ext uri="{BB962C8B-B14F-4D97-AF65-F5344CB8AC3E}">
        <p14:creationId xmlns:p14="http://schemas.microsoft.com/office/powerpoint/2010/main" val="846489426"/>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39763"/>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068388"/>
            <a:ext cx="8229600" cy="4646612"/>
          </a:xfrm>
        </p:spPr>
        <p:txBody>
          <a:bodyPr/>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4ADF4A59-D24B-4B69-A477-FF7CFB772875}" type="datetimeFigureOut">
              <a:rPr lang="en-US"/>
              <a:pPr>
                <a:defRPr/>
              </a:pPr>
              <a:t>11/29/2018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BD73B2C4-7904-4911-B558-CC816058209D}" type="slidenum">
              <a:rPr lang="en-US" altLang="en-US"/>
              <a:pPr/>
              <a:t>‹#›</a:t>
            </a:fld>
            <a:endParaRPr lang="en-US" altLang="en-US"/>
          </a:p>
        </p:txBody>
      </p:sp>
    </p:spTree>
    <p:extLst>
      <p:ext uri="{BB962C8B-B14F-4D97-AF65-F5344CB8AC3E}">
        <p14:creationId xmlns:p14="http://schemas.microsoft.com/office/powerpoint/2010/main" val="3653709538"/>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33B4E1D2-0F93-44F5-9E52-5A07440B4952}" type="datetimeFigureOut">
              <a:rPr lang="en-US"/>
              <a:pPr>
                <a:defRPr/>
              </a:pPr>
              <a:t>11/29/2018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3E1459F0-58E6-4770-911E-E0FA275D1236}" type="slidenum">
              <a:rPr lang="en-US" altLang="en-US"/>
              <a:pPr/>
              <a:t>‹#›</a:t>
            </a:fld>
            <a:endParaRPr lang="en-US" altLang="en-US"/>
          </a:p>
        </p:txBody>
      </p:sp>
    </p:spTree>
    <p:extLst>
      <p:ext uri="{BB962C8B-B14F-4D97-AF65-F5344CB8AC3E}">
        <p14:creationId xmlns:p14="http://schemas.microsoft.com/office/powerpoint/2010/main" val="2647752254"/>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3A286AC5-3A8E-4623-8805-4E523173582F}" type="datetimeFigureOut">
              <a:rPr lang="en-US"/>
              <a:pPr>
                <a:defRPr/>
              </a:pPr>
              <a:t>11/29/2018</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p:cNvSpPr>
            <a:spLocks noGrp="1"/>
          </p:cNvSpPr>
          <p:nvPr>
            <p:ph type="sldNum" sz="quarter" idx="12"/>
          </p:nvPr>
        </p:nvSpPr>
        <p:spPr>
          <a:ln/>
        </p:spPr>
        <p:txBody>
          <a:bodyPr/>
          <a:lstStyle>
            <a:lvl1pPr>
              <a:defRPr/>
            </a:lvl1pPr>
          </a:lstStyle>
          <a:p>
            <a:fld id="{CCCC20C8-06A2-4E32-95A6-28976C272387}" type="slidenum">
              <a:rPr lang="en-US" altLang="en-US"/>
              <a:pPr/>
              <a:t>‹#›</a:t>
            </a:fld>
            <a:endParaRPr lang="en-US" altLang="en-US"/>
          </a:p>
        </p:txBody>
      </p:sp>
    </p:spTree>
    <p:extLst>
      <p:ext uri="{BB962C8B-B14F-4D97-AF65-F5344CB8AC3E}">
        <p14:creationId xmlns:p14="http://schemas.microsoft.com/office/powerpoint/2010/main" val="1108419872"/>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marL="0">
              <a:defRPr sz="2800" b="0"/>
            </a:lvl1pPr>
            <a:lvl2pPr>
              <a:defRPr sz="2800" b="0"/>
            </a:lvl2pPr>
            <a:lvl3pPr>
              <a:defRPr sz="2800" b="0"/>
            </a:lvl3pPr>
            <a:lvl4pPr marL="1371600" indent="-342900">
              <a:buSzPct val="75000"/>
              <a:buFont typeface="Wingdings" panose="05000000000000000000" pitchFamily="2" charset="2"/>
              <a:buChar char="§"/>
              <a:defRPr sz="2800" b="0"/>
            </a:lvl4pPr>
            <a:lvl5pPr>
              <a:defRPr sz="2800" b="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ftr" sz="quarter" idx="10"/>
          </p:nvPr>
        </p:nvSpPr>
        <p:spPr/>
        <p:txBody>
          <a:bodyPr/>
          <a:lstStyle>
            <a:lvl1pPr>
              <a:defRPr/>
            </a:lvl1pPr>
          </a:lstStyle>
          <a:p>
            <a:pPr>
              <a:defRPr/>
            </a:pPr>
            <a:endParaRPr lang="en-US"/>
          </a:p>
        </p:txBody>
      </p:sp>
      <p:sp>
        <p:nvSpPr>
          <p:cNvPr id="5" name="Slide Number Placeholder 3"/>
          <p:cNvSpPr>
            <a:spLocks noGrp="1"/>
          </p:cNvSpPr>
          <p:nvPr>
            <p:ph type="sldNum" sz="quarter" idx="11"/>
          </p:nvPr>
        </p:nvSpPr>
        <p:spPr/>
        <p:txBody>
          <a:bodyPr/>
          <a:lstStyle>
            <a:lvl1pPr>
              <a:defRPr/>
            </a:lvl1pPr>
          </a:lstStyle>
          <a:p>
            <a:fld id="{B2F0E683-AF95-4B14-A2FA-F66FDB1304F3}" type="slidenum">
              <a:rPr lang="en-US" altLang="en-US"/>
              <a:pPr/>
              <a:t>‹#›</a:t>
            </a:fld>
            <a:endParaRPr lang="en-US" altLang="en-US"/>
          </a:p>
        </p:txBody>
      </p:sp>
    </p:spTree>
    <p:extLst>
      <p:ext uri="{BB962C8B-B14F-4D97-AF65-F5344CB8AC3E}">
        <p14:creationId xmlns:p14="http://schemas.microsoft.com/office/powerpoint/2010/main" val="1680614757"/>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76E1B2C4-B42D-4766-97A2-4C371F9D6903}" type="datetimeFigureOut">
              <a:rPr lang="en-US"/>
              <a:pPr>
                <a:defRPr/>
              </a:pPr>
              <a:t>11/29/2018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E87693FF-AD6C-4462-AE09-9108647AE74C}" type="slidenum">
              <a:rPr lang="en-US" altLang="en-US"/>
              <a:pPr/>
              <a:t>‹#›</a:t>
            </a:fld>
            <a:endParaRPr lang="en-US" altLang="en-US"/>
          </a:p>
        </p:txBody>
      </p:sp>
    </p:spTree>
    <p:extLst>
      <p:ext uri="{BB962C8B-B14F-4D97-AF65-F5344CB8AC3E}">
        <p14:creationId xmlns:p14="http://schemas.microsoft.com/office/powerpoint/2010/main" val="359097541"/>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ic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quarter" idx="13"/>
          </p:nvPr>
        </p:nvSpPr>
        <p:spPr>
          <a:xfrm>
            <a:off x="457200"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92A52921-DC15-40E0-90C3-22959850448F}" type="datetimeFigureOut">
              <a:rPr lang="en-US"/>
              <a:pPr>
                <a:defRPr/>
              </a:pPr>
              <a:t>11/29/2018</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8FC286C9-02D7-4601-A76D-A79DA06F8BE3}" type="slidenum">
              <a:rPr lang="en-US" altLang="en-US"/>
              <a:pPr/>
              <a:t>‹#›</a:t>
            </a:fld>
            <a:endParaRPr lang="en-US" altLang="en-US"/>
          </a:p>
        </p:txBody>
      </p:sp>
    </p:spTree>
    <p:extLst>
      <p:ext uri="{BB962C8B-B14F-4D97-AF65-F5344CB8AC3E}">
        <p14:creationId xmlns:p14="http://schemas.microsoft.com/office/powerpoint/2010/main" val="2347336020"/>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ic 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Content Placeholder 3"/>
          <p:cNvSpPr>
            <a:spLocks noGrp="1"/>
          </p:cNvSpPr>
          <p:nvPr>
            <p:ph sz="quarter" idx="13"/>
          </p:nvPr>
        </p:nvSpPr>
        <p:spPr>
          <a:xfrm>
            <a:off x="457200"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16900DAE-9BF5-4A48-AAB2-5E90686B46C6}" type="datetimeFigureOut">
              <a:rPr lang="en-US"/>
              <a:pPr>
                <a:defRPr/>
              </a:pPr>
              <a:t>11/29/2018</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D9406C09-36A6-46FD-8B49-E7A3C67F837B}" type="slidenum">
              <a:rPr lang="en-US" altLang="en-US"/>
              <a:pPr/>
              <a:t>‹#›</a:t>
            </a:fld>
            <a:endParaRPr lang="en-US" altLang="en-US"/>
          </a:p>
        </p:txBody>
      </p:sp>
    </p:spTree>
    <p:extLst>
      <p:ext uri="{BB962C8B-B14F-4D97-AF65-F5344CB8AC3E}">
        <p14:creationId xmlns:p14="http://schemas.microsoft.com/office/powerpoint/2010/main" val="1580962606"/>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One Column: Image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Content Placeholder 3"/>
          <p:cNvSpPr>
            <a:spLocks noGrp="1"/>
          </p:cNvSpPr>
          <p:nvPr>
            <p:ph sz="quarter" idx="13"/>
          </p:nvPr>
        </p:nvSpPr>
        <p:spPr>
          <a:xfrm>
            <a:off x="457200" y="1153078"/>
            <a:ext cx="8229600" cy="213346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57201" y="3472070"/>
            <a:ext cx="8229600" cy="217363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884D1226-D591-4E01-8BA3-F6DEBCBCDF78}" type="datetimeFigureOut">
              <a:rPr lang="en-US"/>
              <a:pPr>
                <a:defRPr/>
              </a:pPr>
              <a:t>11/29/2018</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4F64057C-B89D-4F95-910C-C4B431169C83}" type="slidenum">
              <a:rPr lang="en-US" altLang="en-US"/>
              <a:pPr/>
              <a:t>‹#›</a:t>
            </a:fld>
            <a:endParaRPr lang="en-US" altLang="en-US"/>
          </a:p>
        </p:txBody>
      </p:sp>
    </p:spTree>
    <p:extLst>
      <p:ext uri="{BB962C8B-B14F-4D97-AF65-F5344CB8AC3E}">
        <p14:creationId xmlns:p14="http://schemas.microsoft.com/office/powerpoint/2010/main" val="3780832329"/>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1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Rectangle 4"/>
          <p:cNvSpPr>
            <a:spLocks noGrp="1" noChangeArrowheads="1"/>
          </p:cNvSpPr>
          <p:nvPr>
            <p:ph type="dt" sz="half" idx="10"/>
          </p:nvPr>
        </p:nvSpPr>
        <p:spPr>
          <a:ln/>
        </p:spPr>
        <p:txBody>
          <a:bodyPr/>
          <a:lstStyle>
            <a:lvl1pPr>
              <a:defRPr/>
            </a:lvl1pPr>
          </a:lstStyle>
          <a:p>
            <a:pPr>
              <a:defRPr/>
            </a:pPr>
            <a:fld id="{F2659B1E-D7BE-43FE-A81D-EE6D4B121AC8}" type="datetimeFigureOut">
              <a:rPr lang="en-US"/>
              <a:pPr>
                <a:defRPr/>
              </a:pPr>
              <a:t>11/29/2018</a:t>
            </a:fld>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Slide Number Placeholder 3"/>
          <p:cNvSpPr>
            <a:spLocks noGrp="1"/>
          </p:cNvSpPr>
          <p:nvPr>
            <p:ph type="sldNum" sz="quarter" idx="12"/>
          </p:nvPr>
        </p:nvSpPr>
        <p:spPr>
          <a:ln/>
        </p:spPr>
        <p:txBody>
          <a:bodyPr/>
          <a:lstStyle>
            <a:lvl1pPr>
              <a:defRPr/>
            </a:lvl1pPr>
          </a:lstStyle>
          <a:p>
            <a:fld id="{6EF4D435-FAAE-422F-BF24-9BA7BBAFE158}" type="slidenum">
              <a:rPr lang="en-US" altLang="en-US"/>
              <a:pPr/>
              <a:t>‹#›</a:t>
            </a:fld>
            <a:endParaRPr lang="en-US" altLang="en-US"/>
          </a:p>
        </p:txBody>
      </p:sp>
    </p:spTree>
    <p:extLst>
      <p:ext uri="{BB962C8B-B14F-4D97-AF65-F5344CB8AC3E}">
        <p14:creationId xmlns:p14="http://schemas.microsoft.com/office/powerpoint/2010/main" val="1207365191"/>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4"/>
          <p:cNvSpPr>
            <a:spLocks noGrp="1" noChangeArrowheads="1"/>
          </p:cNvSpPr>
          <p:nvPr>
            <p:ph type="dt" sz="half" idx="10"/>
          </p:nvPr>
        </p:nvSpPr>
        <p:spPr>
          <a:ln/>
        </p:spPr>
        <p:txBody>
          <a:bodyPr/>
          <a:lstStyle>
            <a:lvl1pPr>
              <a:defRPr/>
            </a:lvl1pPr>
          </a:lstStyle>
          <a:p>
            <a:pPr>
              <a:defRPr/>
            </a:pPr>
            <a:fld id="{876A61E5-E8EA-4CF2-9E52-57D7D9C84289}" type="datetimeFigureOut">
              <a:rPr lang="en-US"/>
              <a:pPr>
                <a:defRPr/>
              </a:pPr>
              <a:t>11/29/2018</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p:cNvSpPr>
            <a:spLocks noGrp="1"/>
          </p:cNvSpPr>
          <p:nvPr>
            <p:ph type="sldNum" sz="quarter" idx="12"/>
          </p:nvPr>
        </p:nvSpPr>
        <p:spPr>
          <a:ln/>
        </p:spPr>
        <p:txBody>
          <a:bodyPr/>
          <a:lstStyle>
            <a:lvl1pPr>
              <a:defRPr/>
            </a:lvl1pPr>
          </a:lstStyle>
          <a:p>
            <a:fld id="{C2238140-5211-4BB6-9E8C-5B9ED8BA0ACA}" type="slidenum">
              <a:rPr lang="en-US" altLang="en-US"/>
              <a:pPr/>
              <a:t>‹#›</a:t>
            </a:fld>
            <a:endParaRPr lang="en-US" altLang="en-US"/>
          </a:p>
        </p:txBody>
      </p:sp>
    </p:spTree>
    <p:extLst>
      <p:ext uri="{BB962C8B-B14F-4D97-AF65-F5344CB8AC3E}">
        <p14:creationId xmlns:p14="http://schemas.microsoft.com/office/powerpoint/2010/main" val="2331346356"/>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smtClean="0"/>
            </a:lvl1pPr>
          </a:lstStyle>
          <a:p>
            <a:pPr>
              <a:defRPr/>
            </a:pPr>
            <a:fld id="{02925C94-462F-4CF6-B7FC-352E406DD06C}" type="datetimeFigureOut">
              <a:rPr lang="en-US"/>
              <a:pPr>
                <a:defRPr/>
              </a:pPr>
              <a:t>11/29/2018</a:t>
            </a:fld>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934200" y="6245225"/>
            <a:ext cx="2133600" cy="476250"/>
          </a:xfrm>
        </p:spPr>
        <p:txBody>
          <a:bodyPr/>
          <a:lstStyle>
            <a:lvl1pPr>
              <a:defRPr/>
            </a:lvl1pPr>
          </a:lstStyle>
          <a:p>
            <a:fld id="{15539015-1C2A-4BFC-B685-E73DE03314C7}" type="slidenum">
              <a:rPr lang="en-US" altLang="en-US"/>
              <a:pPr/>
              <a:t>‹#›</a:t>
            </a:fld>
            <a:endParaRPr lang="en-US" altLang="en-US"/>
          </a:p>
        </p:txBody>
      </p:sp>
    </p:spTree>
    <p:extLst>
      <p:ext uri="{BB962C8B-B14F-4D97-AF65-F5344CB8AC3E}">
        <p14:creationId xmlns:p14="http://schemas.microsoft.com/office/powerpoint/2010/main" val="1957653682"/>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 descr="FEMA Visual Templat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198438"/>
            <a:ext cx="8229600"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068388"/>
            <a:ext cx="8229600" cy="464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b="0" smtClean="0">
                <a:latin typeface="+mn-lt"/>
                <a:cs typeface="+mn-cs"/>
              </a:defRPr>
            </a:lvl1pPr>
          </a:lstStyle>
          <a:p>
            <a:pPr>
              <a:defRPr/>
            </a:pPr>
            <a:fld id="{E7330A65-B577-4686-965B-AF4DE42D4C82}" type="datetimeFigureOut">
              <a:rPr lang="en-US"/>
              <a:pPr>
                <a:defRPr/>
              </a:pPr>
              <a:t>11/29/2018</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b="0">
                <a:latin typeface="+mn-lt"/>
                <a:cs typeface="+mn-cs"/>
              </a:defRPr>
            </a:lvl1pPr>
          </a:lstStyle>
          <a:p>
            <a:pPr>
              <a:defRPr/>
            </a:pPr>
            <a:endParaRPr lang="en-US"/>
          </a:p>
        </p:txBody>
      </p:sp>
      <p:cxnSp>
        <p:nvCxnSpPr>
          <p:cNvPr id="8" name="Straight Connector 7"/>
          <p:cNvCxnSpPr/>
          <p:nvPr/>
        </p:nvCxnSpPr>
        <p:spPr>
          <a:xfrm>
            <a:off x="457200" y="990600"/>
            <a:ext cx="807720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Slide Number Placeholder 3"/>
          <p:cNvSpPr>
            <a:spLocks noGrp="1"/>
          </p:cNvSpPr>
          <p:nvPr>
            <p:ph type="sldNum" sz="quarter" idx="4"/>
          </p:nvPr>
        </p:nvSpPr>
        <p:spPr bwMode="auto">
          <a:xfrm>
            <a:off x="6553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600">
                <a:solidFill>
                  <a:srgbClr val="F4F8FE"/>
                </a:solidFill>
              </a:defRPr>
            </a:lvl1pPr>
          </a:lstStyle>
          <a:p>
            <a:fld id="{5462B9D5-FA96-45FB-8F9C-2A6C6EEF3AA9}"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79" r:id="rId1"/>
    <p:sldLayoutId id="2147483693" r:id="rId2"/>
    <p:sldLayoutId id="2147483680" r:id="rId3"/>
    <p:sldLayoutId id="2147483681" r:id="rId4"/>
    <p:sldLayoutId id="2147483682" r:id="rId5"/>
    <p:sldLayoutId id="2147483683" r:id="rId6"/>
    <p:sldLayoutId id="2147483684" r:id="rId7"/>
    <p:sldLayoutId id="2147483685" r:id="rId8"/>
    <p:sldLayoutId id="2147483694" r:id="rId9"/>
    <p:sldLayoutId id="2147483686" r:id="rId10"/>
    <p:sldLayoutId id="2147483687" r:id="rId11"/>
    <p:sldLayoutId id="2147483688" r:id="rId12"/>
    <p:sldLayoutId id="2147483689" r:id="rId13"/>
    <p:sldLayoutId id="2147483690" r:id="rId14"/>
    <p:sldLayoutId id="2147483691" r:id="rId15"/>
    <p:sldLayoutId id="2147483692" r:id="rId16"/>
  </p:sldLayoutIdLst>
  <p:transition>
    <p:wipe dir="r"/>
  </p:transition>
  <p:timing>
    <p:tnLst>
      <p:par>
        <p:cTn id="1" dur="indefinite" restart="never" nodeType="tmRoot"/>
      </p:par>
    </p:tnLst>
  </p:timing>
  <p:txStyles>
    <p:titleStyle>
      <a:lvl1pPr algn="l" rtl="0" fontAlgn="base">
        <a:spcBef>
          <a:spcPct val="0"/>
        </a:spcBef>
        <a:spcAft>
          <a:spcPct val="0"/>
        </a:spcAft>
        <a:defRPr sz="3800" b="1">
          <a:solidFill>
            <a:srgbClr val="000066"/>
          </a:solidFill>
          <a:latin typeface="+mj-lt"/>
          <a:ea typeface="+mj-ea"/>
          <a:cs typeface="+mj-cs"/>
        </a:defRPr>
      </a:lvl1pPr>
      <a:lvl2pPr algn="l" rtl="0" fontAlgn="base">
        <a:spcBef>
          <a:spcPct val="0"/>
        </a:spcBef>
        <a:spcAft>
          <a:spcPct val="0"/>
        </a:spcAft>
        <a:defRPr sz="3800" b="1">
          <a:solidFill>
            <a:srgbClr val="000066"/>
          </a:solidFill>
          <a:latin typeface="Times New Roman" pitchFamily="18" charset="0"/>
          <a:cs typeface="Arial" charset="0"/>
        </a:defRPr>
      </a:lvl2pPr>
      <a:lvl3pPr algn="l" rtl="0" fontAlgn="base">
        <a:spcBef>
          <a:spcPct val="0"/>
        </a:spcBef>
        <a:spcAft>
          <a:spcPct val="0"/>
        </a:spcAft>
        <a:defRPr sz="3800" b="1">
          <a:solidFill>
            <a:srgbClr val="000066"/>
          </a:solidFill>
          <a:latin typeface="Times New Roman" pitchFamily="18" charset="0"/>
          <a:cs typeface="Arial" charset="0"/>
        </a:defRPr>
      </a:lvl3pPr>
      <a:lvl4pPr algn="l" rtl="0" fontAlgn="base">
        <a:spcBef>
          <a:spcPct val="0"/>
        </a:spcBef>
        <a:spcAft>
          <a:spcPct val="0"/>
        </a:spcAft>
        <a:defRPr sz="3800" b="1">
          <a:solidFill>
            <a:srgbClr val="000066"/>
          </a:solidFill>
          <a:latin typeface="Times New Roman" pitchFamily="18" charset="0"/>
          <a:cs typeface="Arial" charset="0"/>
        </a:defRPr>
      </a:lvl4pPr>
      <a:lvl5pPr algn="l" rtl="0" fontAlgn="base">
        <a:spcBef>
          <a:spcPct val="0"/>
        </a:spcBef>
        <a:spcAft>
          <a:spcPct val="0"/>
        </a:spcAft>
        <a:defRPr sz="3800" b="1">
          <a:solidFill>
            <a:srgbClr val="000066"/>
          </a:solidFill>
          <a:latin typeface="Times New Roman" pitchFamily="18" charset="0"/>
          <a:cs typeface="Arial" charset="0"/>
        </a:defRPr>
      </a:lvl5pPr>
      <a:lvl6pPr marL="457200" algn="l" rtl="0" eaLnBrk="1" fontAlgn="base" hangingPunct="1">
        <a:spcBef>
          <a:spcPct val="0"/>
        </a:spcBef>
        <a:spcAft>
          <a:spcPct val="0"/>
        </a:spcAft>
        <a:defRPr sz="3800" b="1">
          <a:solidFill>
            <a:srgbClr val="000066"/>
          </a:solidFill>
          <a:latin typeface="Times New Roman" pitchFamily="18" charset="0"/>
          <a:cs typeface="Arial" charset="0"/>
        </a:defRPr>
      </a:lvl6pPr>
      <a:lvl7pPr marL="914400" algn="l" rtl="0" eaLnBrk="1" fontAlgn="base" hangingPunct="1">
        <a:spcBef>
          <a:spcPct val="0"/>
        </a:spcBef>
        <a:spcAft>
          <a:spcPct val="0"/>
        </a:spcAft>
        <a:defRPr sz="3800" b="1">
          <a:solidFill>
            <a:srgbClr val="000066"/>
          </a:solidFill>
          <a:latin typeface="Times New Roman" pitchFamily="18" charset="0"/>
          <a:cs typeface="Arial" charset="0"/>
        </a:defRPr>
      </a:lvl7pPr>
      <a:lvl8pPr marL="1371600" algn="l" rtl="0" eaLnBrk="1" fontAlgn="base" hangingPunct="1">
        <a:spcBef>
          <a:spcPct val="0"/>
        </a:spcBef>
        <a:spcAft>
          <a:spcPct val="0"/>
        </a:spcAft>
        <a:defRPr sz="3800" b="1">
          <a:solidFill>
            <a:srgbClr val="000066"/>
          </a:solidFill>
          <a:latin typeface="Times New Roman" pitchFamily="18" charset="0"/>
          <a:cs typeface="Arial" charset="0"/>
        </a:defRPr>
      </a:lvl8pPr>
      <a:lvl9pPr marL="1828800" algn="l" rtl="0" eaLnBrk="1" fontAlgn="base" hangingPunct="1">
        <a:spcBef>
          <a:spcPct val="0"/>
        </a:spcBef>
        <a:spcAft>
          <a:spcPct val="0"/>
        </a:spcAft>
        <a:defRPr sz="3800" b="1">
          <a:solidFill>
            <a:srgbClr val="000066"/>
          </a:solidFill>
          <a:latin typeface="Times New Roman" pitchFamily="18" charset="0"/>
          <a:cs typeface="Arial" charset="0"/>
        </a:defRPr>
      </a:lvl9pPr>
    </p:titleStyle>
    <p:bodyStyle>
      <a:lvl1pPr algn="l" rtl="0" fontAlgn="base">
        <a:spcBef>
          <a:spcPct val="20000"/>
        </a:spcBef>
        <a:spcAft>
          <a:spcPct val="0"/>
        </a:spcAft>
        <a:tabLst>
          <a:tab pos="401638" algn="l"/>
        </a:tabLst>
        <a:defRPr sz="2800">
          <a:solidFill>
            <a:srgbClr val="000066"/>
          </a:solidFill>
          <a:latin typeface="+mn-lt"/>
          <a:ea typeface="+mn-ea"/>
          <a:cs typeface="+mn-cs"/>
        </a:defRPr>
      </a:lvl1pPr>
      <a:lvl2pPr marL="457200" indent="-342900" algn="l" rtl="0" fontAlgn="base">
        <a:spcBef>
          <a:spcPct val="20000"/>
        </a:spcBef>
        <a:spcAft>
          <a:spcPct val="0"/>
        </a:spcAft>
        <a:buFont typeface="Arial" panose="020B0604020202020204" pitchFamily="34" charset="0"/>
        <a:buChar char="•"/>
        <a:tabLst>
          <a:tab pos="401638" algn="l"/>
        </a:tabLst>
        <a:defRPr sz="2800">
          <a:solidFill>
            <a:srgbClr val="000066"/>
          </a:solidFill>
          <a:latin typeface="+mn-lt"/>
          <a:cs typeface="+mn-cs"/>
        </a:defRPr>
      </a:lvl2pPr>
      <a:lvl3pPr marL="9144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3pPr>
      <a:lvl4pPr marL="13716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4pPr>
      <a:lvl5pPr marL="2174875" indent="-228600" algn="l" rtl="0" fontAlgn="base">
        <a:spcBef>
          <a:spcPct val="20000"/>
        </a:spcBef>
        <a:spcAft>
          <a:spcPct val="0"/>
        </a:spcAft>
        <a:buChar char="»"/>
        <a:tabLst>
          <a:tab pos="401638" algn="l"/>
        </a:tabLst>
        <a:defRPr sz="2000" b="1">
          <a:solidFill>
            <a:srgbClr val="000066"/>
          </a:solidFill>
          <a:latin typeface="+mn-lt"/>
          <a:cs typeface="+mn-cs"/>
        </a:defRPr>
      </a:lvl5pPr>
      <a:lvl6pPr marL="26320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6pPr>
      <a:lvl7pPr marL="30892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7pPr>
      <a:lvl8pPr marL="35464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8pPr>
      <a:lvl9pPr marL="40036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training.fema.gov/IS/crslist.asp"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spcBef>
                <a:spcPct val="100000"/>
              </a:spcBef>
              <a:buSzPct val="99000"/>
            </a:pPr>
            <a:r>
              <a:rPr lang="en-US" altLang="en-US" smtClean="0"/>
              <a:t>Unit 5 Overview</a:t>
            </a:r>
          </a:p>
        </p:txBody>
      </p:sp>
      <p:sp>
        <p:nvSpPr>
          <p:cNvPr id="2" name="Content Placeholder 1"/>
          <p:cNvSpPr>
            <a:spLocks noGrp="1"/>
          </p:cNvSpPr>
          <p:nvPr>
            <p:ph idx="1"/>
          </p:nvPr>
        </p:nvSpPr>
        <p:spPr/>
        <p:txBody>
          <a:bodyPr>
            <a:normAutofit fontScale="70000" lnSpcReduction="20000"/>
          </a:bodyPr>
          <a:lstStyle/>
          <a:p>
            <a:pPr>
              <a:lnSpc>
                <a:spcPct val="120000"/>
              </a:lnSpc>
              <a:spcBef>
                <a:spcPct val="100000"/>
              </a:spcBef>
              <a:buSzPct val="99000"/>
            </a:pPr>
            <a:r>
              <a:rPr lang="en-US" kern="1200" dirty="0">
                <a:latin typeface="Arial" panose="020B0604020202020204" pitchFamily="34" charset="0"/>
                <a:cs typeface="Arial" panose="020B0604020202020204" pitchFamily="34" charset="0"/>
              </a:rPr>
              <a:t>In this unit, you will be given an opportunity to apply information presented in the previous units. </a:t>
            </a:r>
            <a:endParaRPr lang="en-US" dirty="0"/>
          </a:p>
          <a:p>
            <a:pPr>
              <a:lnSpc>
                <a:spcPct val="120000"/>
              </a:lnSpc>
              <a:spcBef>
                <a:spcPct val="100000"/>
              </a:spcBef>
              <a:buSzPct val="99000"/>
            </a:pPr>
            <a:r>
              <a:rPr lang="en-US" kern="1200" dirty="0">
                <a:latin typeface="Arial" panose="020B0604020202020204" pitchFamily="34" charset="0"/>
                <a:cs typeface="Arial" panose="020B0604020202020204" pitchFamily="34" charset="0"/>
              </a:rPr>
              <a:t>You will be given a scenario involving flooding and you will be asked to select which NIMS Management Characteristics are demonstrated throughout the scenario. </a:t>
            </a:r>
            <a:endParaRPr lang="en-US" dirty="0"/>
          </a:p>
          <a:p>
            <a:pPr>
              <a:lnSpc>
                <a:spcPct val="120000"/>
              </a:lnSpc>
              <a:spcBef>
                <a:spcPct val="100000"/>
              </a:spcBef>
              <a:buSzPct val="99000"/>
            </a:pPr>
            <a:r>
              <a:rPr lang="en-US" kern="1200" dirty="0">
                <a:latin typeface="Arial" panose="020B0604020202020204" pitchFamily="34" charset="0"/>
                <a:cs typeface="Arial" panose="020B0604020202020204" pitchFamily="34" charset="0"/>
              </a:rPr>
              <a:t>By the end of this unit, you should be able to: </a:t>
            </a:r>
            <a:endParaRPr lang="en-US" dirty="0"/>
          </a:p>
          <a:p>
            <a:pPr marL="254000" lvl="1" indent="-254000">
              <a:lnSpc>
                <a:spcPct val="120000"/>
              </a:lnSpc>
              <a:spcBef>
                <a:spcPct val="100000"/>
              </a:spcBef>
              <a:buSzPct val="99000"/>
            </a:pPr>
            <a:r>
              <a:rPr lang="en-US" kern="1200" dirty="0" smtClean="0">
                <a:latin typeface="Arial" panose="020B0604020202020204" pitchFamily="34" charset="0"/>
                <a:cs typeface="Arial" panose="020B0604020202020204" pitchFamily="34" charset="0"/>
              </a:rPr>
              <a:t>Identify </a:t>
            </a:r>
            <a:r>
              <a:rPr lang="en-US" kern="1200" dirty="0">
                <a:latin typeface="Arial" panose="020B0604020202020204" pitchFamily="34" charset="0"/>
                <a:cs typeface="Arial" panose="020B0604020202020204" pitchFamily="34" charset="0"/>
              </a:rPr>
              <a:t>how the National Incident Management System (NIMS) Management Characteristics apply in specific roles.</a:t>
            </a:r>
            <a:endParaRPr lang="en-US" dirty="0"/>
          </a:p>
          <a:p>
            <a:pPr marL="254000" lvl="1" indent="-254000">
              <a:lnSpc>
                <a:spcPct val="120000"/>
              </a:lnSpc>
              <a:spcBef>
                <a:spcPct val="100000"/>
              </a:spcBef>
              <a:buSzPct val="99000"/>
            </a:pPr>
            <a:r>
              <a:rPr lang="en-US" kern="1200" dirty="0">
                <a:latin typeface="Arial" panose="020B0604020202020204" pitchFamily="34" charset="0"/>
                <a:cs typeface="Arial" panose="020B0604020202020204" pitchFamily="34" charset="0"/>
              </a:rPr>
              <a:t>Identify how the National Incident Management System (NIMS) Management Characteristics apply in specific situations. </a:t>
            </a:r>
            <a:endParaRPr lang="en-US" dirty="0"/>
          </a:p>
        </p:txBody>
      </p:sp>
      <p:sp>
        <p:nvSpPr>
          <p:cNvPr id="3" name="Slide Number Placeholder 2"/>
          <p:cNvSpPr>
            <a:spLocks noGrp="1"/>
          </p:cNvSpPr>
          <p:nvPr>
            <p:ph type="sldNum" sz="quarter" idx="11"/>
          </p:nvPr>
        </p:nvSpPr>
        <p:spPr/>
        <p:txBody>
          <a:bodyPr/>
          <a:lstStyle/>
          <a:p>
            <a:pPr>
              <a:spcBef>
                <a:spcPct val="100000"/>
              </a:spcBef>
              <a:buSzPct val="99000"/>
            </a:pPr>
            <a:fld id="{B2F0E683-AF95-4B14-A2FA-F66FDB1304F3}" type="slidenum">
              <a:rPr lang="en-US" altLang="en-US" smtClean="0"/>
              <a:pPr>
                <a:spcBef>
                  <a:spcPct val="100000"/>
                </a:spcBef>
                <a:buSzPct val="99000"/>
              </a:pPr>
              <a:t>1</a:t>
            </a:fld>
            <a:endParaRPr lang="en-US" altLang="en-US"/>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a:spcBef>
                <a:spcPct val="100000"/>
              </a:spcBef>
              <a:buSzPct val="99000"/>
            </a:pPr>
            <a:r>
              <a:rPr lang="en-US" altLang="en-US" smtClean="0"/>
              <a:t>Unit 5 Summary</a:t>
            </a:r>
          </a:p>
        </p:txBody>
      </p:sp>
      <p:sp>
        <p:nvSpPr>
          <p:cNvPr id="2" name="Content Placeholder 1"/>
          <p:cNvSpPr>
            <a:spLocks noGrp="1"/>
          </p:cNvSpPr>
          <p:nvPr>
            <p:ph idx="1"/>
          </p:nvPr>
        </p:nvSpPr>
        <p:spPr/>
        <p:txBody>
          <a:bodyPr>
            <a:normAutofit fontScale="85000" lnSpcReduction="20000"/>
          </a:bodyPr>
          <a:lstStyle/>
          <a:p>
            <a:pPr>
              <a:lnSpc>
                <a:spcPct val="110000"/>
              </a:lnSpc>
              <a:spcBef>
                <a:spcPct val="100000"/>
              </a:spcBef>
              <a:buSzPct val="99000"/>
            </a:pPr>
            <a:r>
              <a:rPr lang="en-US" kern="1200">
                <a:latin typeface="Arial" panose="020B0604020202020204" pitchFamily="34" charset="0"/>
                <a:cs typeface="Arial" panose="020B0604020202020204" pitchFamily="34" charset="0"/>
              </a:rPr>
              <a:t>You have now completed Unit 5. </a:t>
            </a:r>
            <a:endParaRPr lang="en-US"/>
          </a:p>
          <a:p>
            <a:pPr>
              <a:lnSpc>
                <a:spcPct val="110000"/>
              </a:lnSpc>
              <a:spcBef>
                <a:spcPct val="100000"/>
              </a:spcBef>
              <a:buSzPct val="99000"/>
            </a:pPr>
            <a:r>
              <a:rPr lang="en-US" kern="1200">
                <a:latin typeface="Arial" panose="020B0604020202020204" pitchFamily="34" charset="0"/>
                <a:cs typeface="Arial" panose="020B0604020202020204" pitchFamily="34" charset="0"/>
              </a:rPr>
              <a:t>In this unit you have:</a:t>
            </a:r>
            <a:endParaRPr lang="en-US"/>
          </a:p>
          <a:p>
            <a:pPr marL="254000" lvl="1" indent="-254000">
              <a:lnSpc>
                <a:spcPct val="110000"/>
              </a:lnSpc>
              <a:spcBef>
                <a:spcPct val="100000"/>
              </a:spcBef>
              <a:buSzPct val="99000"/>
            </a:pPr>
            <a:r>
              <a:rPr lang="en-US" kern="1200" smtClean="0">
                <a:latin typeface="Arial" panose="020B0604020202020204" pitchFamily="34" charset="0"/>
                <a:cs typeface="Arial" panose="020B0604020202020204" pitchFamily="34" charset="0"/>
              </a:rPr>
              <a:t>Identified </a:t>
            </a:r>
            <a:r>
              <a:rPr lang="en-US" kern="1200">
                <a:latin typeface="Arial" panose="020B0604020202020204" pitchFamily="34" charset="0"/>
                <a:cs typeface="Arial" panose="020B0604020202020204" pitchFamily="34" charset="0"/>
              </a:rPr>
              <a:t>how the National Incident Management System (NIMS) Management Characteristics apply in specific roles</a:t>
            </a:r>
            <a:endParaRPr lang="en-US"/>
          </a:p>
          <a:p>
            <a:pPr marL="254000" lvl="1" indent="-254000">
              <a:lnSpc>
                <a:spcPct val="110000"/>
              </a:lnSpc>
              <a:spcBef>
                <a:spcPct val="100000"/>
              </a:spcBef>
              <a:buSzPct val="99000"/>
            </a:pPr>
            <a:r>
              <a:rPr lang="en-US" kern="1200">
                <a:latin typeface="Arial" panose="020B0604020202020204" pitchFamily="34" charset="0"/>
                <a:cs typeface="Arial" panose="020B0604020202020204" pitchFamily="34" charset="0"/>
              </a:rPr>
              <a:t>Identified how the National Incident Management System (NIMS) Management Characteristics apply in specific situations</a:t>
            </a:r>
            <a:endParaRPr lang="en-US"/>
          </a:p>
          <a:p>
            <a:pPr>
              <a:lnSpc>
                <a:spcPct val="110000"/>
              </a:lnSpc>
              <a:spcBef>
                <a:spcPct val="100000"/>
              </a:spcBef>
              <a:buSzPct val="99000"/>
            </a:pPr>
            <a:r>
              <a:rPr lang="en-US" kern="1200">
                <a:latin typeface="Arial" panose="020B0604020202020204" pitchFamily="34" charset="0"/>
                <a:cs typeface="Arial" panose="020B0604020202020204" pitchFamily="34" charset="0"/>
              </a:rPr>
              <a:t>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B2F0E683-AF95-4B14-A2FA-F66FDB1304F3}" type="slidenum">
              <a:rPr lang="en-US" altLang="en-US" smtClean="0"/>
              <a:pPr>
                <a:spcBef>
                  <a:spcPct val="100000"/>
                </a:spcBef>
                <a:buSzPct val="99000"/>
              </a:pPr>
              <a:t>10</a:t>
            </a:fld>
            <a:endParaRPr lang="en-US" altLang="en-US"/>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a:spcBef>
                <a:spcPct val="100000"/>
              </a:spcBef>
              <a:buSzPct val="99000"/>
            </a:pPr>
            <a:r>
              <a:rPr lang="en-US" altLang="en-US" smtClean="0"/>
              <a:t>Course Summary</a:t>
            </a:r>
          </a:p>
        </p:txBody>
      </p:sp>
      <p:sp>
        <p:nvSpPr>
          <p:cNvPr id="2" name="Content Placeholder 1"/>
          <p:cNvSpPr>
            <a:spLocks noGrp="1"/>
          </p:cNvSpPr>
          <p:nvPr>
            <p:ph idx="1"/>
          </p:nvPr>
        </p:nvSpPr>
        <p:spPr/>
        <p:txBody>
          <a:bodyPr>
            <a:normAutofit fontScale="550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You have now completed this course.</a:t>
            </a:r>
            <a:endParaRPr lang="en-US"/>
          </a:p>
          <a:p>
            <a:pPr>
              <a:lnSpc>
                <a:spcPct val="120000"/>
              </a:lnSpc>
              <a:spcBef>
                <a:spcPct val="100000"/>
              </a:spcBef>
              <a:buSzPct val="99000"/>
            </a:pPr>
            <a:r>
              <a:rPr lang="en-US" kern="1200">
                <a:latin typeface="Arial" panose="020B0604020202020204" pitchFamily="34" charset="0"/>
                <a:cs typeface="Arial" panose="020B0604020202020204" pitchFamily="34" charset="0"/>
              </a:rPr>
              <a:t>You should now be able to:</a:t>
            </a:r>
            <a:endParaRPr lang="en-US"/>
          </a:p>
          <a:p>
            <a:pPr marL="254000" lvl="1" indent="-254000">
              <a:lnSpc>
                <a:spcPct val="120000"/>
              </a:lnSpc>
              <a:spcBef>
                <a:spcPct val="100000"/>
              </a:spcBef>
              <a:buSzPct val="99000"/>
            </a:pPr>
            <a:r>
              <a:rPr lang="en-US" kern="1200" smtClean="0">
                <a:latin typeface="Arial" panose="020B0604020202020204" pitchFamily="34" charset="0"/>
                <a:cs typeface="Arial" panose="020B0604020202020204" pitchFamily="34" charset="0"/>
              </a:rPr>
              <a:t>Explain </a:t>
            </a:r>
            <a:r>
              <a:rPr lang="en-US" kern="1200">
                <a:latin typeface="Arial" panose="020B0604020202020204" pitchFamily="34" charset="0"/>
                <a:cs typeface="Arial" panose="020B0604020202020204" pitchFamily="34" charset="0"/>
              </a:rPr>
              <a:t>the principles and basic structure of the Incident Command System (ICS).</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Describe the NIMS Management Characteristics that are the foundation of ICS.</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Describe the ICS functional areas and the roles of the Incident Commander and Command Staff.</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Describe the General Staff roles within ICS.</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Identify how NIMS management characteristics apply to ICS for a variety of roles and discipline areas.</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B2F0E683-AF95-4B14-A2FA-F66FDB1304F3}" type="slidenum">
              <a:rPr lang="en-US" altLang="en-US" smtClean="0"/>
              <a:pPr>
                <a:spcBef>
                  <a:spcPct val="100000"/>
                </a:spcBef>
                <a:buSzPct val="99000"/>
              </a:pPr>
              <a:t>11</a:t>
            </a:fld>
            <a:endParaRPr lang="en-US" altLang="en-US"/>
          </a:p>
        </p:txBody>
      </p:sp>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a:spcBef>
                <a:spcPct val="100000"/>
              </a:spcBef>
              <a:buSzPct val="99000"/>
            </a:pPr>
            <a:r>
              <a:rPr lang="en-US" altLang="en-US" smtClean="0"/>
              <a:t>IS-100.c Final Exam Instructions</a:t>
            </a:r>
          </a:p>
        </p:txBody>
      </p:sp>
      <p:sp>
        <p:nvSpPr>
          <p:cNvPr id="2" name="Content Placeholder 1"/>
          <p:cNvSpPr>
            <a:spLocks noGrp="1"/>
          </p:cNvSpPr>
          <p:nvPr>
            <p:ph idx="1"/>
          </p:nvPr>
        </p:nvSpPr>
        <p:spPr/>
        <p:txBody>
          <a:bodyPr>
            <a:normAutofit fontScale="55000" lnSpcReduction="20000"/>
          </a:bodyPr>
          <a:lstStyle/>
          <a:p>
            <a:pPr>
              <a:lnSpc>
                <a:spcPct val="120000"/>
              </a:lnSpc>
              <a:spcBef>
                <a:spcPct val="100000"/>
              </a:spcBef>
              <a:buSzPct val="99000"/>
            </a:pPr>
            <a:r>
              <a:rPr lang="en-US" kern="1200" dirty="0">
                <a:latin typeface="Arial" panose="020B0604020202020204" pitchFamily="34" charset="0"/>
                <a:cs typeface="Arial" panose="020B0604020202020204" pitchFamily="34" charset="0"/>
              </a:rPr>
              <a:t>When the review is completed, follow these Final Exam instructions: </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Take </a:t>
            </a:r>
            <a:r>
              <a:rPr lang="en-US" kern="1200" dirty="0">
                <a:latin typeface="Arial" panose="020B0604020202020204" pitchFamily="34" charset="0"/>
                <a:cs typeface="Arial" panose="020B0604020202020204" pitchFamily="34" charset="0"/>
              </a:rPr>
              <a:t>a few moments to review your Student Manual and identify any questions. </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Make </a:t>
            </a:r>
            <a:r>
              <a:rPr lang="en-US" kern="1200" dirty="0">
                <a:latin typeface="Arial" panose="020B0604020202020204" pitchFamily="34" charset="0"/>
                <a:cs typeface="Arial" panose="020B0604020202020204" pitchFamily="34" charset="0"/>
              </a:rPr>
              <a:t>sure that you get all of your questions answered prior to beginning the final test. </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When </a:t>
            </a:r>
            <a:r>
              <a:rPr lang="en-US" kern="1200" dirty="0">
                <a:latin typeface="Arial" panose="020B0604020202020204" pitchFamily="34" charset="0"/>
                <a:cs typeface="Arial" panose="020B0604020202020204" pitchFamily="34" charset="0"/>
              </a:rPr>
              <a:t>taking the test online </a:t>
            </a:r>
            <a:endParaRPr lang="en-US" dirty="0"/>
          </a:p>
          <a:p>
            <a:pPr marL="1828800" lvl="2" indent="-228600">
              <a:lnSpc>
                <a:spcPct val="120000"/>
              </a:lnSpc>
              <a:spcBef>
                <a:spcPct val="100000"/>
              </a:spcBef>
              <a:buSzPct val="99000"/>
            </a:pPr>
            <a:r>
              <a:rPr lang="en-US" kern="1200" dirty="0" smtClean="0">
                <a:latin typeface="Arial" panose="020B0604020202020204" pitchFamily="34" charset="0"/>
                <a:ea typeface="+mn-ea"/>
                <a:cs typeface="Arial" panose="020B0604020202020204" pitchFamily="34" charset="0"/>
              </a:rPr>
              <a:t>Go </a:t>
            </a:r>
            <a:r>
              <a:rPr lang="en-US" kern="1200" dirty="0">
                <a:latin typeface="Arial" panose="020B0604020202020204" pitchFamily="34" charset="0"/>
                <a:ea typeface="+mn-ea"/>
                <a:cs typeface="Arial" panose="020B0604020202020204" pitchFamily="34" charset="0"/>
              </a:rPr>
              <a:t>to </a:t>
            </a:r>
            <a:r>
              <a:rPr lang="en-US" kern="1200" dirty="0" smtClean="0">
                <a:latin typeface="Arial" panose="020B0604020202020204" pitchFamily="34" charset="0"/>
                <a:ea typeface="+mn-ea"/>
                <a:cs typeface="Arial" panose="020B0604020202020204" pitchFamily="34" charset="0"/>
                <a:hlinkClick r:id="rId2"/>
              </a:rPr>
              <a:t>http</a:t>
            </a:r>
            <a:r>
              <a:rPr lang="en-US" kern="1200">
                <a:latin typeface="Arial" panose="020B0604020202020204" pitchFamily="34" charset="0"/>
                <a:ea typeface="+mn-ea"/>
                <a:cs typeface="Arial" panose="020B0604020202020204" pitchFamily="34" charset="0"/>
                <a:hlinkClick r:id="rId2"/>
              </a:rPr>
              <a:t>://</a:t>
            </a:r>
            <a:r>
              <a:rPr lang="en-US" kern="1200" smtClean="0">
                <a:latin typeface="Arial" panose="020B0604020202020204" pitchFamily="34" charset="0"/>
                <a:ea typeface="+mn-ea"/>
                <a:cs typeface="Arial" panose="020B0604020202020204" pitchFamily="34" charset="0"/>
                <a:hlinkClick r:id="rId2"/>
              </a:rPr>
              <a:t>training.fema.gov/IS/crslist.asp</a:t>
            </a:r>
            <a:r>
              <a:rPr lang="en-US" kern="1200" smtClean="0">
                <a:latin typeface="Arial" panose="020B0604020202020204" pitchFamily="34" charset="0"/>
                <a:ea typeface="+mn-ea"/>
                <a:cs typeface="Arial" panose="020B0604020202020204" pitchFamily="34" charset="0"/>
              </a:rPr>
              <a:t> </a:t>
            </a:r>
            <a:r>
              <a:rPr lang="en-US" kern="1200" smtClean="0">
                <a:latin typeface="Arial" panose="020B0604020202020204" pitchFamily="34" charset="0"/>
                <a:cs typeface="Arial" panose="020B0604020202020204" pitchFamily="34" charset="0"/>
              </a:rPr>
              <a:t>and </a:t>
            </a:r>
            <a:r>
              <a:rPr lang="en-US" kern="1200" dirty="0">
                <a:latin typeface="Arial" panose="020B0604020202020204" pitchFamily="34" charset="0"/>
                <a:cs typeface="Arial" panose="020B0604020202020204" pitchFamily="34" charset="0"/>
              </a:rPr>
              <a:t>click on the link for IS-0100.c.</a:t>
            </a:r>
            <a:endParaRPr lang="en-US" dirty="0"/>
          </a:p>
          <a:p>
            <a:pPr marL="1828800" lvl="2" indent="-228600">
              <a:lnSpc>
                <a:spcPct val="120000"/>
              </a:lnSpc>
              <a:spcBef>
                <a:spcPct val="100000"/>
              </a:spcBef>
              <a:buSzPct val="99000"/>
            </a:pPr>
            <a:r>
              <a:rPr lang="en-US" kern="1200" dirty="0">
                <a:latin typeface="Arial" panose="020B0604020202020204" pitchFamily="34" charset="0"/>
                <a:cs typeface="Arial" panose="020B0604020202020204" pitchFamily="34" charset="0"/>
              </a:rPr>
              <a:t>Click on "Take Final Exam."</a:t>
            </a:r>
            <a:endParaRPr lang="en-US" dirty="0"/>
          </a:p>
          <a:p>
            <a:pPr marL="1828800" lvl="2" indent="-228600">
              <a:lnSpc>
                <a:spcPct val="120000"/>
              </a:lnSpc>
              <a:spcBef>
                <a:spcPct val="100000"/>
              </a:spcBef>
              <a:buSzPct val="99000"/>
            </a:pPr>
            <a:r>
              <a:rPr lang="en-US" kern="1200" dirty="0">
                <a:latin typeface="Arial" panose="020B0604020202020204" pitchFamily="34" charset="0"/>
                <a:cs typeface="Arial" panose="020B0604020202020204" pitchFamily="34" charset="0"/>
              </a:rPr>
              <a:t>Read each item carefully. </a:t>
            </a:r>
            <a:endParaRPr lang="en-US" dirty="0"/>
          </a:p>
          <a:p>
            <a:pPr marL="1828800" lvl="2" indent="-228600">
              <a:lnSpc>
                <a:spcPct val="120000"/>
              </a:lnSpc>
              <a:spcBef>
                <a:spcPct val="100000"/>
              </a:spcBef>
              <a:buSzPct val="99000"/>
            </a:pPr>
            <a:r>
              <a:rPr lang="en-US" kern="1200" dirty="0">
                <a:latin typeface="Arial" panose="020B0604020202020204" pitchFamily="34" charset="0"/>
                <a:cs typeface="Arial" panose="020B0604020202020204" pitchFamily="34" charset="0"/>
              </a:rPr>
              <a:t>Check your work before submitting your answers. </a:t>
            </a:r>
            <a:endParaRPr lang="en-US" dirty="0"/>
          </a:p>
          <a:p>
            <a:pPr>
              <a:lnSpc>
                <a:spcPct val="120000"/>
              </a:lnSpc>
              <a:spcBef>
                <a:spcPct val="100000"/>
              </a:spcBef>
              <a:buSzPct val="99000"/>
            </a:pPr>
            <a:r>
              <a:rPr lang="en-US" kern="1200" dirty="0">
                <a:latin typeface="Arial" panose="020B0604020202020204" pitchFamily="34" charset="0"/>
                <a:cs typeface="Arial" panose="020B0604020202020204" pitchFamily="34" charset="0"/>
              </a:rPr>
              <a:t> </a:t>
            </a:r>
            <a:endParaRPr lang="en-US" dirty="0"/>
          </a:p>
        </p:txBody>
      </p:sp>
      <p:sp>
        <p:nvSpPr>
          <p:cNvPr id="3" name="Slide Number Placeholder 2"/>
          <p:cNvSpPr>
            <a:spLocks noGrp="1"/>
          </p:cNvSpPr>
          <p:nvPr>
            <p:ph type="sldNum" sz="quarter" idx="11"/>
          </p:nvPr>
        </p:nvSpPr>
        <p:spPr/>
        <p:txBody>
          <a:bodyPr/>
          <a:lstStyle/>
          <a:p>
            <a:pPr>
              <a:spcBef>
                <a:spcPct val="100000"/>
              </a:spcBef>
              <a:buSzPct val="99000"/>
            </a:pPr>
            <a:fld id="{B2F0E683-AF95-4B14-A2FA-F66FDB1304F3}" type="slidenum">
              <a:rPr lang="en-US" altLang="en-US" smtClean="0"/>
              <a:pPr>
                <a:spcBef>
                  <a:spcPct val="100000"/>
                </a:spcBef>
                <a:buSzPct val="99000"/>
              </a:pPr>
              <a:t>12</a:t>
            </a:fld>
            <a:endParaRPr lang="en-US" altLang="en-US"/>
          </a:p>
        </p:txBody>
      </p:sp>
    </p:spTree>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a:spcBef>
                <a:spcPct val="100000"/>
              </a:spcBef>
              <a:buSzPct val="99000"/>
            </a:pPr>
            <a:r>
              <a:rPr lang="en-US" altLang="en-US" smtClean="0"/>
              <a:t>Certificate of Completion</a:t>
            </a:r>
          </a:p>
        </p:txBody>
      </p:sp>
      <p:sp>
        <p:nvSpPr>
          <p:cNvPr id="2" name="Content Placeholder 1"/>
          <p:cNvSpPr>
            <a:spLocks noGrp="1"/>
          </p:cNvSpPr>
          <p:nvPr>
            <p:ph idx="1"/>
          </p:nvPr>
        </p:nvSpPr>
        <p:spPr/>
        <p:txBody>
          <a:bodyPr>
            <a:normAutofit/>
          </a:bodyPr>
          <a:lstStyle/>
          <a:p>
            <a:pPr>
              <a:spcBef>
                <a:spcPct val="100000"/>
              </a:spcBef>
              <a:buSzPct val="99000"/>
            </a:pPr>
            <a:r>
              <a:rPr lang="en-US" kern="1200">
                <a:latin typeface="Arial" panose="020B0604020202020204" pitchFamily="34" charset="0"/>
                <a:cs typeface="Arial" panose="020B0604020202020204" pitchFamily="34" charset="0"/>
              </a:rPr>
              <a:t>To receive a certificate of completion, you must take the multiple-choice Final Exam and score at least 75 percent on the test. </a:t>
            </a:r>
            <a:endParaRPr lang="en-US"/>
          </a:p>
          <a:p>
            <a:pPr>
              <a:spcBef>
                <a:spcPct val="100000"/>
              </a:spcBef>
              <a:buSzPct val="99000"/>
            </a:pPr>
            <a:r>
              <a:rPr lang="en-US" kern="1200">
                <a:latin typeface="Arial" panose="020B0604020202020204" pitchFamily="34" charset="0"/>
                <a:cs typeface="Arial" panose="020B0604020202020204" pitchFamily="34" charset="0"/>
              </a:rPr>
              <a:t>Upon successful completion of the Final Exam, you will receive an e-mail message with a link to your electronic certification.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B2F0E683-AF95-4B14-A2FA-F66FDB1304F3}" type="slidenum">
              <a:rPr lang="en-US" altLang="en-US" smtClean="0"/>
              <a:pPr>
                <a:spcBef>
                  <a:spcPct val="100000"/>
                </a:spcBef>
                <a:buSzPct val="99000"/>
              </a:pPr>
              <a:t>13</a:t>
            </a:fld>
            <a:endParaRPr lang="en-US" altLang="en-US"/>
          </a:p>
        </p:txBody>
      </p:sp>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a:spcBef>
                <a:spcPct val="100000"/>
              </a:spcBef>
              <a:buSzPct val="99000"/>
            </a:pPr>
            <a:r>
              <a:rPr lang="en-US" altLang="en-US" smtClean="0"/>
              <a:t>Course Evaluation</a:t>
            </a:r>
          </a:p>
        </p:txBody>
      </p:sp>
      <p:sp>
        <p:nvSpPr>
          <p:cNvPr id="2" name="Content Placeholder 1"/>
          <p:cNvSpPr>
            <a:spLocks noGrp="1"/>
          </p:cNvSpPr>
          <p:nvPr>
            <p:ph idx="1"/>
          </p:nvPr>
        </p:nvSpPr>
        <p:spPr/>
        <p:txBody>
          <a:bodyPr>
            <a:normAutofit/>
          </a:bodyPr>
          <a:lstStyle/>
          <a:p>
            <a:pPr>
              <a:spcBef>
                <a:spcPct val="100000"/>
              </a:spcBef>
              <a:buSzPct val="99000"/>
            </a:pPr>
            <a:r>
              <a:rPr lang="en-US" kern="1200">
                <a:latin typeface="Arial" panose="020B0604020202020204" pitchFamily="34" charset="0"/>
                <a:cs typeface="Arial" panose="020B0604020202020204" pitchFamily="34" charset="0"/>
              </a:rPr>
              <a:t>Completing the course evaluation form is important. Your comments will be used to evaluate the effectiveness of this course and make changes for future versions. </a:t>
            </a:r>
            <a:endParaRPr lang="en-US"/>
          </a:p>
          <a:p>
            <a:pPr>
              <a:spcBef>
                <a:spcPct val="100000"/>
              </a:spcBef>
              <a:buSzPct val="99000"/>
            </a:pPr>
            <a:r>
              <a:rPr lang="en-US" kern="1200">
                <a:latin typeface="Arial" panose="020B0604020202020204" pitchFamily="34" charset="0"/>
                <a:cs typeface="Arial" panose="020B0604020202020204" pitchFamily="34" charset="0"/>
              </a:rPr>
              <a:t>Please use the course evaluation forms provided by the organization sponsoring the course.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B2F0E683-AF95-4B14-A2FA-F66FDB1304F3}" type="slidenum">
              <a:rPr lang="en-US" altLang="en-US" smtClean="0"/>
              <a:pPr>
                <a:spcBef>
                  <a:spcPct val="100000"/>
                </a:spcBef>
                <a:buSzPct val="99000"/>
              </a:pPr>
              <a:t>14</a:t>
            </a:fld>
            <a:endParaRPr lang="en-US" altLang="en-US"/>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a:spcBef>
                <a:spcPct val="100000"/>
              </a:spcBef>
              <a:buSzPct val="99000"/>
            </a:pPr>
            <a:r>
              <a:rPr lang="en-US" altLang="en-US" smtClean="0"/>
              <a:t>Emerald City Flood Scenario</a:t>
            </a:r>
          </a:p>
        </p:txBody>
      </p:sp>
      <p:sp>
        <p:nvSpPr>
          <p:cNvPr id="2" name="Content Placeholder 1"/>
          <p:cNvSpPr>
            <a:spLocks noGrp="1"/>
          </p:cNvSpPr>
          <p:nvPr>
            <p:ph idx="1"/>
          </p:nvPr>
        </p:nvSpPr>
        <p:spPr/>
        <p:txBody>
          <a:bodyPr>
            <a:normAutofit fontScale="55000" lnSpcReduction="20000"/>
          </a:bodyPr>
          <a:lstStyle/>
          <a:p>
            <a:pPr>
              <a:lnSpc>
                <a:spcPct val="120000"/>
              </a:lnSpc>
              <a:spcBef>
                <a:spcPct val="100000"/>
              </a:spcBef>
              <a:buSzPct val="99000"/>
            </a:pPr>
            <a:r>
              <a:rPr lang="en-US" kern="1200" dirty="0">
                <a:latin typeface="Arial" panose="020B0604020202020204" pitchFamily="34" charset="0"/>
                <a:cs typeface="Arial" panose="020B0604020202020204" pitchFamily="34" charset="0"/>
              </a:rPr>
              <a:t>Activity Purpose: To reinforce participants' understanding of NIMS Management Characteristics. </a:t>
            </a:r>
            <a:endParaRPr lang="en-US" dirty="0"/>
          </a:p>
          <a:p>
            <a:pPr>
              <a:lnSpc>
                <a:spcPct val="120000"/>
              </a:lnSpc>
              <a:spcBef>
                <a:spcPct val="100000"/>
              </a:spcBef>
              <a:buSzPct val="99000"/>
            </a:pPr>
            <a:r>
              <a:rPr lang="en-US" kern="1200" dirty="0">
                <a:latin typeface="Arial" panose="020B0604020202020204" pitchFamily="34" charset="0"/>
                <a:cs typeface="Arial" panose="020B0604020202020204" pitchFamily="34" charset="0"/>
              </a:rPr>
              <a:t>Instructions: </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Working </a:t>
            </a:r>
            <a:r>
              <a:rPr lang="en-US" kern="1200" dirty="0">
                <a:latin typeface="Arial" panose="020B0604020202020204" pitchFamily="34" charset="0"/>
                <a:cs typeface="Arial" panose="020B0604020202020204" pitchFamily="34" charset="0"/>
              </a:rPr>
              <a:t>in groups, review the scenario presented in your Student Manual. </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Use </a:t>
            </a:r>
            <a:r>
              <a:rPr lang="en-US" kern="1200" dirty="0">
                <a:latin typeface="Arial" panose="020B0604020202020204" pitchFamily="34" charset="0"/>
                <a:cs typeface="Arial" panose="020B0604020202020204" pitchFamily="34" charset="0"/>
              </a:rPr>
              <a:t>what you have learned in the course to answer the questions. Write your answers on chart paper. </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Select </a:t>
            </a:r>
            <a:r>
              <a:rPr lang="en-US" kern="1200" dirty="0">
                <a:latin typeface="Arial" panose="020B0604020202020204" pitchFamily="34" charset="0"/>
                <a:cs typeface="Arial" panose="020B0604020202020204" pitchFamily="34" charset="0"/>
              </a:rPr>
              <a:t>a spokesperson and be prepared to discuss your answers to the questions. </a:t>
            </a:r>
            <a:endParaRPr lang="en-US" dirty="0"/>
          </a:p>
          <a:p>
            <a:pPr>
              <a:lnSpc>
                <a:spcPct val="120000"/>
              </a:lnSpc>
              <a:spcBef>
                <a:spcPct val="100000"/>
              </a:spcBef>
              <a:buSzPct val="99000"/>
            </a:pPr>
            <a:r>
              <a:rPr lang="en-US" kern="1200" dirty="0" smtClean="0">
                <a:latin typeface="Arial" panose="020B0604020202020204" pitchFamily="34" charset="0"/>
                <a:cs typeface="Arial" panose="020B0604020202020204" pitchFamily="34" charset="0"/>
              </a:rPr>
              <a:t>Time</a:t>
            </a:r>
            <a:r>
              <a:rPr lang="en-US" kern="1200" dirty="0">
                <a:latin typeface="Arial" panose="020B0604020202020204" pitchFamily="34" charset="0"/>
                <a:cs typeface="Arial" panose="020B0604020202020204" pitchFamily="34" charset="0"/>
              </a:rPr>
              <a:t>: 10 minutes </a:t>
            </a:r>
            <a:endParaRPr lang="en-US" dirty="0"/>
          </a:p>
          <a:p>
            <a:pPr>
              <a:lnSpc>
                <a:spcPct val="120000"/>
              </a:lnSpc>
              <a:spcBef>
                <a:spcPct val="100000"/>
              </a:spcBef>
              <a:buSzPct val="99000"/>
            </a:pPr>
            <a:r>
              <a:rPr lang="en-US" kern="1200" dirty="0">
                <a:latin typeface="Arial" panose="020B0604020202020204" pitchFamily="34" charset="0"/>
                <a:cs typeface="Arial" panose="020B0604020202020204" pitchFamily="34" charset="0"/>
              </a:rPr>
              <a:t>Scenario: It has been raining heavily for the past seven days in Emerald City. The Emerald City and Liberty County Emergency Management offices are preparing for a response to a possible flood situation. Residents are starting to ask questions about the rising river and lake levels, and are wondering if they will need to leave their homes. </a:t>
            </a:r>
            <a:endParaRPr lang="en-US" dirty="0"/>
          </a:p>
        </p:txBody>
      </p:sp>
      <p:sp>
        <p:nvSpPr>
          <p:cNvPr id="3" name="Slide Number Placeholder 2"/>
          <p:cNvSpPr>
            <a:spLocks noGrp="1"/>
          </p:cNvSpPr>
          <p:nvPr>
            <p:ph type="sldNum" sz="quarter" idx="11"/>
          </p:nvPr>
        </p:nvSpPr>
        <p:spPr/>
        <p:txBody>
          <a:bodyPr/>
          <a:lstStyle/>
          <a:p>
            <a:pPr>
              <a:spcBef>
                <a:spcPct val="100000"/>
              </a:spcBef>
              <a:buSzPct val="99000"/>
            </a:pPr>
            <a:fld id="{B2F0E683-AF95-4B14-A2FA-F66FDB1304F3}" type="slidenum">
              <a:rPr lang="en-US" altLang="en-US" smtClean="0"/>
              <a:pPr>
                <a:spcBef>
                  <a:spcPct val="100000"/>
                </a:spcBef>
                <a:buSzPct val="99000"/>
              </a:pPr>
              <a:t>2</a:t>
            </a:fld>
            <a:endParaRPr lang="en-US" altLang="en-US"/>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a:spcBef>
                <a:spcPct val="100000"/>
              </a:spcBef>
              <a:buSzPct val="99000"/>
            </a:pPr>
            <a:r>
              <a:rPr lang="en-US" altLang="en-US" smtClean="0"/>
              <a:t>Emerald City Flood Scenario: Update 1</a:t>
            </a:r>
          </a:p>
        </p:txBody>
      </p:sp>
      <p:sp>
        <p:nvSpPr>
          <p:cNvPr id="2" name="Content Placeholder 1"/>
          <p:cNvSpPr>
            <a:spLocks noGrp="1"/>
          </p:cNvSpPr>
          <p:nvPr>
            <p:ph idx="1"/>
          </p:nvPr>
        </p:nvSpPr>
        <p:spPr/>
        <p:txBody>
          <a:bodyPr>
            <a:normAutofit fontScale="55000" lnSpcReduction="20000"/>
          </a:bodyPr>
          <a:lstStyle/>
          <a:p>
            <a:pPr>
              <a:lnSpc>
                <a:spcPct val="120000"/>
              </a:lnSpc>
              <a:spcBef>
                <a:spcPct val="100000"/>
              </a:spcBef>
              <a:buSzPct val="99000"/>
            </a:pPr>
            <a:r>
              <a:rPr lang="en-US" kern="1200" dirty="0">
                <a:latin typeface="Arial" panose="020B0604020202020204" pitchFamily="34" charset="0"/>
                <a:cs typeface="Arial" panose="020B0604020202020204" pitchFamily="34" charset="0"/>
              </a:rPr>
              <a:t>Instructions: </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Working </a:t>
            </a:r>
            <a:r>
              <a:rPr lang="en-US" kern="1200" dirty="0">
                <a:latin typeface="Arial" panose="020B0604020202020204" pitchFamily="34" charset="0"/>
                <a:cs typeface="Arial" panose="020B0604020202020204" pitchFamily="34" charset="0"/>
              </a:rPr>
              <a:t>in groups, review the scenario presented in your Student Manual. </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Use </a:t>
            </a:r>
            <a:r>
              <a:rPr lang="en-US" kern="1200" dirty="0">
                <a:latin typeface="Arial" panose="020B0604020202020204" pitchFamily="34" charset="0"/>
                <a:cs typeface="Arial" panose="020B0604020202020204" pitchFamily="34" charset="0"/>
              </a:rPr>
              <a:t>what you have learned in the course to answer the questions. Write your answers on chart paper. </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Select </a:t>
            </a:r>
            <a:r>
              <a:rPr lang="en-US" kern="1200" dirty="0">
                <a:latin typeface="Arial" panose="020B0604020202020204" pitchFamily="34" charset="0"/>
                <a:cs typeface="Arial" panose="020B0604020202020204" pitchFamily="34" charset="0"/>
              </a:rPr>
              <a:t>a spokesperson and be prepared to discuss your answers to the questions. </a:t>
            </a:r>
            <a:endParaRPr lang="en-US" dirty="0"/>
          </a:p>
          <a:p>
            <a:pPr>
              <a:lnSpc>
                <a:spcPct val="120000"/>
              </a:lnSpc>
              <a:spcBef>
                <a:spcPct val="100000"/>
              </a:spcBef>
              <a:buSzPct val="99000"/>
            </a:pPr>
            <a:r>
              <a:rPr lang="en-US" kern="1200" dirty="0" smtClean="0">
                <a:latin typeface="Arial" panose="020B0604020202020204" pitchFamily="34" charset="0"/>
                <a:cs typeface="Arial" panose="020B0604020202020204" pitchFamily="34" charset="0"/>
              </a:rPr>
              <a:t>Time</a:t>
            </a:r>
            <a:r>
              <a:rPr lang="en-US" kern="1200" dirty="0">
                <a:latin typeface="Arial" panose="020B0604020202020204" pitchFamily="34" charset="0"/>
                <a:cs typeface="Arial" panose="020B0604020202020204" pitchFamily="34" charset="0"/>
              </a:rPr>
              <a:t>: 10 minutes </a:t>
            </a:r>
            <a:endParaRPr lang="en-US" dirty="0"/>
          </a:p>
          <a:p>
            <a:pPr>
              <a:lnSpc>
                <a:spcPct val="120000"/>
              </a:lnSpc>
              <a:spcBef>
                <a:spcPct val="100000"/>
              </a:spcBef>
              <a:buSzPct val="99000"/>
            </a:pPr>
            <a:r>
              <a:rPr lang="en-US" b="1" u="sng" kern="1200" dirty="0" smtClean="0">
                <a:latin typeface="Arial" panose="020B0604020202020204" pitchFamily="34" charset="0"/>
                <a:cs typeface="Arial" panose="020B0604020202020204" pitchFamily="34" charset="0"/>
              </a:rPr>
              <a:t>Scenario </a:t>
            </a:r>
            <a:r>
              <a:rPr lang="en-US" b="1" u="sng" kern="1200" dirty="0">
                <a:latin typeface="Arial" panose="020B0604020202020204" pitchFamily="34" charset="0"/>
                <a:cs typeface="Arial" panose="020B0604020202020204" pitchFamily="34" charset="0"/>
              </a:rPr>
              <a:t>Update 1:</a:t>
            </a:r>
            <a:endParaRPr lang="en-US" dirty="0"/>
          </a:p>
          <a:p>
            <a:pPr>
              <a:lnSpc>
                <a:spcPct val="120000"/>
              </a:lnSpc>
              <a:spcBef>
                <a:spcPct val="100000"/>
              </a:spcBef>
              <a:buSzPct val="99000"/>
            </a:pPr>
            <a:r>
              <a:rPr lang="en-US" kern="1200" dirty="0">
                <a:latin typeface="Arial" panose="020B0604020202020204" pitchFamily="34" charset="0"/>
                <a:cs typeface="Arial" panose="020B0604020202020204" pitchFamily="34" charset="0"/>
              </a:rPr>
              <a:t>Raining has continued for three more days and the flooding is expected to reach its highest point today. The flooding has caused residents to evacuate their homes in anticipation of rising floodwaters. Basement flooding to the first-floor level is anticipated. </a:t>
            </a:r>
            <a:endParaRPr lang="en-US" dirty="0"/>
          </a:p>
          <a:p>
            <a:pPr>
              <a:lnSpc>
                <a:spcPct val="120000"/>
              </a:lnSpc>
              <a:spcBef>
                <a:spcPct val="100000"/>
              </a:spcBef>
              <a:buSzPct val="99000"/>
            </a:pPr>
            <a:r>
              <a:rPr lang="en-US" kern="1200" dirty="0">
                <a:latin typeface="Arial" panose="020B0604020202020204" pitchFamily="34" charset="0"/>
                <a:cs typeface="Arial" panose="020B0604020202020204" pitchFamily="34" charset="0"/>
              </a:rPr>
              <a:t>The local Nursing Home is assessing the situation to determine if an evacuation of residents is necessary.</a:t>
            </a:r>
            <a:endParaRPr lang="en-US" dirty="0"/>
          </a:p>
        </p:txBody>
      </p:sp>
      <p:sp>
        <p:nvSpPr>
          <p:cNvPr id="3" name="Slide Number Placeholder 2"/>
          <p:cNvSpPr>
            <a:spLocks noGrp="1"/>
          </p:cNvSpPr>
          <p:nvPr>
            <p:ph type="sldNum" sz="quarter" idx="11"/>
          </p:nvPr>
        </p:nvSpPr>
        <p:spPr/>
        <p:txBody>
          <a:bodyPr/>
          <a:lstStyle/>
          <a:p>
            <a:pPr>
              <a:spcBef>
                <a:spcPct val="100000"/>
              </a:spcBef>
              <a:buSzPct val="99000"/>
            </a:pPr>
            <a:fld id="{B2F0E683-AF95-4B14-A2FA-F66FDB1304F3}" type="slidenum">
              <a:rPr lang="en-US" altLang="en-US" smtClean="0"/>
              <a:pPr>
                <a:spcBef>
                  <a:spcPct val="100000"/>
                </a:spcBef>
                <a:buSzPct val="99000"/>
              </a:pPr>
              <a:t>3</a:t>
            </a:fld>
            <a:endParaRPr lang="en-US" altLang="en-US"/>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a:spcBef>
                <a:spcPct val="100000"/>
              </a:spcBef>
              <a:buSzPct val="99000"/>
            </a:pPr>
            <a:r>
              <a:rPr lang="en-US" altLang="en-US" smtClean="0"/>
              <a:t>Emerald City Flood Scenario: Update 1 (Continued)</a:t>
            </a:r>
          </a:p>
        </p:txBody>
      </p:sp>
      <p:sp>
        <p:nvSpPr>
          <p:cNvPr id="2" name="Content Placeholder 1"/>
          <p:cNvSpPr>
            <a:spLocks noGrp="1"/>
          </p:cNvSpPr>
          <p:nvPr>
            <p:ph sz="quarter" idx="13"/>
          </p:nvPr>
        </p:nvSpPr>
        <p:spPr/>
        <p:txBody>
          <a:bodyPr>
            <a:normAutofit fontScale="475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The Liaison Officer, with the support of the Public Information Officer, is in contact with business owners to determine if any of their stored chemicals will be affected by the flooding, causing possible contamination downstream.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Based upon previous floods, it is a high priority to establish shelters for evacuees early on. The Emergency Operation Plan pre-identified the following shelters: Lawrence College Auditorium and Lafayette Middle School.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Due to the complexity of the incident, the Incident Commander has expanded the Operations Section to include an Evacuation Group. The Evacuation Group Supervisor immediately contacts the Lawrence College President and the Lafayette Middle School Principal to begin the process of establishing shelters in those facilities.</a:t>
            </a:r>
            <a:endParaRPr lang="en-US"/>
          </a:p>
        </p:txBody>
      </p:sp>
      <p:pic>
        <p:nvPicPr>
          <p:cNvPr id="4" name="Content Placeholder 3" descr="An emergency shelter in a school auditorium/gymnasium"/>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149638" y="1393545"/>
            <a:ext cx="3038899" cy="4010585"/>
          </a:xfrm>
        </p:spPr>
      </p:pic>
      <p:sp>
        <p:nvSpPr>
          <p:cNvPr id="5" name="Slide Number Placeholder 4"/>
          <p:cNvSpPr>
            <a:spLocks noGrp="1"/>
          </p:cNvSpPr>
          <p:nvPr>
            <p:ph type="sldNum" sz="quarter" idx="17"/>
          </p:nvPr>
        </p:nvSpPr>
        <p:spPr/>
        <p:txBody>
          <a:bodyPr/>
          <a:lstStyle/>
          <a:p>
            <a:pPr>
              <a:spcBef>
                <a:spcPct val="100000"/>
              </a:spcBef>
              <a:buSzPct val="99000"/>
            </a:pPr>
            <a:fld id="{D9406C09-36A6-46FD-8B49-E7A3C67F837B}" type="slidenum">
              <a:rPr lang="en-US" altLang="en-US" smtClean="0"/>
              <a:pPr>
                <a:spcBef>
                  <a:spcPct val="100000"/>
                </a:spcBef>
                <a:buSzPct val="99000"/>
              </a:pPr>
              <a:t>4</a:t>
            </a:fld>
            <a:endParaRPr lang="en-US" altLang="en-US"/>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a:spcBef>
                <a:spcPct val="100000"/>
              </a:spcBef>
              <a:buSzPct val="99000"/>
            </a:pPr>
            <a:r>
              <a:rPr lang="en-US" altLang="en-US" smtClean="0"/>
              <a:t>Emerald City Flood Scenario: Update 2</a:t>
            </a:r>
          </a:p>
        </p:txBody>
      </p:sp>
      <p:sp>
        <p:nvSpPr>
          <p:cNvPr id="2" name="Content Placeholder 1"/>
          <p:cNvSpPr>
            <a:spLocks noGrp="1"/>
          </p:cNvSpPr>
          <p:nvPr>
            <p:ph sz="quarter" idx="13"/>
          </p:nvPr>
        </p:nvSpPr>
        <p:spPr/>
        <p:txBody>
          <a:bodyPr>
            <a:normAutofit fontScale="40000" lnSpcReduction="20000"/>
          </a:bodyPr>
          <a:lstStyle/>
          <a:p>
            <a:pPr>
              <a:lnSpc>
                <a:spcPct val="120000"/>
              </a:lnSpc>
              <a:spcBef>
                <a:spcPct val="100000"/>
              </a:spcBef>
              <a:buSzPct val="99000"/>
            </a:pPr>
            <a:r>
              <a:rPr lang="en-US" kern="1200" dirty="0">
                <a:latin typeface="Arial" panose="020B0604020202020204" pitchFamily="34" charset="0"/>
                <a:cs typeface="Arial" panose="020B0604020202020204" pitchFamily="34" charset="0"/>
              </a:rPr>
              <a:t>Instructions: </a:t>
            </a:r>
            <a:endParaRPr lang="en-US" dirty="0" smtClean="0">
              <a:effectLst/>
            </a:endParaRPr>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Working </a:t>
            </a:r>
            <a:r>
              <a:rPr lang="en-US" kern="1200" dirty="0">
                <a:latin typeface="Arial" panose="020B0604020202020204" pitchFamily="34" charset="0"/>
                <a:cs typeface="Arial" panose="020B0604020202020204" pitchFamily="34" charset="0"/>
              </a:rPr>
              <a:t>in groups, review the scenario presented in your Student </a:t>
            </a:r>
            <a:r>
              <a:rPr lang="en-US" kern="1200" dirty="0" smtClean="0">
                <a:latin typeface="Arial" panose="020B0604020202020204" pitchFamily="34" charset="0"/>
                <a:cs typeface="Arial" panose="020B0604020202020204" pitchFamily="34" charset="0"/>
              </a:rPr>
              <a:t>Manual.</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Use </a:t>
            </a:r>
            <a:r>
              <a:rPr lang="en-US" kern="1200" dirty="0">
                <a:latin typeface="Arial" panose="020B0604020202020204" pitchFamily="34" charset="0"/>
                <a:cs typeface="Arial" panose="020B0604020202020204" pitchFamily="34" charset="0"/>
              </a:rPr>
              <a:t>what you have learned in the course to answer the questions. Write your answers on chart paper. </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Select </a:t>
            </a:r>
            <a:r>
              <a:rPr lang="en-US" kern="1200" dirty="0">
                <a:latin typeface="Arial" panose="020B0604020202020204" pitchFamily="34" charset="0"/>
                <a:cs typeface="Arial" panose="020B0604020202020204" pitchFamily="34" charset="0"/>
              </a:rPr>
              <a:t>a spokesperson and be prepared to discuss your answers to the questions. </a:t>
            </a:r>
            <a:endParaRPr lang="en-US" dirty="0" smtClean="0">
              <a:effectLst/>
            </a:endParaRPr>
          </a:p>
          <a:p>
            <a:pPr>
              <a:lnSpc>
                <a:spcPct val="120000"/>
              </a:lnSpc>
              <a:spcBef>
                <a:spcPct val="100000"/>
              </a:spcBef>
              <a:buSzPct val="99000"/>
            </a:pPr>
            <a:r>
              <a:rPr lang="en-US" kern="1200" dirty="0" smtClean="0">
                <a:latin typeface="Arial" panose="020B0604020202020204" pitchFamily="34" charset="0"/>
                <a:cs typeface="Arial" panose="020B0604020202020204" pitchFamily="34" charset="0"/>
              </a:rPr>
              <a:t>Time</a:t>
            </a:r>
            <a:r>
              <a:rPr lang="en-US" kern="1200" dirty="0">
                <a:latin typeface="Arial" panose="020B0604020202020204" pitchFamily="34" charset="0"/>
                <a:cs typeface="Arial" panose="020B0604020202020204" pitchFamily="34" charset="0"/>
              </a:rPr>
              <a:t>: 10 minutes</a:t>
            </a:r>
            <a:endParaRPr lang="en-US" dirty="0" smtClean="0">
              <a:effectLst/>
            </a:endParaRPr>
          </a:p>
          <a:p>
            <a:pPr>
              <a:lnSpc>
                <a:spcPct val="120000"/>
              </a:lnSpc>
              <a:spcBef>
                <a:spcPct val="100000"/>
              </a:spcBef>
              <a:buSzPct val="99000"/>
            </a:pPr>
            <a:r>
              <a:rPr lang="en-US" kern="1200" dirty="0">
                <a:latin typeface="Arial" panose="020B0604020202020204" pitchFamily="34" charset="0"/>
                <a:cs typeface="Arial" panose="020B0604020202020204" pitchFamily="34" charset="0"/>
              </a:rPr>
              <a:t> </a:t>
            </a:r>
            <a:endParaRPr lang="en-US" dirty="0" smtClean="0">
              <a:effectLst/>
            </a:endParaRPr>
          </a:p>
          <a:p>
            <a:pPr>
              <a:lnSpc>
                <a:spcPct val="120000"/>
              </a:lnSpc>
              <a:spcBef>
                <a:spcPct val="100000"/>
              </a:spcBef>
              <a:buSzPct val="99000"/>
            </a:pPr>
            <a:r>
              <a:rPr lang="en-US" b="1" u="sng" kern="1200" dirty="0" smtClean="0">
                <a:latin typeface="Arial" panose="020B0604020202020204" pitchFamily="34" charset="0"/>
                <a:cs typeface="Arial" panose="020B0604020202020204" pitchFamily="34" charset="0"/>
              </a:rPr>
              <a:t>Scenario</a:t>
            </a:r>
            <a:r>
              <a:rPr lang="en-US" b="1" u="sng" kern="1200" dirty="0">
                <a:latin typeface="Arial" panose="020B0604020202020204" pitchFamily="34" charset="0"/>
                <a:cs typeface="Arial" panose="020B0604020202020204" pitchFamily="34" charset="0"/>
              </a:rPr>
              <a:t> Update 2:</a:t>
            </a:r>
            <a:endParaRPr lang="en-US" dirty="0" smtClean="0">
              <a:effectLst/>
            </a:endParaRPr>
          </a:p>
          <a:p>
            <a:pPr>
              <a:lnSpc>
                <a:spcPct val="120000"/>
              </a:lnSpc>
              <a:spcBef>
                <a:spcPct val="100000"/>
              </a:spcBef>
              <a:buSzPct val="99000"/>
            </a:pPr>
            <a:r>
              <a:rPr lang="en-US" kern="1200" dirty="0">
                <a:latin typeface="Arial" panose="020B0604020202020204" pitchFamily="34" charset="0"/>
                <a:cs typeface="Arial" panose="020B0604020202020204" pitchFamily="34" charset="0"/>
              </a:rPr>
              <a:t>The Evacuation Group is reporting that homeowners are beginning to move their families out of the area. The American Red Cross has opened two shelters, one at the Lawrence College </a:t>
            </a:r>
            <a:r>
              <a:rPr lang="en-US" kern="1200" dirty="0" smtClean="0">
                <a:latin typeface="Arial" panose="020B0604020202020204" pitchFamily="34" charset="0"/>
                <a:cs typeface="Arial" panose="020B0604020202020204" pitchFamily="34" charset="0"/>
              </a:rPr>
              <a:t>Auditorium </a:t>
            </a:r>
            <a:r>
              <a:rPr lang="en-US" kern="1200" dirty="0">
                <a:latin typeface="Arial" panose="020B0604020202020204" pitchFamily="34" charset="0"/>
                <a:cs typeface="Arial" panose="020B0604020202020204" pitchFamily="34" charset="0"/>
              </a:rPr>
              <a:t>and one at the Lafayette Middle School. </a:t>
            </a:r>
            <a:endParaRPr lang="en-US" dirty="0"/>
          </a:p>
        </p:txBody>
      </p:sp>
      <p:pic>
        <p:nvPicPr>
          <p:cNvPr id="4" name="Content Placeholder 3" descr="A set of four photos Photo 1: (Top left) floodwaters rushing down a city street.  Photo 2: (top right) rising water over city street tha tis calm.  Photo 3: (bottom left) floodwaters up to the bottom of a bridge with several houses sliding into the river bank.  Photo 4: (bottom right) flood waters up to the bottom of a billboard sign showing floating debris."/>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651375" y="2100776"/>
            <a:ext cx="4035425" cy="2596123"/>
          </a:xfrm>
        </p:spPr>
      </p:pic>
      <p:sp>
        <p:nvSpPr>
          <p:cNvPr id="5" name="Slide Number Placeholder 4"/>
          <p:cNvSpPr>
            <a:spLocks noGrp="1"/>
          </p:cNvSpPr>
          <p:nvPr>
            <p:ph type="sldNum" sz="quarter" idx="17"/>
          </p:nvPr>
        </p:nvSpPr>
        <p:spPr/>
        <p:txBody>
          <a:bodyPr/>
          <a:lstStyle/>
          <a:p>
            <a:pPr>
              <a:spcBef>
                <a:spcPct val="100000"/>
              </a:spcBef>
              <a:buSzPct val="99000"/>
            </a:pPr>
            <a:fld id="{D9406C09-36A6-46FD-8B49-E7A3C67F837B}" type="slidenum">
              <a:rPr lang="en-US" altLang="en-US" smtClean="0"/>
              <a:pPr>
                <a:spcBef>
                  <a:spcPct val="100000"/>
                </a:spcBef>
                <a:buSzPct val="99000"/>
              </a:pPr>
              <a:t>5</a:t>
            </a:fld>
            <a:endParaRPr lang="en-US" altLang="en-US"/>
          </a:p>
        </p:txBody>
      </p:sp>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a:spcBef>
                <a:spcPct val="100000"/>
              </a:spcBef>
              <a:buSzPct val="99000"/>
            </a:pPr>
            <a:r>
              <a:rPr lang="en-US" altLang="en-US" smtClean="0"/>
              <a:t>Emerald City Flood Scenario: Update 2 (Continued)</a:t>
            </a:r>
          </a:p>
        </p:txBody>
      </p:sp>
      <p:sp>
        <p:nvSpPr>
          <p:cNvPr id="2" name="Content Placeholder 1"/>
          <p:cNvSpPr>
            <a:spLocks noGrp="1"/>
          </p:cNvSpPr>
          <p:nvPr>
            <p:ph idx="1"/>
          </p:nvPr>
        </p:nvSpPr>
        <p:spPr/>
        <p:txBody>
          <a:bodyPr>
            <a:normAutofit fontScale="550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The Nursing Home is attempting to move 55 patients from their skilled nursing care facility and is asking for assistance from Emergency Medical Services, the Fire Department, and the School Bus Company. </a:t>
            </a:r>
            <a:endParaRPr lang="en-US"/>
          </a:p>
          <a:p>
            <a:pPr>
              <a:lnSpc>
                <a:spcPct val="120000"/>
              </a:lnSpc>
              <a:spcBef>
                <a:spcPct val="100000"/>
              </a:spcBef>
              <a:buSzPct val="99000"/>
            </a:pPr>
            <a:r>
              <a:rPr lang="en-US" kern="1200">
                <a:latin typeface="Arial" panose="020B0604020202020204" pitchFamily="34" charset="0"/>
                <a:cs typeface="Arial" panose="020B0604020202020204" pitchFamily="34" charset="0"/>
              </a:rPr>
              <a:t>Acme Chemical is reporting first-floor flooding of their chemical processing plant. They are not reporting any chemical release but are closely monitoring their facility. </a:t>
            </a:r>
            <a:endParaRPr lang="en-US"/>
          </a:p>
          <a:p>
            <a:pPr>
              <a:lnSpc>
                <a:spcPct val="120000"/>
              </a:lnSpc>
              <a:spcBef>
                <a:spcPct val="100000"/>
              </a:spcBef>
              <a:buSzPct val="99000"/>
            </a:pPr>
            <a:r>
              <a:rPr lang="en-US" kern="1200">
                <a:latin typeface="Arial" panose="020B0604020202020204" pitchFamily="34" charset="0"/>
                <a:cs typeface="Arial" panose="020B0604020202020204" pitchFamily="34" charset="0"/>
              </a:rPr>
              <a:t>Calls are coming into the Emergency Operations Center from concerned citizens wondering about the safety of the municipal drinking water. Additional concerns about the wellbeing of water fowl and fish in the river and lake are being voiced because tourism, fishing, and hunting are a major part of the economy in the area. </a:t>
            </a:r>
            <a:endParaRPr lang="en-US"/>
          </a:p>
          <a:p>
            <a:pPr>
              <a:lnSpc>
                <a:spcPct val="120000"/>
              </a:lnSpc>
              <a:spcBef>
                <a:spcPct val="100000"/>
              </a:spcBef>
              <a:buSzPct val="99000"/>
            </a:pPr>
            <a:r>
              <a:rPr lang="en-US" kern="1200">
                <a:latin typeface="Arial" panose="020B0604020202020204" pitchFamily="34" charset="0"/>
                <a:cs typeface="Arial" panose="020B0604020202020204" pitchFamily="34" charset="0"/>
              </a:rPr>
              <a:t>Additional resources are needed for evacuation, sheltering, sandbagging, water level and chemical monitoring, traffic control, and scene security at other Incident Command Posts. Several media helicopters have arrived in the area to film the ongoing operations.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B2F0E683-AF95-4B14-A2FA-F66FDB1304F3}" type="slidenum">
              <a:rPr lang="en-US" altLang="en-US" smtClean="0"/>
              <a:pPr>
                <a:spcBef>
                  <a:spcPct val="100000"/>
                </a:spcBef>
                <a:buSzPct val="99000"/>
              </a:pPr>
              <a:t>6</a:t>
            </a:fld>
            <a:endParaRPr lang="en-US" altLang="en-US"/>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a:spcBef>
                <a:spcPct val="100000"/>
              </a:spcBef>
              <a:buSzPct val="99000"/>
            </a:pPr>
            <a:r>
              <a:rPr lang="en-US" altLang="en-US" smtClean="0"/>
              <a:t>Emerald City Flood Scenario: Update 3</a:t>
            </a:r>
          </a:p>
        </p:txBody>
      </p:sp>
      <p:sp>
        <p:nvSpPr>
          <p:cNvPr id="2" name="Content Placeholder 1"/>
          <p:cNvSpPr>
            <a:spLocks noGrp="1"/>
          </p:cNvSpPr>
          <p:nvPr>
            <p:ph sz="quarter" idx="13"/>
          </p:nvPr>
        </p:nvSpPr>
        <p:spPr/>
        <p:txBody>
          <a:bodyPr>
            <a:normAutofit fontScale="475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The nursing homes emergency plan calls for relocating residents with acute medical care needs to the Community Hospital. Residents without acute medical needs will be sheltered.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The American Red Cross, in collaboration with the Salvation Army, are managing the shelters and providing food for displaced residents.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The Public Works Department and the Health Department are monitoring the water intake at the Water Treatment Plant for signs of chemical contamination. Public Works crews are placing sandbags to protect the Water Treatment Plant. </a:t>
            </a:r>
            <a:endParaRPr lang="en-US"/>
          </a:p>
        </p:txBody>
      </p:sp>
      <p:pic>
        <p:nvPicPr>
          <p:cNvPr id="4" name="Content Placeholder 3" descr="A set of four photos Photo 1: (far left) flooded house. Photo 2: (second from left) shelter in gymnasium with people on cots. Photo 3: (second from right) house with large porch. Photo 4: (far right) family with baby."/>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862131" y="3471863"/>
            <a:ext cx="7419738" cy="2173287"/>
          </a:xfrm>
        </p:spPr>
      </p:pic>
      <p:sp>
        <p:nvSpPr>
          <p:cNvPr id="5" name="Slide Number Placeholder 4"/>
          <p:cNvSpPr>
            <a:spLocks noGrp="1"/>
          </p:cNvSpPr>
          <p:nvPr>
            <p:ph type="sldNum" sz="quarter" idx="17"/>
          </p:nvPr>
        </p:nvSpPr>
        <p:spPr/>
        <p:txBody>
          <a:bodyPr/>
          <a:lstStyle/>
          <a:p>
            <a:pPr>
              <a:spcBef>
                <a:spcPct val="100000"/>
              </a:spcBef>
              <a:buSzPct val="99000"/>
            </a:pPr>
            <a:fld id="{4F64057C-B89D-4F95-910C-C4B431169C83}" type="slidenum">
              <a:rPr lang="en-US" altLang="en-US" smtClean="0"/>
              <a:pPr>
                <a:spcBef>
                  <a:spcPct val="100000"/>
                </a:spcBef>
                <a:buSzPct val="99000"/>
              </a:pPr>
              <a:t>7</a:t>
            </a:fld>
            <a:endParaRPr lang="en-US" altLang="en-US"/>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a:spcBef>
                <a:spcPct val="100000"/>
              </a:spcBef>
              <a:buSzPct val="99000"/>
            </a:pPr>
            <a:r>
              <a:rPr lang="en-US" altLang="en-US" smtClean="0"/>
              <a:t>Emerald City Flood Scenario: Update 4</a:t>
            </a:r>
          </a:p>
        </p:txBody>
      </p:sp>
      <p:sp>
        <p:nvSpPr>
          <p:cNvPr id="2" name="Content Placeholder 1"/>
          <p:cNvSpPr>
            <a:spLocks noGrp="1"/>
          </p:cNvSpPr>
          <p:nvPr>
            <p:ph idx="1"/>
          </p:nvPr>
        </p:nvSpPr>
        <p:spPr/>
        <p:txBody>
          <a:bodyPr>
            <a:normAutofit fontScale="625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The river levels have steadily receded and residential property owners are anxious and attempting to return to their properties. Public Utility Crews are assisting City Building Inspection crews in the inspection of evacuated homes for safety and structural integrity before allowing residents to move back in. Drinking water qualities are being monitored and cleanup and damage assessment activities are beginning. </a:t>
            </a:r>
            <a:endParaRPr lang="en-US"/>
          </a:p>
          <a:p>
            <a:pPr>
              <a:lnSpc>
                <a:spcPct val="120000"/>
              </a:lnSpc>
              <a:spcBef>
                <a:spcPct val="100000"/>
              </a:spcBef>
              <a:buSzPct val="99000"/>
            </a:pPr>
            <a:r>
              <a:rPr lang="en-US" kern="1200">
                <a:latin typeface="Arial" panose="020B0604020202020204" pitchFamily="34" charset="0"/>
                <a:cs typeface="Arial" panose="020B0604020202020204" pitchFamily="34" charset="0"/>
              </a:rPr>
              <a:t>The American Red Cross and Salvation Army report that most evacuees have found longer-term temporary housing. Very few evacuees remain in their shelters, and shelters are anticipated to be closing soon. </a:t>
            </a:r>
            <a:endParaRPr lang="en-US"/>
          </a:p>
          <a:p>
            <a:pPr>
              <a:lnSpc>
                <a:spcPct val="120000"/>
              </a:lnSpc>
              <a:spcBef>
                <a:spcPct val="100000"/>
              </a:spcBef>
              <a:buSzPct val="99000"/>
            </a:pPr>
            <a:r>
              <a:rPr lang="en-US" kern="1200">
                <a:latin typeface="Arial" panose="020B0604020202020204" pitchFamily="34" charset="0"/>
                <a:cs typeface="Arial" panose="020B0604020202020204" pitchFamily="34" charset="0"/>
              </a:rPr>
              <a:t>Emerald City Health Department personnel, along with representatives from the County and the State Health Departments, are monitoring the water intakes and the city drinking water for any signs of contamination. Nothing significant has been detected so far. The County Health Department is also monitoring private wells as requested by the landowners.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B2F0E683-AF95-4B14-A2FA-F66FDB1304F3}" type="slidenum">
              <a:rPr lang="en-US" altLang="en-US" smtClean="0"/>
              <a:pPr>
                <a:spcBef>
                  <a:spcPct val="100000"/>
                </a:spcBef>
                <a:buSzPct val="99000"/>
              </a:pPr>
              <a:t>8</a:t>
            </a:fld>
            <a:endParaRPr lang="en-US" altLang="en-US"/>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a:spcBef>
                <a:spcPct val="100000"/>
              </a:spcBef>
              <a:buSzPct val="99000"/>
            </a:pPr>
            <a:r>
              <a:rPr lang="en-US" altLang="en-US" smtClean="0"/>
              <a:t>Emerald City Flood Scenario: Update 4 (Continued)</a:t>
            </a:r>
          </a:p>
        </p:txBody>
      </p:sp>
      <p:sp>
        <p:nvSpPr>
          <p:cNvPr id="2" name="Content Placeholder 1"/>
          <p:cNvSpPr>
            <a:spLocks noGrp="1"/>
          </p:cNvSpPr>
          <p:nvPr>
            <p:ph idx="1"/>
          </p:nvPr>
        </p:nvSpPr>
        <p:spPr/>
        <p:txBody>
          <a:bodyPr>
            <a:normAutofit fontScale="625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The Nursing Home reports that water has receded from their building and that they are beginning cleanup procedures. They expect to finish their cleanup, including mandatory inspections by the State Health Department, within a week. </a:t>
            </a:r>
            <a:endParaRPr lang="en-US"/>
          </a:p>
          <a:p>
            <a:pPr>
              <a:lnSpc>
                <a:spcPct val="120000"/>
              </a:lnSpc>
              <a:spcBef>
                <a:spcPct val="100000"/>
              </a:spcBef>
              <a:buSzPct val="99000"/>
            </a:pPr>
            <a:r>
              <a:rPr lang="en-US" kern="1200">
                <a:latin typeface="Arial" panose="020B0604020202020204" pitchFamily="34" charset="0"/>
                <a:cs typeface="Arial" panose="020B0604020202020204" pitchFamily="34" charset="0"/>
              </a:rPr>
              <a:t>Because the activities are shifting from response to recovery, the mayor of Emerald City has asked the Incident Commander to prepare to demobilize and transfer command of the incident to a Unified Command consisting of Emergency Management, the Emerald City Health Department, and the Emerald City Department of Public Works. </a:t>
            </a:r>
            <a:endParaRPr lang="en-US"/>
          </a:p>
          <a:p>
            <a:pPr>
              <a:lnSpc>
                <a:spcPct val="120000"/>
              </a:lnSpc>
              <a:spcBef>
                <a:spcPct val="100000"/>
              </a:spcBef>
              <a:buSzPct val="99000"/>
            </a:pPr>
            <a:r>
              <a:rPr lang="en-US" kern="1200">
                <a:latin typeface="Arial" panose="020B0604020202020204" pitchFamily="34" charset="0"/>
                <a:cs typeface="Arial" panose="020B0604020202020204" pitchFamily="34" charset="0"/>
              </a:rPr>
              <a:t>The newly formed Unified Command will focus on restoring essential services, providing a safe re-entry for displaced residents, and completing a thorough damage assessment. The transfer of command will take place at the end of the next operational period.</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B2F0E683-AF95-4B14-A2FA-F66FDB1304F3}" type="slidenum">
              <a:rPr lang="en-US" altLang="en-US" smtClean="0"/>
              <a:pPr>
                <a:spcBef>
                  <a:spcPct val="100000"/>
                </a:spcBef>
                <a:buSzPct val="99000"/>
              </a:pPr>
              <a:t>9</a:t>
            </a:fld>
            <a:endParaRPr lang="en-US" altLang="en-US"/>
          </a:p>
        </p:txBody>
      </p:sp>
    </p:spTree>
  </p:cSld>
  <p:clrMapOvr>
    <a:masterClrMapping/>
  </p:clrMapOvr>
  <p:transition>
    <p:wipe dir="r"/>
  </p:transition>
</p:sld>
</file>

<file path=ppt/theme/theme1.xml><?xml version="1.0" encoding="utf-8"?>
<a:theme xmlns:a="http://schemas.openxmlformats.org/drawingml/2006/main" name="EMI_PPT">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Times New Roman"/>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MI_PPT_V5.potx" id="{84438F43-1892-44BB-9A77-3CF4F8850C6B}" vid="{DBDE0A7C-07FC-4CC4-96A0-78263B572139}"/>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568ddf3f-b77f-46a0-9295-2b9495b51427" ContentTypeId="0x0101" PreviousValue="false"/>
</file>

<file path=customXml/item2.xml><?xml version="1.0" encoding="utf-8"?>
<ct:contentTypeSchema xmlns:ct="http://schemas.microsoft.com/office/2006/metadata/contentType" xmlns:ma="http://schemas.microsoft.com/office/2006/metadata/properties/metaAttributes" ct:_="" ma:_="" ma:contentTypeName="Document" ma:contentTypeID="0x0101008D3CA8CC80072D4CA137EF19B6D5FF4E" ma:contentTypeVersion="10" ma:contentTypeDescription="Create a new document." ma:contentTypeScope="" ma:versionID="8dafd89a7cdb57b29c6b558fcd0faf27">
  <xsd:schema xmlns:xsd="http://www.w3.org/2001/XMLSchema" xmlns:xs="http://www.w3.org/2001/XMLSchema" xmlns:p="http://schemas.microsoft.com/office/2006/metadata/properties" xmlns:ns2="cc899b91-0dc8-40bb-9e15-ac49ad5b7986" targetNamespace="http://schemas.microsoft.com/office/2006/metadata/properties" ma:root="true" ma:fieldsID="08d753c215b3c0d1820d4e30b6216c98" ns2:_="">
    <xsd:import namespace="cc899b91-0dc8-40bb-9e15-ac49ad5b7986"/>
    <xsd:element name="properties">
      <xsd:complexType>
        <xsd:sequence>
          <xsd:element name="documentManagement">
            <xsd:complexType>
              <xsd:all>
                <xsd:element ref="ns2:Next_x0020_Course_x0020_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899b91-0dc8-40bb-9e15-ac49ad5b7986" elementFormDefault="qualified">
    <xsd:import namespace="http://schemas.microsoft.com/office/2006/documentManagement/types"/>
    <xsd:import namespace="http://schemas.microsoft.com/office/infopath/2007/PartnerControls"/>
    <xsd:element name="Next_x0020_Course_x0020_Date" ma:index="8" nillable="true" ma:displayName="Next Course Date" ma:format="DateOnly" ma:internalName="Next_x0020_Course_x0020_Dat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Next_x0020_Course_x0020_Date xmlns="cc899b91-0dc8-40bb-9e15-ac49ad5b7986" xsi:nil="true"/>
  </documentManagement>
</p:properties>
</file>

<file path=customXml/itemProps1.xml><?xml version="1.0" encoding="utf-8"?>
<ds:datastoreItem xmlns:ds="http://schemas.openxmlformats.org/officeDocument/2006/customXml" ds:itemID="{C8528D25-031F-4E14-985B-3314C8814C35}"/>
</file>

<file path=customXml/itemProps2.xml><?xml version="1.0" encoding="utf-8"?>
<ds:datastoreItem xmlns:ds="http://schemas.openxmlformats.org/officeDocument/2006/customXml" ds:itemID="{74CF7301-3E9C-4065-972C-5908D54EDC74}"/>
</file>

<file path=customXml/itemProps3.xml><?xml version="1.0" encoding="utf-8"?>
<ds:datastoreItem xmlns:ds="http://schemas.openxmlformats.org/officeDocument/2006/customXml" ds:itemID="{ED6ABE16-6361-4E53-B07C-47E826629E27}"/>
</file>

<file path=customXml/itemProps4.xml><?xml version="1.0" encoding="utf-8"?>
<ds:datastoreItem xmlns:ds="http://schemas.openxmlformats.org/officeDocument/2006/customXml" ds:itemID="{40CB68F3-0ABC-41DB-8C26-EE35F180750D}"/>
</file>

<file path=docProps/app.xml><?xml version="1.0" encoding="utf-8"?>
<Properties xmlns="http://schemas.openxmlformats.org/officeDocument/2006/extended-properties" xmlns:vt="http://schemas.openxmlformats.org/officeDocument/2006/docPropsVTypes">
  <Template>EMI_PPT_V5</Template>
  <TotalTime>0</TotalTime>
  <Words>1072</Words>
  <Application>Microsoft Office PowerPoint</Application>
  <PresentationFormat>On-screen Show (4:3)</PresentationFormat>
  <Paragraphs>97</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Times New Roman</vt:lpstr>
      <vt:lpstr>Wingdings</vt:lpstr>
      <vt:lpstr>EMI_PPT</vt:lpstr>
      <vt:lpstr>Unit 5 Overview</vt:lpstr>
      <vt:lpstr>Emerald City Flood Scenario</vt:lpstr>
      <vt:lpstr>Emerald City Flood Scenario: Update 1</vt:lpstr>
      <vt:lpstr>Emerald City Flood Scenario: Update 1 (Continued)</vt:lpstr>
      <vt:lpstr>Emerald City Flood Scenario: Update 2</vt:lpstr>
      <vt:lpstr>Emerald City Flood Scenario: Update 2 (Continued)</vt:lpstr>
      <vt:lpstr>Emerald City Flood Scenario: Update 3</vt:lpstr>
      <vt:lpstr>Emerald City Flood Scenario: Update 4</vt:lpstr>
      <vt:lpstr>Emerald City Flood Scenario: Update 4 (Continued)</vt:lpstr>
      <vt:lpstr>Unit 5 Summary</vt:lpstr>
      <vt:lpstr>Course Summary</vt:lpstr>
      <vt:lpstr>IS-100.c Final Exam Instructions</vt:lpstr>
      <vt:lpstr>Certificate of Completion</vt:lpstr>
      <vt:lpstr>Course Evaluation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2018-11-28T15:17:20Z</dcterms:created>
  <dcterms:modified xsi:type="dcterms:W3CDTF">2018-11-29T14:21:00Z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0x0101008D3CA8CC80072D4CA137EF19B6D5FF4E</vt:lpwstr>
  </property>
</Properties>
</file>