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8" d="100"/>
          <a:sy n="98" d="100"/>
        </p:scale>
        <p:origin x="18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E9BB401-6672-4086-A788-ED4BAC2E5387}"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01F37B7B-2E9B-4908-9BE1-413966F3F971}" type="slidenum">
              <a:rPr lang="en-US" altLang="en-US"/>
              <a:pPr/>
              <a:t>‹#›</a:t>
            </a:fld>
            <a:endParaRPr lang="en-US" altLang="en-US"/>
          </a:p>
        </p:txBody>
      </p:sp>
    </p:spTree>
    <p:extLst>
      <p:ext uri="{BB962C8B-B14F-4D97-AF65-F5344CB8AC3E}">
        <p14:creationId xmlns:p14="http://schemas.microsoft.com/office/powerpoint/2010/main" val="2271666071"/>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358CB3D0-F0FD-4EB7-B6B9-981B837A158D}" type="datetimeFigureOut">
              <a:rPr lang="en-US"/>
              <a:pPr>
                <a:defRPr/>
              </a:pPr>
              <a:t>12/6/2018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274F8FE8-C650-4E39-837F-535727EFAA7D}" type="slidenum">
              <a:rPr lang="en-US" altLang="en-US"/>
              <a:pPr/>
              <a:t>‹#›</a:t>
            </a:fld>
            <a:endParaRPr lang="en-US" altLang="en-US"/>
          </a:p>
        </p:txBody>
      </p:sp>
    </p:spTree>
    <p:extLst>
      <p:ext uri="{BB962C8B-B14F-4D97-AF65-F5344CB8AC3E}">
        <p14:creationId xmlns:p14="http://schemas.microsoft.com/office/powerpoint/2010/main" val="3313812117"/>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0615922-172B-4B57-949C-66BC3341B323}" type="datetimeFigureOut">
              <a:rPr lang="en-US"/>
              <a:pPr>
                <a:defRPr/>
              </a:pPr>
              <a:t>12/6/2018</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BB48DDBE-9D30-4131-B198-58A5B8297A9F}" type="slidenum">
              <a:rPr lang="en-US" altLang="en-US"/>
              <a:pPr/>
              <a:t>‹#›</a:t>
            </a:fld>
            <a:endParaRPr lang="en-US" altLang="en-US"/>
          </a:p>
        </p:txBody>
      </p:sp>
    </p:spTree>
    <p:extLst>
      <p:ext uri="{BB962C8B-B14F-4D97-AF65-F5344CB8AC3E}">
        <p14:creationId xmlns:p14="http://schemas.microsoft.com/office/powerpoint/2010/main" val="1178590300"/>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99E880DA-0E35-4375-9B73-71A8F43BAA61}"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ED0B4941-DF3A-431F-AD9E-98FC4839A27B}" type="slidenum">
              <a:rPr lang="en-US" altLang="en-US"/>
              <a:pPr/>
              <a:t>‹#›</a:t>
            </a:fld>
            <a:endParaRPr lang="en-US" altLang="en-US"/>
          </a:p>
        </p:txBody>
      </p:sp>
    </p:spTree>
    <p:extLst>
      <p:ext uri="{BB962C8B-B14F-4D97-AF65-F5344CB8AC3E}">
        <p14:creationId xmlns:p14="http://schemas.microsoft.com/office/powerpoint/2010/main" val="3611636998"/>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F1F6F276-5287-464D-B323-BCBCBF210F53}"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E5F24C48-3559-4CE8-B392-7BC0BE92F2CE}" type="slidenum">
              <a:rPr lang="en-US" altLang="en-US"/>
              <a:pPr/>
              <a:t>‹#›</a:t>
            </a:fld>
            <a:endParaRPr lang="en-US" altLang="en-US"/>
          </a:p>
        </p:txBody>
      </p:sp>
    </p:spTree>
    <p:extLst>
      <p:ext uri="{BB962C8B-B14F-4D97-AF65-F5344CB8AC3E}">
        <p14:creationId xmlns:p14="http://schemas.microsoft.com/office/powerpoint/2010/main" val="2660003495"/>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E4332CCA-A2BB-4E93-8624-CB78C2A5E76F}"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2B2C30F7-A0E1-47FF-922D-6C6AD5142A6A}" type="slidenum">
              <a:rPr lang="en-US" altLang="en-US"/>
              <a:pPr/>
              <a:t>‹#›</a:t>
            </a:fld>
            <a:endParaRPr lang="en-US" altLang="en-US"/>
          </a:p>
        </p:txBody>
      </p:sp>
    </p:spTree>
    <p:extLst>
      <p:ext uri="{BB962C8B-B14F-4D97-AF65-F5344CB8AC3E}">
        <p14:creationId xmlns:p14="http://schemas.microsoft.com/office/powerpoint/2010/main" val="3594185277"/>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32BA740A-B076-4F36-B194-EA474BB20E10}"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A6E3C624-445C-42F1-93E2-F4F1BE11D679}" type="slidenum">
              <a:rPr lang="en-US" altLang="en-US"/>
              <a:pPr/>
              <a:t>‹#›</a:t>
            </a:fld>
            <a:endParaRPr lang="en-US" altLang="en-US"/>
          </a:p>
        </p:txBody>
      </p:sp>
    </p:spTree>
    <p:extLst>
      <p:ext uri="{BB962C8B-B14F-4D97-AF65-F5344CB8AC3E}">
        <p14:creationId xmlns:p14="http://schemas.microsoft.com/office/powerpoint/2010/main" val="2995500130"/>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4929E1D-CEB8-4455-8A5A-E163E588D55C}" type="datetimeFigureOut">
              <a:rPr lang="en-US"/>
              <a:pPr>
                <a:defRPr/>
              </a:pPr>
              <a:t>12/6/2018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195D2EC1-B34C-4C25-8A29-BE7B52811DFC}" type="slidenum">
              <a:rPr lang="en-US" altLang="en-US"/>
              <a:pPr/>
              <a:t>‹#›</a:t>
            </a:fld>
            <a:endParaRPr lang="en-US" altLang="en-US"/>
          </a:p>
        </p:txBody>
      </p:sp>
    </p:spTree>
    <p:extLst>
      <p:ext uri="{BB962C8B-B14F-4D97-AF65-F5344CB8AC3E}">
        <p14:creationId xmlns:p14="http://schemas.microsoft.com/office/powerpoint/2010/main" val="784178625"/>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08415B83-AE21-43F4-B1B0-E3D66C230A8D}" type="slidenum">
              <a:rPr lang="en-US" altLang="en-US"/>
              <a:pPr/>
              <a:t>‹#›</a:t>
            </a:fld>
            <a:endParaRPr lang="en-US" altLang="en-US"/>
          </a:p>
        </p:txBody>
      </p:sp>
    </p:spTree>
    <p:extLst>
      <p:ext uri="{BB962C8B-B14F-4D97-AF65-F5344CB8AC3E}">
        <p14:creationId xmlns:p14="http://schemas.microsoft.com/office/powerpoint/2010/main" val="217185819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E42281D-5FA1-4828-BC21-A28AA3C7595B}" type="datetimeFigureOut">
              <a:rPr lang="en-US"/>
              <a:pPr>
                <a:defRPr/>
              </a:pPr>
              <a:t>12/6/2018</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1821FFA1-DCC5-4421-BB57-B191696C51DB}" type="slidenum">
              <a:rPr lang="en-US" altLang="en-US"/>
              <a:pPr/>
              <a:t>‹#›</a:t>
            </a:fld>
            <a:endParaRPr lang="en-US" altLang="en-US"/>
          </a:p>
        </p:txBody>
      </p:sp>
    </p:spTree>
    <p:extLst>
      <p:ext uri="{BB962C8B-B14F-4D97-AF65-F5344CB8AC3E}">
        <p14:creationId xmlns:p14="http://schemas.microsoft.com/office/powerpoint/2010/main" val="1515785960"/>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2B802DA8-E95A-4FB9-A03B-D56BD50CA91F}" type="datetimeFigureOut">
              <a:rPr lang="en-US"/>
              <a:pPr>
                <a:defRPr/>
              </a:pPr>
              <a:t>12/6/2018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452EF6B6-8E3A-4000-BB09-D31330BC9610}" type="slidenum">
              <a:rPr lang="en-US" altLang="en-US"/>
              <a:pPr/>
              <a:t>‹#›</a:t>
            </a:fld>
            <a:endParaRPr lang="en-US" altLang="en-US"/>
          </a:p>
        </p:txBody>
      </p:sp>
    </p:spTree>
    <p:extLst>
      <p:ext uri="{BB962C8B-B14F-4D97-AF65-F5344CB8AC3E}">
        <p14:creationId xmlns:p14="http://schemas.microsoft.com/office/powerpoint/2010/main" val="2081049837"/>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57D33854-195E-4E05-8365-8CF544BC94D5}" type="datetimeFigureOut">
              <a:rPr lang="en-US"/>
              <a:pPr>
                <a:defRPr/>
              </a:pPr>
              <a:t>12/6/2018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049E5DDA-AB9B-40D0-9C32-0C739198FC78}" type="slidenum">
              <a:rPr lang="en-US" altLang="en-US"/>
              <a:pPr/>
              <a:t>‹#›</a:t>
            </a:fld>
            <a:endParaRPr lang="en-US" altLang="en-US"/>
          </a:p>
        </p:txBody>
      </p:sp>
    </p:spTree>
    <p:extLst>
      <p:ext uri="{BB962C8B-B14F-4D97-AF65-F5344CB8AC3E}">
        <p14:creationId xmlns:p14="http://schemas.microsoft.com/office/powerpoint/2010/main" val="4204053328"/>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37DDEC53-37E6-4015-8437-DB08356D268C}" type="datetimeFigureOut">
              <a:rPr lang="en-US"/>
              <a:pPr>
                <a:defRPr/>
              </a:pPr>
              <a:t>12/6/2018</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BC5602A8-3CD2-43F1-B636-A35CDD417D58}" type="slidenum">
              <a:rPr lang="en-US" altLang="en-US"/>
              <a:pPr/>
              <a:t>‹#›</a:t>
            </a:fld>
            <a:endParaRPr lang="en-US" altLang="en-US"/>
          </a:p>
        </p:txBody>
      </p:sp>
    </p:spTree>
    <p:extLst>
      <p:ext uri="{BB962C8B-B14F-4D97-AF65-F5344CB8AC3E}">
        <p14:creationId xmlns:p14="http://schemas.microsoft.com/office/powerpoint/2010/main" val="237670799"/>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1D88A82B-95C9-40F2-82BF-C057F27469B2}" type="datetimeFigureOut">
              <a:rPr lang="en-US"/>
              <a:pPr>
                <a:defRPr/>
              </a:pPr>
              <a:t>12/6/2018</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0CD000D1-5409-4857-9D23-5483443EDCD9}" type="slidenum">
              <a:rPr lang="en-US" altLang="en-US"/>
              <a:pPr/>
              <a:t>‹#›</a:t>
            </a:fld>
            <a:endParaRPr lang="en-US" altLang="en-US"/>
          </a:p>
        </p:txBody>
      </p:sp>
    </p:spTree>
    <p:extLst>
      <p:ext uri="{BB962C8B-B14F-4D97-AF65-F5344CB8AC3E}">
        <p14:creationId xmlns:p14="http://schemas.microsoft.com/office/powerpoint/2010/main" val="372364284"/>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BBD187EF-B97B-42FE-B0FB-CBE8BD0BADD7}" type="datetimeFigureOut">
              <a:rPr lang="en-US"/>
              <a:pPr>
                <a:defRPr/>
              </a:pPr>
              <a:t>12/6/2018</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8FE18060-242D-4F5A-BB08-FB88DFF169DB}" type="slidenum">
              <a:rPr lang="en-US" altLang="en-US"/>
              <a:pPr/>
              <a:t>‹#›</a:t>
            </a:fld>
            <a:endParaRPr lang="en-US" altLang="en-US"/>
          </a:p>
        </p:txBody>
      </p:sp>
    </p:spTree>
    <p:extLst>
      <p:ext uri="{BB962C8B-B14F-4D97-AF65-F5344CB8AC3E}">
        <p14:creationId xmlns:p14="http://schemas.microsoft.com/office/powerpoint/2010/main" val="1035730927"/>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6B0F5FD2-0BDF-4EAE-9F29-466339074395}" type="datetimeFigureOut">
              <a:rPr lang="en-US"/>
              <a:pPr>
                <a:defRPr/>
              </a:pPr>
              <a:t>12/6/2018</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7857C09B-94FD-44A8-9F7C-D637024A8BC7}" type="slidenum">
              <a:rPr lang="en-US" altLang="en-US"/>
              <a:pPr/>
              <a:t>‹#›</a:t>
            </a:fld>
            <a:endParaRPr lang="en-US" altLang="en-US"/>
          </a:p>
        </p:txBody>
      </p:sp>
    </p:spTree>
    <p:extLst>
      <p:ext uri="{BB962C8B-B14F-4D97-AF65-F5344CB8AC3E}">
        <p14:creationId xmlns:p14="http://schemas.microsoft.com/office/powerpoint/2010/main" val="54711532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F9916991-2B8F-4661-8305-2E92E10FA902}" type="datetimeFigureOut">
              <a:rPr lang="en-US"/>
              <a:pPr>
                <a:defRPr/>
              </a:pPr>
              <a:t>12/6/2018</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946CB0A7-65F4-4AD8-86ED-F23B21DE56E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Lesson 4 Overview</a:t>
            </a:r>
          </a:p>
        </p:txBody>
      </p:sp>
      <p:sp>
        <p:nvSpPr>
          <p:cNvPr id="2" name="Content Placeholder 1"/>
          <p:cNvSpPr>
            <a:spLocks noGrp="1"/>
          </p:cNvSpPr>
          <p:nvPr>
            <p:ph idx="1"/>
          </p:nvPr>
        </p:nvSpPr>
        <p:spPr/>
        <p:txBody>
          <a:bodyPr>
            <a:normAutofit fontScale="775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In the previous unit, you learned that the Command Staff supports the Incident Commander who is responsible for overall management of the incident.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This unit introduces you to the General Staff.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By the end of this unit, you should be able to: </a:t>
            </a:r>
            <a:endParaRPr lang="en-US" dirty="0"/>
          </a:p>
          <a:p>
            <a:pPr marL="254000" lvl="1" indent="-254000">
              <a:lnSpc>
                <a:spcPct val="120000"/>
              </a:lnSpc>
              <a:spcBef>
                <a:spcPct val="100000"/>
              </a:spcBef>
              <a:buSzPct val="99000"/>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the Incident Command System (ICS) titles used for General Staff members.</a:t>
            </a:r>
            <a:endParaRPr lang="en-US" dirty="0"/>
          </a:p>
          <a:p>
            <a:pPr marL="254000" lvl="1" indent="-254000">
              <a:lnSpc>
                <a:spcPct val="120000"/>
              </a:lnSpc>
              <a:spcBef>
                <a:spcPct val="100000"/>
              </a:spcBef>
              <a:buSzPct val="99000"/>
            </a:pPr>
            <a:r>
              <a:rPr lang="en-US" kern="1200" dirty="0">
                <a:latin typeface="Arial" panose="020B0604020202020204" pitchFamily="34" charset="0"/>
                <a:cs typeface="Arial" panose="020B0604020202020204" pitchFamily="34" charset="0"/>
              </a:rPr>
              <a:t>Describe the major activities of the four general staff sections.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Logistics Section: Major Activities</a:t>
            </a:r>
          </a:p>
        </p:txBody>
      </p:sp>
      <p:sp>
        <p:nvSpPr>
          <p:cNvPr id="2" name="Content Placeholder 1"/>
          <p:cNvSpPr>
            <a:spLocks noGrp="1"/>
          </p:cNvSpPr>
          <p:nvPr>
            <p:ph sz="quarter" idx="13"/>
          </p:nvPr>
        </p:nvSpPr>
        <p:spPr/>
        <p:txBody>
          <a:bodyPr>
            <a:normAutofit fontScale="32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Logistics Section is responsible for all services and support needs, including: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Ordering</a:t>
            </a:r>
            <a:r>
              <a:rPr lang="en-US" kern="1200">
                <a:latin typeface="Arial" panose="020B0604020202020204" pitchFamily="34" charset="0"/>
                <a:cs typeface="Arial" panose="020B0604020202020204" pitchFamily="34" charset="0"/>
              </a:rPr>
              <a:t>, obtaining, maintaining, and accounting for essential personnel, equipment, and supplies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Providing communication planning and resources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Setting up food services for responders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Setting up and maintaining incident facilities</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Providing support transportation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Providing medical services to incident personnel</a:t>
            </a:r>
            <a:endParaRPr lang="en-US"/>
          </a:p>
        </p:txBody>
      </p:sp>
      <p:pic>
        <p:nvPicPr>
          <p:cNvPr id="4" name="Content Placeholder 3" descr="Incident Command System organization chart. Top level is Incident Commander. Next level down is Operations Section, Planning Section, Logistics Section, Finance/Administration Section. Logistics Section is highlighted."/>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475943" y="3772584"/>
            <a:ext cx="6192114" cy="1571844"/>
          </a:xfrm>
        </p:spPr>
      </p:pic>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Finance/Administration Section</a:t>
            </a:r>
          </a:p>
        </p:txBody>
      </p:sp>
      <p:sp>
        <p:nvSpPr>
          <p:cNvPr id="2" name="Content Placeholder 1"/>
          <p:cNvSpPr>
            <a:spLocks noGrp="1"/>
          </p:cNvSpPr>
          <p:nvPr>
            <p:ph sz="quarter" idx="13"/>
          </p:nvPr>
        </p:nvSpPr>
        <p:spPr/>
        <p:txBody>
          <a:bodyPr>
            <a:normAutofit fontScale="70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Commander determines whether there is a need for a Finance/Administration Section at the incident.</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If so, the Incident Commander will designate an individual to fill the position of the Finance/Administration Section Chief.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 Time, Compensation/Claims, Cost, and Procurement Units may be established within this section. </a:t>
            </a:r>
            <a:endParaRPr lang="en-US"/>
          </a:p>
        </p:txBody>
      </p:sp>
      <p:pic>
        <p:nvPicPr>
          <p:cNvPr id="4" name="Content Placeholder 3" descr="Image of Finance/Administration Section Chief"/>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625954" y="2446204"/>
            <a:ext cx="2086266" cy="1905266"/>
          </a:xfrm>
        </p:spPr>
      </p:pic>
      <p:sp>
        <p:nvSpPr>
          <p:cNvPr id="5" name="Slide Number Placeholder 4"/>
          <p:cNvSpPr>
            <a:spLocks noGrp="1"/>
          </p:cNvSpPr>
          <p:nvPr>
            <p:ph type="sldNum" sz="quarter" idx="17"/>
          </p:nvPr>
        </p:nvSpPr>
        <p:spPr/>
        <p:txBody>
          <a:bodyPr/>
          <a:lstStyle/>
          <a:p>
            <a:pPr>
              <a:spcBef>
                <a:spcPct val="100000"/>
              </a:spcBef>
              <a:buSzPct val="99000"/>
            </a:pPr>
            <a:fld id="{049E5DDA-AB9B-40D0-9C32-0C739198FC78}"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Finance/Administration Section: Major Activities</a:t>
            </a:r>
          </a:p>
        </p:txBody>
      </p:sp>
      <p:sp>
        <p:nvSpPr>
          <p:cNvPr id="2" name="Content Placeholder 1"/>
          <p:cNvSpPr>
            <a:spLocks noGrp="1"/>
          </p:cNvSpPr>
          <p:nvPr>
            <p:ph sz="quarter" idx="13"/>
          </p:nvPr>
        </p:nvSpPr>
        <p:spPr/>
        <p:txBody>
          <a:bodyPr>
            <a:normAutofit fontScale="40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Finance/Administration Section is set up for any incident that requires incident-specific financial management. The Finance/Administration Section is responsible for: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Contract </a:t>
            </a:r>
            <a:r>
              <a:rPr lang="en-US" kern="1200">
                <a:latin typeface="Arial" panose="020B0604020202020204" pitchFamily="34" charset="0"/>
                <a:cs typeface="Arial" panose="020B0604020202020204" pitchFamily="34" charset="0"/>
              </a:rPr>
              <a:t>negotiation and monitoring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Timekeeping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Cost analysis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Compensation for injury or damage to property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Documentation for reimbursement (e.g., under mutual aid agreements and assistance agreements)</a:t>
            </a:r>
            <a:endParaRPr lang="en-US"/>
          </a:p>
        </p:txBody>
      </p:sp>
      <p:pic>
        <p:nvPicPr>
          <p:cNvPr id="4" name="Content Placeholder 3" descr="Incident Command System organization chart. Top level is Incident Commander. Next level down is Operations Section, Planning Section, Logistics Section, Finance/Administration Section. Finance/Administration Section is highlighted."/>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475943" y="3772584"/>
            <a:ext cx="6192114" cy="1571844"/>
          </a:xfrm>
        </p:spPr>
      </p:pic>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Section Chiefs Activity 4.1</a:t>
            </a:r>
          </a:p>
        </p:txBody>
      </p:sp>
      <p:sp>
        <p:nvSpPr>
          <p:cNvPr id="2" name="Content Placeholder 1"/>
          <p:cNvSpPr>
            <a:spLocks noGrp="1"/>
          </p:cNvSpPr>
          <p:nvPr>
            <p:ph idx="1"/>
          </p:nvPr>
        </p:nvSpPr>
        <p:spPr/>
        <p:txBody>
          <a:bodyPr>
            <a:normAutofit fontScale="92500" lnSpcReduction="20000"/>
          </a:bodyPr>
          <a:lstStyle/>
          <a:p>
            <a:pPr>
              <a:spcBef>
                <a:spcPct val="100000"/>
              </a:spcBef>
              <a:buSzPct val="99000"/>
            </a:pPr>
            <a:r>
              <a:rPr lang="en-US" dirty="0"/>
              <a:t>Activity Purpose: To review the General Staff Section responsibilities. </a:t>
            </a:r>
          </a:p>
          <a:p>
            <a:pPr>
              <a:spcBef>
                <a:spcPct val="100000"/>
              </a:spcBef>
              <a:buSzPct val="99000"/>
            </a:pPr>
            <a:r>
              <a:rPr lang="en-US" dirty="0"/>
              <a:t>Instructions: Working individually: </a:t>
            </a:r>
          </a:p>
          <a:p>
            <a:pPr marL="457200" indent="-457200">
              <a:spcBef>
                <a:spcPct val="100000"/>
              </a:spcBef>
              <a:buSzPct val="99000"/>
              <a:buFont typeface="+mj-lt"/>
              <a:buAutoNum type="arabicPeriod"/>
              <a:tabLst>
                <a:tab pos="171450" algn="l"/>
              </a:tabLst>
            </a:pPr>
            <a:r>
              <a:rPr lang="en-US" dirty="0"/>
              <a:t>Review the table in your Student Manual. </a:t>
            </a:r>
          </a:p>
          <a:p>
            <a:pPr marL="457200" indent="-457200">
              <a:spcBef>
                <a:spcPct val="100000"/>
              </a:spcBef>
              <a:buSzPct val="99000"/>
              <a:buFont typeface="+mj-lt"/>
              <a:buAutoNum type="arabicPeriod"/>
              <a:tabLst>
                <a:tab pos="171450" algn="l"/>
              </a:tabLst>
            </a:pPr>
            <a:r>
              <a:rPr lang="en-US" dirty="0"/>
              <a:t>Identify the correct Section Chief for each statement. </a:t>
            </a:r>
          </a:p>
          <a:p>
            <a:pPr marL="457200" indent="-457200">
              <a:spcBef>
                <a:spcPct val="100000"/>
              </a:spcBef>
              <a:buSzPct val="99000"/>
              <a:buFont typeface="+mj-lt"/>
              <a:buAutoNum type="arabicPeriod"/>
              <a:tabLst>
                <a:tab pos="171450" algn="l"/>
              </a:tabLst>
            </a:pPr>
            <a:r>
              <a:rPr lang="en-US" dirty="0"/>
              <a:t>Be prepared to share your answers in 5 minutes. </a:t>
            </a:r>
          </a:p>
          <a:p>
            <a:pPr>
              <a:spcBef>
                <a:spcPct val="100000"/>
              </a:spcBef>
              <a:buSzPct val="99000"/>
            </a:pPr>
            <a:r>
              <a:rPr lang="en-US" dirty="0"/>
              <a:t>Time: 10 minutes </a:t>
            </a:r>
            <a:endParaRPr lang="en-US" dirty="0">
              <a:effectLst/>
            </a:endParaRPr>
          </a:p>
        </p:txBody>
      </p:sp>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General Staff Review (1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550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Which member of the General Staff is described below?</a:t>
            </a:r>
            <a:endParaRPr lang="en-US" smtClean="0">
              <a:effectLst/>
            </a:endParaRPr>
          </a:p>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a:t>
            </a:r>
            <a:r>
              <a:rPr lang="en-US" kern="1200">
                <a:latin typeface="Arial" panose="020B0604020202020204" pitchFamily="34" charset="0"/>
                <a:cs typeface="Arial" panose="020B0604020202020204" pitchFamily="34" charset="0"/>
              </a:rPr>
              <a:t>In advance of severe flooding, there is a need to get generators and communications equipment to the Staging Areas to equip advance response teams. Its my responsibility to make sure the needed equipment arrives at the Staging Areas."</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General Staff Review (2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775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Which member of the General Staff is described below?</a:t>
            </a:r>
            <a:endParaRPr lang="en-US" smtClean="0">
              <a:effectLst/>
            </a:endParaRPr>
          </a:p>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a:t>
            </a:r>
            <a:r>
              <a:rPr lang="en-US" kern="1200">
                <a:latin typeface="Arial" panose="020B0604020202020204" pitchFamily="34" charset="0"/>
                <a:cs typeface="Arial" panose="020B0604020202020204" pitchFamily="34" charset="0"/>
              </a:rPr>
              <a:t>As the response is underway, my section tracks all personnel participating in the response."</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General Staff Review (3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700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Which member of the General Staff is described below?</a:t>
            </a:r>
            <a:endParaRPr lang="en-US" smtClean="0">
              <a:effectLst/>
            </a:endParaRPr>
          </a:p>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a:t>
            </a:r>
            <a:r>
              <a:rPr lang="en-US" kern="1200">
                <a:latin typeface="Arial" panose="020B0604020202020204" pitchFamily="34" charset="0"/>
                <a:cs typeface="Arial" panose="020B0604020202020204" pitchFamily="34" charset="0"/>
              </a:rPr>
              <a:t>My section conducts response activities such as search and rescue, and coordinates medical services being provided to disaster survivors."</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General Staff Review (4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700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Which member of the General Staff is described below?</a:t>
            </a:r>
            <a:endParaRPr lang="en-US" smtClean="0">
              <a:effectLst/>
            </a:endParaRPr>
          </a:p>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a:t>
            </a:r>
            <a:r>
              <a:rPr lang="en-US" kern="1200">
                <a:latin typeface="Arial" panose="020B0604020202020204" pitchFamily="34" charset="0"/>
                <a:cs typeface="Arial" panose="020B0604020202020204" pitchFamily="34" charset="0"/>
              </a:rPr>
              <a:t>I support the incident response activities by overseeing contracting for needed supplies and services that are not already available."</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General Staff Review (5 of 5)</a:t>
            </a:r>
          </a:p>
        </p:txBody>
      </p:sp>
      <p:pic>
        <p:nvPicPr>
          <p:cNvPr id="4" name="Content Placeholder 3"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414815" y="1952588"/>
            <a:ext cx="314369" cy="533474"/>
          </a:xfrm>
        </p:spPr>
      </p:pic>
      <p:sp>
        <p:nvSpPr>
          <p:cNvPr id="3" name="Content Placeholder 2"/>
          <p:cNvSpPr>
            <a:spLocks noGrp="1"/>
          </p:cNvSpPr>
          <p:nvPr>
            <p:ph sz="quarter" idx="14"/>
          </p:nvPr>
        </p:nvSpPr>
        <p:spPr/>
        <p:txBody>
          <a:bodyPr>
            <a:normAutofit fontScale="77500" lnSpcReduction="20000"/>
          </a:bodyPr>
          <a:lstStyle/>
          <a:p>
            <a:pPr>
              <a:lnSpc>
                <a:spcPct val="120000"/>
              </a:lnSpc>
              <a:spcBef>
                <a:spcPct val="100000"/>
              </a:spcBef>
              <a:buSzPct val="99000"/>
            </a:pPr>
            <a:r>
              <a:rPr lang="en-US" b="1" kern="1200">
                <a:latin typeface="Arial" panose="020B0604020202020204" pitchFamily="34" charset="0"/>
                <a:cs typeface="Arial" panose="020B0604020202020204" pitchFamily="34" charset="0"/>
              </a:rPr>
              <a:t>Which member of the General Staff is described below?</a:t>
            </a:r>
            <a:endParaRPr lang="en-US" smtClean="0">
              <a:effectLst/>
            </a:endParaRPr>
          </a:p>
          <a:p>
            <a:pPr>
              <a:lnSpc>
                <a:spcPct val="120000"/>
              </a:lnSpc>
              <a:spcBef>
                <a:spcPct val="100000"/>
              </a:spcBef>
              <a:buSzPct val="99000"/>
            </a:pPr>
            <a:r>
              <a:rPr lang="en-US" b="1" kern="1200">
                <a:latin typeface="Arial" panose="020B0604020202020204" pitchFamily="34" charset="0"/>
                <a:cs typeface="Arial" panose="020B0604020202020204" pitchFamily="34" charset="0"/>
              </a:rPr>
              <a:t> </a:t>
            </a:r>
            <a:endParaRPr lang="en-US" smtClean="0">
              <a:effectLst/>
            </a:endParaRPr>
          </a:p>
          <a:p>
            <a:pPr>
              <a:lnSpc>
                <a:spcPct val="120000"/>
              </a:lnSpc>
              <a:spcBef>
                <a:spcPct val="100000"/>
              </a:spcBef>
              <a:buSzPct val="99000"/>
            </a:pPr>
            <a:r>
              <a:rPr lang="en-US" kern="1200" smtClean="0">
                <a:latin typeface="Arial" panose="020B0604020202020204" pitchFamily="34" charset="0"/>
                <a:cs typeface="Arial" panose="020B0604020202020204" pitchFamily="34" charset="0"/>
              </a:rPr>
              <a:t>"</a:t>
            </a:r>
            <a:r>
              <a:rPr lang="en-US" kern="1200">
                <a:latin typeface="Arial" panose="020B0604020202020204" pitchFamily="34" charset="0"/>
                <a:cs typeface="Arial" panose="020B0604020202020204" pitchFamily="34" charset="0"/>
              </a:rPr>
              <a:t>Throughout the incident and during the after-action review process, the reports that we develop will be very useful."</a:t>
            </a:r>
            <a:endParaRPr lang="en-US"/>
          </a:p>
        </p:txBody>
      </p:sp>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General Staff Functions - Activity 4.2</a:t>
            </a:r>
          </a:p>
        </p:txBody>
      </p:sp>
      <p:sp>
        <p:nvSpPr>
          <p:cNvPr id="2" name="Content Placeholder 1"/>
          <p:cNvSpPr>
            <a:spLocks noGrp="1"/>
          </p:cNvSpPr>
          <p:nvPr>
            <p:ph idx="1"/>
          </p:nvPr>
        </p:nvSpPr>
        <p:spPr/>
        <p:txBody>
          <a:bodyPr>
            <a:normAutofit fontScale="47500" lnSpcReduction="20000"/>
          </a:bodyPr>
          <a:lstStyle/>
          <a:p>
            <a:pPr>
              <a:lnSpc>
                <a:spcPct val="120000"/>
              </a:lnSpc>
              <a:spcBef>
                <a:spcPct val="100000"/>
              </a:spcBef>
              <a:buSzPct val="99000"/>
            </a:pPr>
            <a:r>
              <a:rPr lang="en-US" kern="1200" dirty="0">
                <a:latin typeface="Arial" panose="020B0604020202020204" pitchFamily="34" charset="0"/>
                <a:cs typeface="Arial" panose="020B0604020202020204" pitchFamily="34" charset="0"/>
              </a:rPr>
              <a:t>Activity Purpose: To reinforce participants understanding of General Staff functions. </a:t>
            </a:r>
            <a:endParaRPr lang="en-US" dirty="0"/>
          </a:p>
          <a:p>
            <a:pPr>
              <a:lnSpc>
                <a:spcPct val="120000"/>
              </a:lnSpc>
              <a:spcBef>
                <a:spcPct val="100000"/>
              </a:spcBef>
              <a:buSzPct val="99000"/>
            </a:pPr>
            <a:r>
              <a:rPr lang="en-US" kern="1200" dirty="0">
                <a:latin typeface="Arial" panose="020B0604020202020204" pitchFamily="34" charset="0"/>
                <a:cs typeface="Arial" panose="020B0604020202020204" pitchFamily="34" charset="0"/>
              </a:rPr>
              <a:t>Instructions: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Working </a:t>
            </a:r>
            <a:r>
              <a:rPr lang="en-US" kern="1200" dirty="0">
                <a:latin typeface="Arial" panose="020B0604020202020204" pitchFamily="34" charset="0"/>
                <a:cs typeface="Arial" panose="020B0604020202020204" pitchFamily="34" charset="0"/>
              </a:rPr>
              <a:t>in groups, review the scenario presented in your Student Manual.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Use </a:t>
            </a:r>
            <a:r>
              <a:rPr lang="en-US" kern="1200" dirty="0">
                <a:latin typeface="Arial" panose="020B0604020202020204" pitchFamily="34" charset="0"/>
                <a:cs typeface="Arial" panose="020B0604020202020204" pitchFamily="34" charset="0"/>
              </a:rPr>
              <a:t>what you have learned to answer the questions for each part of the activity before proceeding to the next page. Write your answers on chart paper.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When </a:t>
            </a:r>
            <a:r>
              <a:rPr lang="en-US" kern="1200" dirty="0">
                <a:latin typeface="Arial" panose="020B0604020202020204" pitchFamily="34" charset="0"/>
                <a:cs typeface="Arial" panose="020B0604020202020204" pitchFamily="34" charset="0"/>
              </a:rPr>
              <a:t>you have answered each set of questions, move on to the next page. </a:t>
            </a:r>
            <a:endParaRPr lang="en-US" dirty="0"/>
          </a:p>
          <a:p>
            <a:pPr marL="254000" lvl="1" indent="-254000">
              <a:lnSpc>
                <a:spcPct val="120000"/>
              </a:lnSpc>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Select </a:t>
            </a:r>
            <a:r>
              <a:rPr lang="en-US" kern="1200" dirty="0">
                <a:latin typeface="Arial" panose="020B0604020202020204" pitchFamily="34" charset="0"/>
                <a:cs typeface="Arial" panose="020B0604020202020204" pitchFamily="34" charset="0"/>
              </a:rPr>
              <a:t>a spokesperson and be prepared to discuss your answers to all the questions in 15 minutes. </a:t>
            </a:r>
            <a:endParaRPr lang="en-US" dirty="0"/>
          </a:p>
          <a:p>
            <a:pPr>
              <a:lnSpc>
                <a:spcPct val="120000"/>
              </a:lnSpc>
              <a:spcBef>
                <a:spcPct val="100000"/>
              </a:spcBef>
              <a:buSzPct val="99000"/>
            </a:pPr>
            <a:r>
              <a:rPr lang="en-US" kern="1200" dirty="0" smtClean="0">
                <a:latin typeface="Arial" panose="020B0604020202020204" pitchFamily="34" charset="0"/>
                <a:cs typeface="Arial" panose="020B0604020202020204" pitchFamily="34" charset="0"/>
              </a:rPr>
              <a:t>Time</a:t>
            </a:r>
            <a:r>
              <a:rPr lang="en-US" kern="1200" dirty="0">
                <a:latin typeface="Arial" panose="020B0604020202020204" pitchFamily="34" charset="0"/>
                <a:cs typeface="Arial" panose="020B0604020202020204" pitchFamily="34" charset="0"/>
              </a:rPr>
              <a:t>: 20 minutes </a:t>
            </a:r>
            <a:endParaRPr lang="en-US" dirty="0"/>
          </a:p>
          <a:p>
            <a:pPr>
              <a:lnSpc>
                <a:spcPct val="120000"/>
              </a:lnSpc>
              <a:spcBef>
                <a:spcPct val="100000"/>
              </a:spcBef>
              <a:buSzPct val="99000"/>
            </a:pPr>
            <a:r>
              <a:rPr lang="en-US" b="1" u="sng" kern="1200" dirty="0" smtClean="0">
                <a:latin typeface="Arial" panose="020B0604020202020204" pitchFamily="34" charset="0"/>
                <a:cs typeface="Arial" panose="020B0604020202020204" pitchFamily="34" charset="0"/>
              </a:rPr>
              <a:t>Scenario </a:t>
            </a:r>
            <a:r>
              <a:rPr lang="en-US" b="1" u="sng" kern="1200" dirty="0">
                <a:latin typeface="Arial" panose="020B0604020202020204" pitchFamily="34" charset="0"/>
                <a:cs typeface="Arial" panose="020B0604020202020204" pitchFamily="34" charset="0"/>
              </a:rPr>
              <a:t>Part 1:</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A store employee at a small shopping mall discovers a package leaking a noxious smelling chemical in a storage room. No one is sure how long the box has been there, or how long it has been leaking. Employees and customers are beginning to complain about feeling lightheaded and nauseous. The business owner calls 911. In the meantime, the mall security manager arrives to see why people are rushing out of the store. The security manager establishes the initial ICS organization.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General Staff</a:t>
            </a:r>
          </a:p>
        </p:txBody>
      </p:sp>
      <p:sp>
        <p:nvSpPr>
          <p:cNvPr id="2" name="Content Placeholder 1"/>
          <p:cNvSpPr>
            <a:spLocks noGrp="1"/>
          </p:cNvSpPr>
          <p:nvPr>
            <p:ph sz="quarter" idx="13"/>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To maintain span of control, the Incident Commander may establish any or all of the following four sections: Operations, Planning, Logistics, and Finance/Administration.</a:t>
            </a:r>
            <a:endParaRPr lang="en-US"/>
          </a:p>
        </p:txBody>
      </p:sp>
      <p:pic>
        <p:nvPicPr>
          <p:cNvPr id="4" name="Content Placeholder 3" descr="Incident Command System organization chart. Top level is Incident Commander. Next level down is Operations Section, Planning Section, Logistics Section, Finance/Administration Section."/>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475943" y="3772584"/>
            <a:ext cx="6192114" cy="1571844"/>
          </a:xfrm>
        </p:spPr>
      </p:pic>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General Staff Functions - Activity 4.2 Part 2</a:t>
            </a:r>
          </a:p>
        </p:txBody>
      </p:sp>
      <p:sp>
        <p:nvSpPr>
          <p:cNvPr id="2" name="Content Placeholder 1"/>
          <p:cNvSpPr>
            <a:spLocks noGrp="1"/>
          </p:cNvSpPr>
          <p:nvPr>
            <p:ph idx="1"/>
          </p:nvPr>
        </p:nvSpPr>
        <p:spPr/>
        <p:txBody>
          <a:bodyPr>
            <a:normAutofit/>
          </a:bodyPr>
          <a:lstStyle/>
          <a:p>
            <a:pPr>
              <a:spcBef>
                <a:spcPct val="100000"/>
              </a:spcBef>
              <a:buSzPct val="99000"/>
            </a:pPr>
            <a:r>
              <a:rPr lang="en-US" b="1" u="sng" kern="1200">
                <a:latin typeface="Arial" panose="020B0604020202020204" pitchFamily="34" charset="0"/>
                <a:cs typeface="Arial" panose="020B0604020202020204" pitchFamily="34" charset="0"/>
              </a:rPr>
              <a:t>Scenario Part 2:</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A Battalion Chief and hazmat team arrive at the scene. In addition, a law enforcement patrol car with one officer has arrived to help with perimeter control. </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spcBef>
                <a:spcPct val="100000"/>
              </a:spcBef>
              <a:buSzPct val="99000"/>
            </a:pPr>
            <a:r>
              <a:rPr lang="en-US" altLang="en-US" smtClean="0"/>
              <a:t>General Staff Functions - Activity 4.2 Part 3</a:t>
            </a:r>
          </a:p>
        </p:txBody>
      </p:sp>
      <p:sp>
        <p:nvSpPr>
          <p:cNvPr id="2" name="Content Placeholder 1"/>
          <p:cNvSpPr>
            <a:spLocks noGrp="1"/>
          </p:cNvSpPr>
          <p:nvPr>
            <p:ph idx="1"/>
          </p:nvPr>
        </p:nvSpPr>
        <p:spPr/>
        <p:txBody>
          <a:bodyPr>
            <a:normAutofit/>
          </a:bodyPr>
          <a:lstStyle/>
          <a:p>
            <a:pPr>
              <a:spcBef>
                <a:spcPct val="100000"/>
              </a:spcBef>
              <a:buSzPct val="99000"/>
            </a:pPr>
            <a:r>
              <a:rPr lang="en-US" b="1" u="sng" kern="1200">
                <a:latin typeface="Arial" panose="020B0604020202020204" pitchFamily="34" charset="0"/>
                <a:cs typeface="Arial" panose="020B0604020202020204" pitchFamily="34" charset="0"/>
              </a:rPr>
              <a:t>Scenario Part 3:</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To maintain span of control as the incident expands, the Incident Commander establishes an Operations Section. </a:t>
            </a:r>
            <a:endParaRPr lang="en-US"/>
          </a:p>
          <a:p>
            <a:pPr>
              <a:spcBef>
                <a:spcPct val="100000"/>
              </a:spcBef>
              <a:buSzPct val="99000"/>
            </a:pPr>
            <a:r>
              <a:rPr lang="en-US" kern="1200">
                <a:latin typeface="Arial" panose="020B0604020202020204" pitchFamily="34" charset="0"/>
                <a:cs typeface="Arial" panose="020B0604020202020204" pitchFamily="34" charset="0"/>
              </a:rPr>
              <a:t>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spcBef>
                <a:spcPct val="100000"/>
              </a:spcBef>
              <a:buSzPct val="99000"/>
            </a:pPr>
            <a:r>
              <a:rPr lang="en-US" altLang="en-US" smtClean="0"/>
              <a:t>General Staff Functions - Activity 4.2 Part 4</a:t>
            </a:r>
          </a:p>
        </p:txBody>
      </p:sp>
      <p:sp>
        <p:nvSpPr>
          <p:cNvPr id="2" name="Content Placeholder 1"/>
          <p:cNvSpPr>
            <a:spLocks noGrp="1"/>
          </p:cNvSpPr>
          <p:nvPr>
            <p:ph idx="1"/>
          </p:nvPr>
        </p:nvSpPr>
        <p:spPr/>
        <p:txBody>
          <a:bodyPr>
            <a:normAutofit/>
          </a:bodyPr>
          <a:lstStyle/>
          <a:p>
            <a:pPr>
              <a:spcBef>
                <a:spcPct val="100000"/>
              </a:spcBef>
              <a:buSzPct val="99000"/>
            </a:pPr>
            <a:r>
              <a:rPr lang="en-US" b="1" u="sng" kern="1200">
                <a:latin typeface="Arial" panose="020B0604020202020204" pitchFamily="34" charset="0"/>
                <a:cs typeface="Arial" panose="020B0604020202020204" pitchFamily="34" charset="0"/>
              </a:rPr>
              <a:t>Scenario Part 4:</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After the first hour, the Incident Commander establishes a second Section that will develop the Incident Action Plan and track the status of resources on the scene.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spcBef>
                <a:spcPct val="100000"/>
              </a:spcBef>
              <a:buSzPct val="99000"/>
            </a:pPr>
            <a:r>
              <a:rPr lang="en-US" altLang="en-US" smtClean="0"/>
              <a:t>General Staff Functions - Activity 4.2 Part 5</a:t>
            </a:r>
          </a:p>
        </p:txBody>
      </p:sp>
      <p:sp>
        <p:nvSpPr>
          <p:cNvPr id="2" name="Content Placeholder 1"/>
          <p:cNvSpPr>
            <a:spLocks noGrp="1"/>
          </p:cNvSpPr>
          <p:nvPr>
            <p:ph idx="1"/>
          </p:nvPr>
        </p:nvSpPr>
        <p:spPr/>
        <p:txBody>
          <a:bodyPr>
            <a:normAutofit fontScale="92500" lnSpcReduction="20000"/>
          </a:bodyPr>
          <a:lstStyle/>
          <a:p>
            <a:pPr>
              <a:lnSpc>
                <a:spcPct val="110000"/>
              </a:lnSpc>
              <a:spcBef>
                <a:spcPct val="100000"/>
              </a:spcBef>
              <a:buSzPct val="99000"/>
            </a:pPr>
            <a:r>
              <a:rPr lang="en-US" b="1" u="sng" kern="1200">
                <a:latin typeface="Arial" panose="020B0604020202020204" pitchFamily="34" charset="0"/>
                <a:cs typeface="Arial" panose="020B0604020202020204" pitchFamily="34" charset="0"/>
              </a:rPr>
              <a:t>Scenario Part 5:</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In an interview, the business owner mentions that she has received threats from a recently terminated employee. The substance has yet to be identified. Given these circumstances, there is a need to find witnesses and locate people who may have come in contact with the package. Interview areas have been set up in the mall parking lot. There are an increasing number of response personnel at the scene, creating the need for communications support along with food and drinks. </a:t>
            </a:r>
            <a:endParaRPr lang="en-US"/>
          </a:p>
          <a:p>
            <a:pPr>
              <a:lnSpc>
                <a:spcPct val="110000"/>
              </a:lnSpc>
              <a:spcBef>
                <a:spcPct val="100000"/>
              </a:spcBef>
              <a:buSzPct val="99000"/>
            </a:pPr>
            <a:r>
              <a:rPr lang="en-US" kern="1200">
                <a:latin typeface="Arial" panose="020B0604020202020204" pitchFamily="34" charset="0"/>
                <a:cs typeface="Arial" panose="020B0604020202020204" pitchFamily="34" charset="0"/>
              </a:rPr>
              <a:t>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spcBef>
                <a:spcPct val="100000"/>
              </a:spcBef>
              <a:buSzPct val="99000"/>
            </a:pPr>
            <a:r>
              <a:rPr lang="en-US" altLang="en-US" smtClean="0"/>
              <a:t>General Staff Functions - Activity 4.2 Part 6</a:t>
            </a:r>
          </a:p>
        </p:txBody>
      </p:sp>
      <p:sp>
        <p:nvSpPr>
          <p:cNvPr id="2" name="Content Placeholder 1"/>
          <p:cNvSpPr>
            <a:spLocks noGrp="1"/>
          </p:cNvSpPr>
          <p:nvPr>
            <p:ph idx="1"/>
          </p:nvPr>
        </p:nvSpPr>
        <p:spPr/>
        <p:txBody>
          <a:bodyPr>
            <a:normAutofit/>
          </a:bodyPr>
          <a:lstStyle/>
          <a:p>
            <a:pPr>
              <a:spcBef>
                <a:spcPct val="100000"/>
              </a:spcBef>
              <a:buSzPct val="99000"/>
            </a:pPr>
            <a:r>
              <a:rPr lang="en-US" b="1" u="sng" kern="1200">
                <a:latin typeface="Arial" panose="020B0604020202020204" pitchFamily="34" charset="0"/>
                <a:cs typeface="Arial" panose="020B0604020202020204" pitchFamily="34" charset="0"/>
              </a:rPr>
              <a:t>Scenario Part 6:</a:t>
            </a:r>
            <a:r>
              <a:rPr lang="en-US" kern="1200" smtClean="0">
                <a:latin typeface="Arial" panose="020B0604020202020204" pitchFamily="34" charset="0"/>
                <a:cs typeface="Arial" panose="020B0604020202020204" pitchFamily="34" charset="0"/>
              </a:rPr>
              <a:t> </a:t>
            </a:r>
            <a:r>
              <a:rPr lang="en-US" kern="1200">
                <a:latin typeface="Arial" panose="020B0604020202020204" pitchFamily="34" charset="0"/>
                <a:cs typeface="Arial" panose="020B0604020202020204" pitchFamily="34" charset="0"/>
              </a:rPr>
              <a:t>Cleanup is complete, and the few exposed customers and staff have been located and are undergoing treatment. The operation is now shifting to an ongoing investigation of the disgruntled former employee.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spcBef>
                <a:spcPct val="100000"/>
              </a:spcBef>
              <a:buSzPct val="99000"/>
            </a:pPr>
            <a:r>
              <a:rPr lang="en-US" altLang="en-US" smtClean="0"/>
              <a:t>Unit 4 Summary</a:t>
            </a:r>
          </a:p>
        </p:txBody>
      </p:sp>
      <p:sp>
        <p:nvSpPr>
          <p:cNvPr id="2" name="Content Placeholder 1"/>
          <p:cNvSpPr>
            <a:spLocks noGrp="1"/>
          </p:cNvSpPr>
          <p:nvPr>
            <p:ph idx="1"/>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This unit introduced you to: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Incident Command System (ICS) roles of the General Staff.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major activities of the four ICS General Staff sections. </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next unit focuses on how the ICS applies to you and your agency or organization.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General Staff Overview</a:t>
            </a:r>
          </a:p>
        </p:txBody>
      </p:sp>
      <p:sp>
        <p:nvSpPr>
          <p:cNvPr id="2" name="Content Placeholder 1"/>
          <p:cNvSpPr>
            <a:spLocks noGrp="1"/>
          </p:cNvSpPr>
          <p:nvPr>
            <p:ph sz="quarter" idx="13"/>
          </p:nvPr>
        </p:nvSpPr>
        <p:spPr/>
        <p:txBody>
          <a:bodyPr>
            <a:normAutofit/>
          </a:bodyPr>
          <a:lstStyle/>
          <a:p>
            <a:pPr>
              <a:spcBef>
                <a:spcPct val="100000"/>
              </a:spcBef>
              <a:buSzPct val="99000"/>
            </a:pPr>
            <a:r>
              <a:rPr lang="en-US" kern="1200">
                <a:latin typeface="Arial" panose="020B0604020202020204" pitchFamily="34" charset="0"/>
                <a:cs typeface="Arial" panose="020B0604020202020204" pitchFamily="34" charset="0"/>
              </a:rPr>
              <a:t>In an expanding incident, the Incident Commander first establishes the Operations Section. The remaining sections are established as needed to support the operation. </a:t>
            </a:r>
            <a:endParaRPr lang="en-US"/>
          </a:p>
        </p:txBody>
      </p:sp>
      <p:pic>
        <p:nvPicPr>
          <p:cNvPr id="4" name="Content Placeholder 3" descr="Incident Command System organization chart. Top level is Incident Commander. Next level down is Operations Section, Planning Section, Logistics Section, Finance/Administration Section.  Dotted line around Planning Section, Logistics Section, and Finance/Administration Section, labeled &quot;Activated as needed to support the incident response.&quot; Arrow pointing to Operations Section, labeled &quot;Directs all responses/tactical actions to achieve the incident objectives.&quot;"/>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653330" y="3471863"/>
            <a:ext cx="5837340" cy="2173287"/>
          </a:xfrm>
        </p:spPr>
      </p:pic>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General Staff Overview Video</a:t>
            </a:r>
          </a:p>
        </p:txBody>
      </p:sp>
      <p:pic>
        <p:nvPicPr>
          <p:cNvPr id="4" name="7E71205241532337A60313080021A389.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extLst>
              <a:ext uri="{28A0092B-C50C-407E-A947-70E740481C1C}">
                <a14:useLocalDpi xmlns:a14="http://schemas.microsoft.com/office/drawing/2010/main" val="0"/>
              </a:ext>
            </a:extLst>
          </a:blip>
          <a:srcRect/>
          <a:stretch>
            <a:fillRect/>
          </a:stretch>
        </p:blipFill>
        <p:spPr bwMode="auto">
          <a:xfrm>
            <a:off x="1823936" y="1067341"/>
            <a:ext cx="5496128" cy="4122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1"/>
          </p:nvPr>
        </p:nvSpPr>
        <p:spPr/>
        <p:txBody>
          <a:bodyPr/>
          <a:lstStyle/>
          <a:p>
            <a:pPr>
              <a:spcBef>
                <a:spcPct val="100000"/>
              </a:spcBef>
              <a:buSzPct val="99000"/>
            </a:pPr>
            <a:fld id="{08415B83-AE21-43F4-B1B0-E3D66C230A8D}" type="slidenum">
              <a:rPr lang="en-US" altLang="en-US" smtClean="0"/>
              <a:pPr>
                <a:spcBef>
                  <a:spcPct val="100000"/>
                </a:spcBef>
                <a:buSzPct val="99000"/>
              </a:pPr>
              <a:t>4</a:t>
            </a:fld>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7482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repeatCount="indefinite"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Operations Section</a:t>
            </a:r>
          </a:p>
        </p:txBody>
      </p:sp>
      <p:sp>
        <p:nvSpPr>
          <p:cNvPr id="2" name="Content Placeholder 1"/>
          <p:cNvSpPr>
            <a:spLocks noGrp="1"/>
          </p:cNvSpPr>
          <p:nvPr>
            <p:ph sz="quarter" idx="13"/>
          </p:nvPr>
        </p:nvSpPr>
        <p:spPr/>
        <p:txBody>
          <a:bodyPr>
            <a:normAutofit fontScale="55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Commander determines whether there is a need for an Operations Section and, if so, will designate an Operations Section Chief.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It is up to the Operations Section Chief to activate any additional staffing that is needed. When the Operations Section Chief is designated, the staging and management of operational resources moves from the Incident Command to Operations.</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If no Operations Section is established, the Incident Commander will perform all operations functions.</a:t>
            </a:r>
            <a:endParaRPr lang="en-US"/>
          </a:p>
        </p:txBody>
      </p:sp>
      <p:pic>
        <p:nvPicPr>
          <p:cNvPr id="4" name="Content Placeholder 3" descr="Image of Operations Section Chief"/>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521165" y="2408099"/>
            <a:ext cx="2295845" cy="1981477"/>
          </a:xfrm>
        </p:spPr>
      </p:pic>
      <p:sp>
        <p:nvSpPr>
          <p:cNvPr id="5" name="Slide Number Placeholder 4"/>
          <p:cNvSpPr>
            <a:spLocks noGrp="1"/>
          </p:cNvSpPr>
          <p:nvPr>
            <p:ph type="sldNum" sz="quarter" idx="17"/>
          </p:nvPr>
        </p:nvSpPr>
        <p:spPr/>
        <p:txBody>
          <a:bodyPr/>
          <a:lstStyle/>
          <a:p>
            <a:pPr>
              <a:spcBef>
                <a:spcPct val="100000"/>
              </a:spcBef>
              <a:buSzPct val="99000"/>
            </a:pPr>
            <a:fld id="{049E5DDA-AB9B-40D0-9C32-0C739198FC78}"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Operations Section Major Activities</a:t>
            </a:r>
          </a:p>
        </p:txBody>
      </p:sp>
      <p:sp>
        <p:nvSpPr>
          <p:cNvPr id="2" name="Content Placeholder 1"/>
          <p:cNvSpPr>
            <a:spLocks noGrp="1"/>
          </p:cNvSpPr>
          <p:nvPr>
            <p:ph sz="quarter" idx="13"/>
          </p:nvPr>
        </p:nvSpPr>
        <p:spPr/>
        <p:txBody>
          <a:bodyPr>
            <a:normAutofit fontScale="475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major activities of the Operations Section may include: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Implementing </a:t>
            </a:r>
            <a:r>
              <a:rPr lang="en-US" kern="1200">
                <a:latin typeface="Arial" panose="020B0604020202020204" pitchFamily="34" charset="0"/>
                <a:cs typeface="Arial" panose="020B0604020202020204" pitchFamily="34" charset="0"/>
              </a:rPr>
              <a:t>strategies and developing tactics to carry out the incident objectives </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Directing the management of all tactical activities on behalf of the Incident Commander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Supporting the development of the Incident Action Plan to ensure it accurately reflects current operations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Organizing, assigning, and supervising the tactical response resources</a:t>
            </a:r>
            <a:endParaRPr lang="en-US"/>
          </a:p>
        </p:txBody>
      </p:sp>
      <p:pic>
        <p:nvPicPr>
          <p:cNvPr id="4" name="Content Placeholder 3" descr="Incident Command System organization chart. Top level is Incident Commander. Next level down is Operations Section, Planning Section, Logistics Section, Finance/Administration Section. Operations Section is highlighted."/>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475943" y="3772584"/>
            <a:ext cx="6192114" cy="1571844"/>
          </a:xfrm>
        </p:spPr>
      </p:pic>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Planning Section</a:t>
            </a:r>
          </a:p>
        </p:txBody>
      </p:sp>
      <p:sp>
        <p:nvSpPr>
          <p:cNvPr id="2" name="Content Placeholder 1"/>
          <p:cNvSpPr>
            <a:spLocks noGrp="1"/>
          </p:cNvSpPr>
          <p:nvPr>
            <p:ph sz="quarter" idx="13"/>
          </p:nvPr>
        </p:nvSpPr>
        <p:spPr/>
        <p:txBody>
          <a:bodyPr>
            <a:normAutofit fontScale="70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Planning Section Chief is designated only after the Incident Commander determines whether there is a need for a Planning Section.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It is up to the Planning Section Chief to activate any additional staffing that is needed.</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Commander will perform all planning functions if no Planning Section is established.</a:t>
            </a:r>
            <a:endParaRPr lang="en-US"/>
          </a:p>
        </p:txBody>
      </p:sp>
      <p:pic>
        <p:nvPicPr>
          <p:cNvPr id="4" name="Content Placeholder 3" descr="Image of Planning Section Chief"/>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625954" y="2446204"/>
            <a:ext cx="2086266" cy="1905266"/>
          </a:xfrm>
        </p:spPr>
      </p:pic>
      <p:sp>
        <p:nvSpPr>
          <p:cNvPr id="5" name="Slide Number Placeholder 4"/>
          <p:cNvSpPr>
            <a:spLocks noGrp="1"/>
          </p:cNvSpPr>
          <p:nvPr>
            <p:ph type="sldNum" sz="quarter" idx="17"/>
          </p:nvPr>
        </p:nvSpPr>
        <p:spPr/>
        <p:txBody>
          <a:bodyPr/>
          <a:lstStyle/>
          <a:p>
            <a:pPr>
              <a:spcBef>
                <a:spcPct val="100000"/>
              </a:spcBef>
              <a:buSzPct val="99000"/>
            </a:pPr>
            <a:fld id="{049E5DDA-AB9B-40D0-9C32-0C739198FC78}"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Planning Section: Major Activities</a:t>
            </a:r>
          </a:p>
        </p:txBody>
      </p:sp>
      <p:sp>
        <p:nvSpPr>
          <p:cNvPr id="2" name="Content Placeholder 1"/>
          <p:cNvSpPr>
            <a:spLocks noGrp="1"/>
          </p:cNvSpPr>
          <p:nvPr>
            <p:ph sz="quarter" idx="13"/>
          </p:nvPr>
        </p:nvSpPr>
        <p:spPr/>
        <p:txBody>
          <a:bodyPr>
            <a:normAutofit fontScale="40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major activities of the Planning Section may include: </a:t>
            </a:r>
            <a:endParaRPr lang="en-US" smtClean="0">
              <a:effectLst/>
            </a:endParaRPr>
          </a:p>
          <a:p>
            <a:pPr marL="254000" lvl="1" indent="-254000">
              <a:lnSpc>
                <a:spcPct val="120000"/>
              </a:lnSpc>
              <a:spcBef>
                <a:spcPct val="100000"/>
              </a:spcBef>
              <a:buSzPct val="99000"/>
            </a:pPr>
            <a:r>
              <a:rPr lang="en-US" kern="1200" smtClean="0">
                <a:latin typeface="Arial" panose="020B0604020202020204" pitchFamily="34" charset="0"/>
                <a:cs typeface="Arial" panose="020B0604020202020204" pitchFamily="34" charset="0"/>
              </a:rPr>
              <a:t>Preparing </a:t>
            </a:r>
            <a:r>
              <a:rPr lang="en-US" kern="1200">
                <a:latin typeface="Arial" panose="020B0604020202020204" pitchFamily="34" charset="0"/>
                <a:cs typeface="Arial" panose="020B0604020202020204" pitchFamily="34" charset="0"/>
              </a:rPr>
              <a:t>and documenting Incident Action Plans</a:t>
            </a:r>
            <a:endParaRPr lang="en-US"/>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Managing information and maintaining situational awareness for the incident</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Tracking resources assigned to the incident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Maintaining incident documentation </a:t>
            </a:r>
            <a:endParaRPr lang="en-US" smtClean="0">
              <a:effectLst/>
            </a:endParaRPr>
          </a:p>
          <a:p>
            <a:pPr marL="254000" lvl="1" indent="-254000">
              <a:lnSpc>
                <a:spcPct val="120000"/>
              </a:lnSpc>
              <a:spcBef>
                <a:spcPct val="100000"/>
              </a:spcBef>
              <a:buSzPct val="99000"/>
            </a:pPr>
            <a:r>
              <a:rPr lang="en-US" kern="1200">
                <a:latin typeface="Arial" panose="020B0604020202020204" pitchFamily="34" charset="0"/>
                <a:cs typeface="Arial" panose="020B0604020202020204" pitchFamily="34" charset="0"/>
              </a:rPr>
              <a:t>Developing plans for demobilization</a:t>
            </a:r>
            <a:endParaRPr lang="en-US"/>
          </a:p>
        </p:txBody>
      </p:sp>
      <p:pic>
        <p:nvPicPr>
          <p:cNvPr id="4" name="Content Placeholder 3" descr="Incident Command System organization chart. Top level is Incident Commander. Next level down is Operations Section, Planning Section, Logistics Section, Finance/Administration Section. Planning Section is highlighted."/>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475943" y="3772584"/>
            <a:ext cx="6192114" cy="1571844"/>
          </a:xfrm>
        </p:spPr>
      </p:pic>
      <p:sp>
        <p:nvSpPr>
          <p:cNvPr id="5" name="Slide Number Placeholder 4"/>
          <p:cNvSpPr>
            <a:spLocks noGrp="1"/>
          </p:cNvSpPr>
          <p:nvPr>
            <p:ph type="sldNum" sz="quarter" idx="17"/>
          </p:nvPr>
        </p:nvSpPr>
        <p:spPr/>
        <p:txBody>
          <a:bodyPr/>
          <a:lstStyle/>
          <a:p>
            <a:pPr>
              <a:spcBef>
                <a:spcPct val="100000"/>
              </a:spcBef>
              <a:buSzPct val="99000"/>
            </a:pPr>
            <a:fld id="{BC5602A8-3CD2-43F1-B636-A35CDD417D58}"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Logistics Section</a:t>
            </a:r>
          </a:p>
        </p:txBody>
      </p:sp>
      <p:sp>
        <p:nvSpPr>
          <p:cNvPr id="2" name="Content Placeholder 1"/>
          <p:cNvSpPr>
            <a:spLocks noGrp="1"/>
          </p:cNvSpPr>
          <p:nvPr>
            <p:ph sz="quarter" idx="13"/>
          </p:nvPr>
        </p:nvSpPr>
        <p:spPr/>
        <p:txBody>
          <a:bodyPr>
            <a:normAutofit fontScale="70000" lnSpcReduction="20000"/>
          </a:bodyPr>
          <a:lstStyle/>
          <a:p>
            <a:pPr>
              <a:lnSpc>
                <a:spcPct val="120000"/>
              </a:lnSpc>
              <a:spcBef>
                <a:spcPct val="100000"/>
              </a:spcBef>
              <a:buSzPct val="99000"/>
            </a:pPr>
            <a:r>
              <a:rPr lang="en-US" kern="1200">
                <a:latin typeface="Arial" panose="020B0604020202020204" pitchFamily="34" charset="0"/>
                <a:cs typeface="Arial" panose="020B0604020202020204" pitchFamily="34" charset="0"/>
              </a:rPr>
              <a:t>The Logistics Section Chief is designated only after the Incident Commander determines whether there is a need for a Logistics Section.</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It is up to the Logistics Section Chief to activate any additional staffing that is needed. </a:t>
            </a:r>
            <a:endParaRPr lang="en-US" smtClean="0">
              <a:effectLst/>
            </a:endParaRPr>
          </a:p>
          <a:p>
            <a:pPr>
              <a:lnSpc>
                <a:spcPct val="120000"/>
              </a:lnSpc>
              <a:spcBef>
                <a:spcPct val="100000"/>
              </a:spcBef>
              <a:buSzPct val="99000"/>
            </a:pPr>
            <a:r>
              <a:rPr lang="en-US" kern="1200">
                <a:latin typeface="Arial" panose="020B0604020202020204" pitchFamily="34" charset="0"/>
                <a:cs typeface="Arial" panose="020B0604020202020204" pitchFamily="34" charset="0"/>
              </a:rPr>
              <a:t>The Incident Commander will perform all logistics functions if no Logistics Section is established.</a:t>
            </a:r>
            <a:endParaRPr lang="en-US"/>
          </a:p>
        </p:txBody>
      </p:sp>
      <p:pic>
        <p:nvPicPr>
          <p:cNvPr id="4" name="Content Placeholder 3" descr="Image of Logistics Section Chief"/>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625954" y="2446204"/>
            <a:ext cx="2086266" cy="1905266"/>
          </a:xfrm>
        </p:spPr>
      </p:pic>
      <p:sp>
        <p:nvSpPr>
          <p:cNvPr id="5" name="Slide Number Placeholder 4"/>
          <p:cNvSpPr>
            <a:spLocks noGrp="1"/>
          </p:cNvSpPr>
          <p:nvPr>
            <p:ph type="sldNum" sz="quarter" idx="17"/>
          </p:nvPr>
        </p:nvSpPr>
        <p:spPr/>
        <p:txBody>
          <a:bodyPr/>
          <a:lstStyle/>
          <a:p>
            <a:pPr>
              <a:spcBef>
                <a:spcPct val="100000"/>
              </a:spcBef>
              <a:buSzPct val="99000"/>
            </a:pPr>
            <a:fld id="{049E5DDA-AB9B-40D0-9C32-0C739198FC78}"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docProps/app.xml><?xml version="1.0" encoding="utf-8"?>
<Properties xmlns="http://schemas.openxmlformats.org/officeDocument/2006/extended-properties" xmlns:vt="http://schemas.openxmlformats.org/officeDocument/2006/docPropsVTypes">
  <Template>EMI_PPT_V5</Template>
  <TotalTime>0</TotalTime>
  <Words>1176</Words>
  <Application>Microsoft Office PowerPoint</Application>
  <PresentationFormat>On-screen Show (4:3)</PresentationFormat>
  <Paragraphs>135</Paragraphs>
  <Slides>25</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Times New Roman</vt:lpstr>
      <vt:lpstr>Wingdings</vt:lpstr>
      <vt:lpstr>EMI_PPT</vt:lpstr>
      <vt:lpstr>Lesson 4 Overview</vt:lpstr>
      <vt:lpstr>General Staff</vt:lpstr>
      <vt:lpstr>General Staff Overview</vt:lpstr>
      <vt:lpstr>General Staff Overview Video</vt:lpstr>
      <vt:lpstr>Operations Section</vt:lpstr>
      <vt:lpstr>Operations Section Major Activities</vt:lpstr>
      <vt:lpstr>Planning Section</vt:lpstr>
      <vt:lpstr>Planning Section: Major Activities</vt:lpstr>
      <vt:lpstr>Logistics Section</vt:lpstr>
      <vt:lpstr>Logistics Section: Major Activities</vt:lpstr>
      <vt:lpstr>Finance/Administration Section</vt:lpstr>
      <vt:lpstr>Finance/Administration Section: Major Activities</vt:lpstr>
      <vt:lpstr>Section Chiefs Activity 4.1</vt:lpstr>
      <vt:lpstr>General Staff Review (1 of 5)</vt:lpstr>
      <vt:lpstr>General Staff Review (2 of 5)</vt:lpstr>
      <vt:lpstr>General Staff Review (3 of 5)</vt:lpstr>
      <vt:lpstr>General Staff Review (4 of 5)</vt:lpstr>
      <vt:lpstr>General Staff Review (5 of 5)</vt:lpstr>
      <vt:lpstr>General Staff Functions - Activity 4.2</vt:lpstr>
      <vt:lpstr>General Staff Functions - Activity 4.2 Part 2</vt:lpstr>
      <vt:lpstr>General Staff Functions - Activity 4.2 Part 3</vt:lpstr>
      <vt:lpstr>General Staff Functions - Activity 4.2 Part 4</vt:lpstr>
      <vt:lpstr>General Staff Functions - Activity 4.2 Part 5</vt:lpstr>
      <vt:lpstr>General Staff Functions - Activity 4.2 Part 6</vt:lpstr>
      <vt:lpstr>Unit 4 Summary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2018-11-28T15:16:35Z</dcterms:created>
  <dcterms:modified xsi:type="dcterms:W3CDTF">2018-12-06T13:55:37Z</dcterms:modified>
</cp:coreProperties>
</file>