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32"/>
  </p:notesMasterIdLst>
  <p:handoutMasterIdLst>
    <p:handoutMasterId r:id="rId33"/>
  </p:handoutMasterIdLst>
  <p:sldIdLst>
    <p:sldId id="302" r:id="rId6"/>
    <p:sldId id="303" r:id="rId7"/>
    <p:sldId id="287" r:id="rId8"/>
    <p:sldId id="280" r:id="rId9"/>
    <p:sldId id="286" r:id="rId10"/>
    <p:sldId id="288" r:id="rId11"/>
    <p:sldId id="268" r:id="rId12"/>
    <p:sldId id="299" r:id="rId13"/>
    <p:sldId id="293" r:id="rId14"/>
    <p:sldId id="294" r:id="rId15"/>
    <p:sldId id="297" r:id="rId16"/>
    <p:sldId id="296" r:id="rId17"/>
    <p:sldId id="279" r:id="rId18"/>
    <p:sldId id="275" r:id="rId19"/>
    <p:sldId id="289" r:id="rId20"/>
    <p:sldId id="273" r:id="rId21"/>
    <p:sldId id="300" r:id="rId22"/>
    <p:sldId id="277" r:id="rId23"/>
    <p:sldId id="284" r:id="rId24"/>
    <p:sldId id="285" r:id="rId25"/>
    <p:sldId id="269" r:id="rId26"/>
    <p:sldId id="290" r:id="rId27"/>
    <p:sldId id="283" r:id="rId28"/>
    <p:sldId id="298" r:id="rId29"/>
    <p:sldId id="292" r:id="rId30"/>
    <p:sldId id="272" r:id="rId3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njali Kalaria" initials="AK" lastIdx="3" clrIdx="6">
    <p:extLst>
      <p:ext uri="{19B8F6BF-5375-455C-9EA6-DF929625EA0E}">
        <p15:presenceInfo xmlns:p15="http://schemas.microsoft.com/office/powerpoint/2012/main" userId="S::anjali.kalaria@cadmusgroup.com::ef6e1465-7829-4438-9dd3-d75f48429851" providerId="AD"/>
      </p:ext>
    </p:extLst>
  </p:cmAuthor>
  <p:cmAuthor id="1" name="Murphy, Sean" initials="MS" lastIdx="2" clrIdx="0">
    <p:extLst>
      <p:ext uri="{19B8F6BF-5375-455C-9EA6-DF929625EA0E}">
        <p15:presenceInfo xmlns:p15="http://schemas.microsoft.com/office/powerpoint/2012/main" userId="S-1-5-21-3586473188-2236239214-4124789332-375281" providerId="AD"/>
      </p:ext>
    </p:extLst>
  </p:cmAuthor>
  <p:cmAuthor id="8" name="Matt Denneny" initials="MD" lastIdx="2" clrIdx="7">
    <p:extLst>
      <p:ext uri="{19B8F6BF-5375-455C-9EA6-DF929625EA0E}">
        <p15:presenceInfo xmlns:p15="http://schemas.microsoft.com/office/powerpoint/2012/main" userId="S::Matt.Denneny@cadmusgroup.com::30589089-b0bd-4409-8f3b-8d28b1f4ed27" providerId="AD"/>
      </p:ext>
    </p:extLst>
  </p:cmAuthor>
  <p:cmAuthor id="2" name="Christilaw, Shea" initials="CS" lastIdx="2" clrIdx="1">
    <p:extLst>
      <p:ext uri="{19B8F6BF-5375-455C-9EA6-DF929625EA0E}">
        <p15:presenceInfo xmlns:p15="http://schemas.microsoft.com/office/powerpoint/2012/main" userId="S-1-5-21-3586473188-2236239214-4124789332-294368" providerId="AD"/>
      </p:ext>
    </p:extLst>
  </p:cmAuthor>
  <p:cmAuthor id="9" name="Marshall, Kevin" initials="MK" lastIdx="5" clrIdx="8">
    <p:extLst>
      <p:ext uri="{19B8F6BF-5375-455C-9EA6-DF929625EA0E}">
        <p15:presenceInfo xmlns:p15="http://schemas.microsoft.com/office/powerpoint/2012/main" userId="S::0787522585@fema.dhs.gov::cea0fe35-43b3-41b5-9aab-647cfab452a0" providerId="AD"/>
      </p:ext>
    </p:extLst>
  </p:cmAuthor>
  <p:cmAuthor id="3" name="Zohn, Ashley" initials="ZA" lastIdx="9" clrIdx="2">
    <p:extLst>
      <p:ext uri="{19B8F6BF-5375-455C-9EA6-DF929625EA0E}">
        <p15:presenceInfo xmlns:p15="http://schemas.microsoft.com/office/powerpoint/2012/main" userId="S-1-5-21-3586473188-2236239214-4124789332-294393" providerId="AD"/>
      </p:ext>
    </p:extLst>
  </p:cmAuthor>
  <p:cmAuthor id="10" name="Trisi, Danel" initials="TD" lastIdx="1" clrIdx="9">
    <p:extLst>
      <p:ext uri="{19B8F6BF-5375-455C-9EA6-DF929625EA0E}">
        <p15:presenceInfo xmlns:p15="http://schemas.microsoft.com/office/powerpoint/2012/main" userId="S::0149647213@fema.dhs.gov::e41ad224-494e-4bc4-8570-46b1dae7e84b" providerId="AD"/>
      </p:ext>
    </p:extLst>
  </p:cmAuthor>
  <p:cmAuthor id="4" name="Adam Tager" initials="AT" lastIdx="18" clrIdx="3">
    <p:extLst>
      <p:ext uri="{19B8F6BF-5375-455C-9EA6-DF929625EA0E}">
        <p15:presenceInfo xmlns:p15="http://schemas.microsoft.com/office/powerpoint/2012/main" userId="30d422b9-19db-47e7-b161-45e6fcc30270" providerId="Windows Live"/>
      </p:ext>
    </p:extLst>
  </p:cmAuthor>
  <p:cmAuthor id="5" name="Wes Hopkins" initials="WH" lastIdx="1" clrIdx="4">
    <p:extLst>
      <p:ext uri="{19B8F6BF-5375-455C-9EA6-DF929625EA0E}">
        <p15:presenceInfo xmlns:p15="http://schemas.microsoft.com/office/powerpoint/2012/main" userId="fce3e57c-5768-4cc4-b1df-0e588139545f" providerId="Windows Live"/>
      </p:ext>
    </p:extLst>
  </p:cmAuthor>
  <p:cmAuthor id="6" name="Frederick, Sharon" initials="FS" lastIdx="2" clrIdx="5">
    <p:extLst>
      <p:ext uri="{19B8F6BF-5375-455C-9EA6-DF929625EA0E}">
        <p15:presenceInfo xmlns:p15="http://schemas.microsoft.com/office/powerpoint/2012/main" userId="S-1-5-21-3586473188-2236239214-4124789332-6684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32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8C5ADC-8D37-77A6-EABD-C220176C7545}" v="1" dt="2021-07-28T16:56:12.834"/>
    <p1510:client id="{53072AE4-B6D8-B776-9D44-B9152259E8BF}" v="4" dt="2021-06-29T16:44:13.626"/>
    <p1510:client id="{61357C30-AEC6-FEDB-8EF7-D3B31460FCCE}" v="365" dt="2021-07-28T21:00:50.737"/>
    <p1510:client id="{7DD17E3B-59AA-FDE8-9C91-8565ACD0E05A}" v="14" dt="2021-06-29T16:38:07.163"/>
    <p1510:client id="{A8DCADA6-3333-3B16-0DDC-A702FFDA60A9}" v="1" dt="2021-06-29T18:36:54.176"/>
    <p1510:client id="{C4DEF678-022E-FB23-B060-6505D9FD15DB}" v="7" dt="2021-06-29T16:37:09.805"/>
    <p1510:client id="{C8175488-9DEC-B727-8DBD-075FD44AC3FD}" v="123" dt="2021-07-28T17:02:35.337"/>
    <p1510:client id="{D0BF3EB5-2569-4B13-B3C3-40E693B419AC}" v="14" dt="2021-06-02T16:40:58.4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7" autoAdjust="0"/>
    <p:restoredTop sz="80268" autoAdjust="0"/>
  </p:normalViewPr>
  <p:slideViewPr>
    <p:cSldViewPr snapToGrid="0">
      <p:cViewPr varScale="1">
        <p:scale>
          <a:sx n="61" d="100"/>
          <a:sy n="61" d="100"/>
        </p:scale>
        <p:origin x="904"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2" d="100"/>
          <a:sy n="92" d="100"/>
        </p:scale>
        <p:origin x="373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5/10/relationships/revisionInfo" Target="revisionInfo.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65B76A2-EFFC-47F0-B822-CC55BE37316A}" type="datetimeFigureOut">
              <a:rPr lang="en-US" smtClean="0"/>
              <a:t>1/24/2022</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13022B11-6F7C-40DE-B46A-7EC6A9C77C7F}" type="slidenum">
              <a:rPr lang="en-US" smtClean="0"/>
              <a:t>‹#›</a:t>
            </a:fld>
            <a:endParaRPr lang="en-US" dirty="0"/>
          </a:p>
        </p:txBody>
      </p:sp>
    </p:spTree>
    <p:extLst>
      <p:ext uri="{BB962C8B-B14F-4D97-AF65-F5344CB8AC3E}">
        <p14:creationId xmlns:p14="http://schemas.microsoft.com/office/powerpoint/2010/main" val="28350686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ED8E405-F781-454A-BA34-38EB6A8F40DE}" type="datetimeFigureOut">
              <a:rPr lang="en-US" smtClean="0"/>
              <a:t>1/24/2022</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96E15F3-E97E-4EE1-BE06-17B2CA6DECB7}" type="slidenum">
              <a:rPr lang="en-US" smtClean="0"/>
              <a:t>‹#›</a:t>
            </a:fld>
            <a:endParaRPr lang="en-US" dirty="0"/>
          </a:p>
        </p:txBody>
      </p:sp>
    </p:spTree>
    <p:extLst>
      <p:ext uri="{BB962C8B-B14F-4D97-AF65-F5344CB8AC3E}">
        <p14:creationId xmlns:p14="http://schemas.microsoft.com/office/powerpoint/2010/main" val="1013094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solidFill>
                <a:schemeClr val="tx2"/>
              </a:solidFill>
            </a:endParaRPr>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716985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585106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029448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713180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059662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175822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3639173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268800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078725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34204225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377267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429461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836096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121609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aseline="0" dirty="0"/>
            </a:br>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10662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250696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893280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6E15F3-E97E-4EE1-BE06-17B2CA6DECB7}" type="slidenum">
              <a:rPr lang="en-US" smtClean="0"/>
              <a:t>12</a:t>
            </a:fld>
            <a:endParaRPr lang="en-US" dirty="0"/>
          </a:p>
        </p:txBody>
      </p:sp>
    </p:spTree>
    <p:extLst>
      <p:ext uri="{BB962C8B-B14F-4D97-AF65-F5344CB8AC3E}">
        <p14:creationId xmlns:p14="http://schemas.microsoft.com/office/powerpoint/2010/main" val="19177118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237F4572-B560-44F9-9735-AD6A870CDBF8}"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594349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3" descr="TR000791_RGB"/>
          <p:cNvPicPr>
            <a:picLocks noChangeAspect="1" noChangeArrowheads="1"/>
          </p:cNvPicPr>
          <p:nvPr/>
        </p:nvPicPr>
        <p:blipFill>
          <a:blip r:embed="rId2" cstate="print"/>
          <a:srcRect/>
          <a:stretch>
            <a:fillRect/>
          </a:stretch>
        </p:blipFill>
        <p:spPr bwMode="auto">
          <a:xfrm>
            <a:off x="-16933" y="1"/>
            <a:ext cx="12192000" cy="3368675"/>
          </a:xfrm>
          <a:prstGeom prst="rect">
            <a:avLst/>
          </a:prstGeom>
          <a:noFill/>
          <a:ln w="9525">
            <a:noFill/>
            <a:miter lim="800000"/>
            <a:headEnd/>
            <a:tailEnd/>
          </a:ln>
        </p:spPr>
      </p:pic>
      <p:sp>
        <p:nvSpPr>
          <p:cNvPr id="7" name="Rectangle 2"/>
          <p:cNvSpPr>
            <a:spLocks noGrp="1" noChangeArrowheads="1"/>
          </p:cNvSpPr>
          <p:nvPr>
            <p:ph type="ctrTitle"/>
          </p:nvPr>
        </p:nvSpPr>
        <p:spPr>
          <a:xfrm>
            <a:off x="163447" y="3641725"/>
            <a:ext cx="10809354" cy="701675"/>
          </a:xfrm>
        </p:spPr>
        <p:txBody>
          <a:bodyPr/>
          <a:lstStyle>
            <a:lvl1pPr>
              <a:defRPr>
                <a:latin typeface="Calibri" panose="020F0502020204030204" pitchFamily="34" charset="0"/>
              </a:defRPr>
            </a:lvl1pPr>
          </a:lstStyle>
          <a:p>
            <a:r>
              <a:rPr lang="en-US" dirty="0"/>
              <a:t>Click to edit Master title style</a:t>
            </a:r>
          </a:p>
        </p:txBody>
      </p:sp>
      <p:sp>
        <p:nvSpPr>
          <p:cNvPr id="8" name="Line 5"/>
          <p:cNvSpPr>
            <a:spLocks noChangeShapeType="1"/>
          </p:cNvSpPr>
          <p:nvPr userDrawn="1"/>
        </p:nvSpPr>
        <p:spPr bwMode="auto">
          <a:xfrm flipV="1">
            <a:off x="163446" y="4343400"/>
            <a:ext cx="10968567" cy="0"/>
          </a:xfrm>
          <a:prstGeom prst="line">
            <a:avLst/>
          </a:prstGeom>
          <a:noFill/>
          <a:ln w="25400">
            <a:solidFill>
              <a:srgbClr val="003366"/>
            </a:solidFill>
            <a:round/>
            <a:headEnd/>
            <a:tailEnd/>
          </a:ln>
          <a:extLst>
            <a:ext uri="{909E8E84-426E-40dd-AFC4-6F175D3DCCD1}">
              <a14:hiddenFill xmlns="" xmlns:a14="http://schemas.microsoft.com/office/drawing/2010/main">
                <a:noFill/>
              </a14:hiddenFill>
            </a:ext>
          </a:extLst>
        </p:spPr>
        <p:txBody>
          <a:bodyPr/>
          <a:lstStyle/>
          <a:p>
            <a:endParaRPr lang="en-US" sz="2400" dirty="0">
              <a:solidFill>
                <a:srgbClr val="FFFFFF"/>
              </a:solidFill>
            </a:endParaRPr>
          </a:p>
        </p:txBody>
      </p:sp>
      <p:sp>
        <p:nvSpPr>
          <p:cNvPr id="9" name="Rectangle 3"/>
          <p:cNvSpPr>
            <a:spLocks noGrp="1" noChangeArrowheads="1"/>
          </p:cNvSpPr>
          <p:nvPr>
            <p:ph type="subTitle" idx="1"/>
          </p:nvPr>
        </p:nvSpPr>
        <p:spPr bwMode="auto">
          <a:xfrm>
            <a:off x="163446" y="4435475"/>
            <a:ext cx="10358967" cy="609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buFont typeface="Wingdings" pitchFamily="2" charset="2"/>
              <a:buNone/>
              <a:defRPr>
                <a:solidFill>
                  <a:srgbClr val="333333"/>
                </a:solidFill>
                <a:latin typeface="Calibri" panose="020F0502020204030204" pitchFamily="34" charset="0"/>
              </a:defRPr>
            </a:lvl1pPr>
          </a:lstStyle>
          <a:p>
            <a:r>
              <a:rPr lang="en-US" dirty="0"/>
              <a:t>Click to edit Master subtitle style</a:t>
            </a:r>
          </a:p>
        </p:txBody>
      </p:sp>
      <p:pic>
        <p:nvPicPr>
          <p:cNvPr id="11" name="Picture 17" descr="C:\Documents and Settings\mquealy\Desktop\DHS_fema_W.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5867400"/>
            <a:ext cx="2054225"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8671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Title 1"/>
          <p:cNvSpPr>
            <a:spLocks noGrp="1"/>
          </p:cNvSpPr>
          <p:nvPr>
            <p:ph type="title"/>
          </p:nvPr>
        </p:nvSpPr>
        <p:spPr>
          <a:xfrm>
            <a:off x="381000" y="76200"/>
            <a:ext cx="11430000" cy="841248"/>
          </a:xfrm>
        </p:spPr>
        <p:txBody>
          <a:bodyPr anchor="ctr"/>
          <a:lstStyle>
            <a:lvl1pPr>
              <a:defRPr sz="4200">
                <a:latin typeface="Calibri" panose="020F0502020204030204" pitchFamily="34" charset="0"/>
              </a:defRPr>
            </a:lvl1pPr>
          </a:lstStyle>
          <a:p>
            <a:r>
              <a:rPr lang="en-US" dirty="0"/>
              <a:t>Click to edit Master title style</a:t>
            </a:r>
          </a:p>
        </p:txBody>
      </p:sp>
      <p:sp>
        <p:nvSpPr>
          <p:cNvPr id="6" name="Content Placeholder 2"/>
          <p:cNvSpPr>
            <a:spLocks noGrp="1"/>
          </p:cNvSpPr>
          <p:nvPr>
            <p:ph idx="1"/>
          </p:nvPr>
        </p:nvSpPr>
        <p:spPr>
          <a:xfrm>
            <a:off x="609600" y="991986"/>
            <a:ext cx="10972800" cy="4508500"/>
          </a:xfrm>
          <a:prstGeom prst="rect">
            <a:avLst/>
          </a:prstGeom>
        </p:spPr>
        <p:txBody>
          <a:bodyPr/>
          <a:lstStyle>
            <a:lvl1pPr>
              <a:spcBef>
                <a:spcPts val="1500"/>
              </a:spcBef>
              <a:buClrTx/>
              <a:defRPr sz="2200" baseline="0">
                <a:solidFill>
                  <a:srgbClr val="000000"/>
                </a:solidFill>
                <a:latin typeface="Calibri" panose="020F0502020204030204" pitchFamily="34" charset="0"/>
              </a:defRPr>
            </a:lvl1pPr>
            <a:lvl2pPr marL="571500" indent="-223838">
              <a:spcBef>
                <a:spcPts val="700"/>
              </a:spcBef>
              <a:buClrTx/>
              <a:buFont typeface="Calibri" panose="020F0502020204030204" pitchFamily="34" charset="0"/>
              <a:buChar char="−"/>
              <a:defRPr sz="2000" baseline="0">
                <a:solidFill>
                  <a:srgbClr val="000000"/>
                </a:solidFill>
                <a:latin typeface="Calibri" panose="020F0502020204030204" pitchFamily="34" charset="0"/>
              </a:defRPr>
            </a:lvl2pPr>
            <a:lvl3pPr marL="909638" indent="-222250">
              <a:spcBef>
                <a:spcPts val="700"/>
              </a:spcBef>
              <a:buClrTx/>
              <a:buFont typeface="Arial" panose="020B0604020202020204" pitchFamily="34" charset="0"/>
              <a:buChar char="•"/>
              <a:defRPr sz="1800" baseline="0">
                <a:solidFill>
                  <a:srgbClr val="000000"/>
                </a:solidFill>
                <a:latin typeface="Calibri" panose="020F0502020204030204" pitchFamily="34" charset="0"/>
              </a:defRPr>
            </a:lvl3pPr>
            <a:lvl4pPr marL="1258888" indent="-231775">
              <a:spcBef>
                <a:spcPts val="700"/>
              </a:spcBef>
              <a:buClrTx/>
              <a:buFont typeface="Courier New" panose="02070309020205020404" pitchFamily="49" charset="0"/>
              <a:buChar char="o"/>
              <a:defRPr sz="1600" baseline="0">
                <a:solidFill>
                  <a:srgbClr val="000000"/>
                </a:solidFill>
                <a:latin typeface="Calibri" panose="020F0502020204030204" pitchFamily="34" charset="0"/>
              </a:defRPr>
            </a:lvl4pPr>
            <a:lvl5pPr>
              <a:defRPr sz="1400" baseline="0">
                <a:solidFill>
                  <a:srgbClr val="000000"/>
                </a:solidFill>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740898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Content Placeholder 2"/>
          <p:cNvSpPr>
            <a:spLocks noGrp="1"/>
          </p:cNvSpPr>
          <p:nvPr>
            <p:ph idx="10"/>
          </p:nvPr>
        </p:nvSpPr>
        <p:spPr>
          <a:xfrm>
            <a:off x="609600" y="991985"/>
            <a:ext cx="5279136" cy="4508500"/>
          </a:xfrm>
          <a:prstGeom prst="rect">
            <a:avLst/>
          </a:prstGeom>
        </p:spPr>
        <p:txBody>
          <a:bodyPr/>
          <a:lstStyle>
            <a:lvl1pPr>
              <a:spcBef>
                <a:spcPts val="1500"/>
              </a:spcBef>
              <a:buClrTx/>
              <a:defRPr sz="2200" baseline="0">
                <a:solidFill>
                  <a:srgbClr val="000000"/>
                </a:solidFill>
                <a:latin typeface="Calibri" panose="020F0502020204030204" pitchFamily="34" charset="0"/>
              </a:defRPr>
            </a:lvl1pPr>
            <a:lvl2pPr marL="571500" indent="-223838">
              <a:spcBef>
                <a:spcPts val="700"/>
              </a:spcBef>
              <a:buClrTx/>
              <a:buFont typeface="Calibri" panose="020F0502020204030204" pitchFamily="34" charset="0"/>
              <a:buChar char="−"/>
              <a:defRPr sz="2000" baseline="0">
                <a:solidFill>
                  <a:srgbClr val="000000"/>
                </a:solidFill>
                <a:latin typeface="Calibri" panose="020F0502020204030204" pitchFamily="34" charset="0"/>
              </a:defRPr>
            </a:lvl2pPr>
            <a:lvl3pPr marL="909638" indent="-222250">
              <a:spcBef>
                <a:spcPts val="700"/>
              </a:spcBef>
              <a:buClrTx/>
              <a:buFont typeface="Arial" panose="020B0604020202020204" pitchFamily="34" charset="0"/>
              <a:buChar char="•"/>
              <a:defRPr sz="1800" baseline="0">
                <a:solidFill>
                  <a:srgbClr val="000000"/>
                </a:solidFill>
                <a:latin typeface="Calibri" panose="020F0502020204030204" pitchFamily="34" charset="0"/>
              </a:defRPr>
            </a:lvl3pPr>
            <a:lvl4pPr marL="1258888" indent="-231775">
              <a:spcBef>
                <a:spcPts val="700"/>
              </a:spcBef>
              <a:buClrTx/>
              <a:buFont typeface="Courier New" panose="02070309020205020404" pitchFamily="49" charset="0"/>
              <a:buChar char="o"/>
              <a:defRPr sz="1600" baseline="0">
                <a:solidFill>
                  <a:srgbClr val="000000"/>
                </a:solidFill>
                <a:latin typeface="Calibri" panose="020F0502020204030204" pitchFamily="34" charset="0"/>
              </a:defRPr>
            </a:lvl4pPr>
            <a:lvl5pPr>
              <a:defRPr sz="1400" baseline="0">
                <a:solidFill>
                  <a:srgbClr val="000000"/>
                </a:solidFill>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itle 1"/>
          <p:cNvSpPr txBox="1">
            <a:spLocks/>
          </p:cNvSpPr>
          <p:nvPr userDrawn="1"/>
        </p:nvSpPr>
        <p:spPr bwMode="auto">
          <a:xfrm>
            <a:off x="381000" y="76200"/>
            <a:ext cx="11430000" cy="84124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600">
                <a:solidFill>
                  <a:srgbClr val="003366"/>
                </a:solidFill>
                <a:latin typeface="Calibri" panose="020F0502020204030204" pitchFamily="34" charset="0"/>
                <a:ea typeface="+mj-ea"/>
                <a:cs typeface="+mj-cs"/>
              </a:defRPr>
            </a:lvl1pPr>
            <a:lvl2pPr algn="l" rtl="0" fontAlgn="base">
              <a:spcBef>
                <a:spcPct val="0"/>
              </a:spcBef>
              <a:spcAft>
                <a:spcPct val="0"/>
              </a:spcAft>
              <a:defRPr sz="4200">
                <a:solidFill>
                  <a:srgbClr val="003366"/>
                </a:solidFill>
                <a:latin typeface="Times New Roman" pitchFamily="18" charset="0"/>
              </a:defRPr>
            </a:lvl2pPr>
            <a:lvl3pPr algn="l" rtl="0" fontAlgn="base">
              <a:spcBef>
                <a:spcPct val="0"/>
              </a:spcBef>
              <a:spcAft>
                <a:spcPct val="0"/>
              </a:spcAft>
              <a:defRPr sz="4200">
                <a:solidFill>
                  <a:srgbClr val="003366"/>
                </a:solidFill>
                <a:latin typeface="Times New Roman" pitchFamily="18" charset="0"/>
              </a:defRPr>
            </a:lvl3pPr>
            <a:lvl4pPr algn="l" rtl="0" fontAlgn="base">
              <a:spcBef>
                <a:spcPct val="0"/>
              </a:spcBef>
              <a:spcAft>
                <a:spcPct val="0"/>
              </a:spcAft>
              <a:defRPr sz="4200">
                <a:solidFill>
                  <a:srgbClr val="003366"/>
                </a:solidFill>
                <a:latin typeface="Times New Roman" pitchFamily="18" charset="0"/>
              </a:defRPr>
            </a:lvl4pPr>
            <a:lvl5pPr algn="l" rtl="0" fontAlgn="base">
              <a:spcBef>
                <a:spcPct val="0"/>
              </a:spcBef>
              <a:spcAft>
                <a:spcPct val="0"/>
              </a:spcAft>
              <a:defRPr sz="4200">
                <a:solidFill>
                  <a:srgbClr val="003366"/>
                </a:solidFill>
                <a:latin typeface="Times New Roman" pitchFamily="18" charset="0"/>
              </a:defRPr>
            </a:lvl5pPr>
            <a:lvl6pPr marL="457200" algn="l" rtl="0" eaLnBrk="1" fontAlgn="base" hangingPunct="1">
              <a:spcBef>
                <a:spcPct val="0"/>
              </a:spcBef>
              <a:spcAft>
                <a:spcPct val="0"/>
              </a:spcAft>
              <a:defRPr sz="4200">
                <a:solidFill>
                  <a:srgbClr val="003366"/>
                </a:solidFill>
                <a:latin typeface="Times New Roman" pitchFamily="18" charset="0"/>
              </a:defRPr>
            </a:lvl6pPr>
            <a:lvl7pPr marL="914400" algn="l" rtl="0" eaLnBrk="1" fontAlgn="base" hangingPunct="1">
              <a:spcBef>
                <a:spcPct val="0"/>
              </a:spcBef>
              <a:spcAft>
                <a:spcPct val="0"/>
              </a:spcAft>
              <a:defRPr sz="4200">
                <a:solidFill>
                  <a:srgbClr val="003366"/>
                </a:solidFill>
                <a:latin typeface="Times New Roman" pitchFamily="18" charset="0"/>
              </a:defRPr>
            </a:lvl7pPr>
            <a:lvl8pPr marL="1371600" algn="l" rtl="0" eaLnBrk="1" fontAlgn="base" hangingPunct="1">
              <a:spcBef>
                <a:spcPct val="0"/>
              </a:spcBef>
              <a:spcAft>
                <a:spcPct val="0"/>
              </a:spcAft>
              <a:defRPr sz="4200">
                <a:solidFill>
                  <a:srgbClr val="003366"/>
                </a:solidFill>
                <a:latin typeface="Times New Roman" pitchFamily="18" charset="0"/>
              </a:defRPr>
            </a:lvl8pPr>
            <a:lvl9pPr marL="1828800" algn="l" rtl="0" eaLnBrk="1" fontAlgn="base" hangingPunct="1">
              <a:spcBef>
                <a:spcPct val="0"/>
              </a:spcBef>
              <a:spcAft>
                <a:spcPct val="0"/>
              </a:spcAft>
              <a:defRPr sz="4200">
                <a:solidFill>
                  <a:srgbClr val="003366"/>
                </a:solidFill>
                <a:latin typeface="Times New Roman" pitchFamily="18" charset="0"/>
              </a:defRPr>
            </a:lvl9pPr>
          </a:lstStyle>
          <a:p>
            <a:r>
              <a:rPr lang="en-US" sz="4200" kern="0" dirty="0"/>
              <a:t>Click to edit Master title style</a:t>
            </a:r>
          </a:p>
        </p:txBody>
      </p:sp>
      <p:sp>
        <p:nvSpPr>
          <p:cNvPr id="7" name="Content Placeholder 2"/>
          <p:cNvSpPr>
            <a:spLocks noGrp="1"/>
          </p:cNvSpPr>
          <p:nvPr>
            <p:ph idx="11"/>
          </p:nvPr>
        </p:nvSpPr>
        <p:spPr>
          <a:xfrm>
            <a:off x="6289964" y="991985"/>
            <a:ext cx="5279136" cy="4508500"/>
          </a:xfrm>
          <a:prstGeom prst="rect">
            <a:avLst/>
          </a:prstGeom>
        </p:spPr>
        <p:txBody>
          <a:bodyPr/>
          <a:lstStyle>
            <a:lvl1pPr>
              <a:spcBef>
                <a:spcPts val="1500"/>
              </a:spcBef>
              <a:buClrTx/>
              <a:defRPr sz="2200" baseline="0">
                <a:solidFill>
                  <a:srgbClr val="000000"/>
                </a:solidFill>
                <a:latin typeface="Calibri" panose="020F0502020204030204" pitchFamily="34" charset="0"/>
              </a:defRPr>
            </a:lvl1pPr>
            <a:lvl2pPr marL="571500" indent="-223838">
              <a:spcBef>
                <a:spcPts val="700"/>
              </a:spcBef>
              <a:buClrTx/>
              <a:buFont typeface="Calibri" panose="020F0502020204030204" pitchFamily="34" charset="0"/>
              <a:buChar char="−"/>
              <a:defRPr sz="2000" baseline="0">
                <a:solidFill>
                  <a:srgbClr val="000000"/>
                </a:solidFill>
                <a:latin typeface="Calibri" panose="020F0502020204030204" pitchFamily="34" charset="0"/>
              </a:defRPr>
            </a:lvl2pPr>
            <a:lvl3pPr marL="909638" indent="-222250">
              <a:spcBef>
                <a:spcPts val="700"/>
              </a:spcBef>
              <a:buClrTx/>
              <a:buFont typeface="Arial" panose="020B0604020202020204" pitchFamily="34" charset="0"/>
              <a:buChar char="•"/>
              <a:defRPr sz="1800" baseline="0">
                <a:solidFill>
                  <a:srgbClr val="000000"/>
                </a:solidFill>
                <a:latin typeface="Calibri" panose="020F0502020204030204" pitchFamily="34" charset="0"/>
              </a:defRPr>
            </a:lvl3pPr>
            <a:lvl4pPr marL="1258888" indent="-231775">
              <a:spcBef>
                <a:spcPts val="700"/>
              </a:spcBef>
              <a:buClrTx/>
              <a:buFont typeface="Courier New" panose="02070309020205020404" pitchFamily="49" charset="0"/>
              <a:buChar char="o"/>
              <a:defRPr sz="1600" baseline="0">
                <a:solidFill>
                  <a:srgbClr val="000000"/>
                </a:solidFill>
                <a:latin typeface="Calibri" panose="020F0502020204030204" pitchFamily="34" charset="0"/>
              </a:defRPr>
            </a:lvl4pPr>
            <a:lvl5pPr>
              <a:defRPr sz="1400" baseline="0">
                <a:solidFill>
                  <a:srgbClr val="000000"/>
                </a:solidFill>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864908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381000" y="76200"/>
            <a:ext cx="11430000" cy="841248"/>
          </a:xfrm>
        </p:spPr>
        <p:txBody>
          <a:bodyPr anchor="ctr"/>
          <a:lstStyle>
            <a:lvl1pPr>
              <a:defRPr sz="4200">
                <a:latin typeface="Calibri" panose="020F0502020204030204" pitchFamily="34" charset="0"/>
              </a:defRPr>
            </a:lvl1pPr>
          </a:lstStyle>
          <a:p>
            <a:r>
              <a:rPr lang="en-US" dirty="0"/>
              <a:t>Click to edit Master title style</a:t>
            </a:r>
          </a:p>
        </p:txBody>
      </p:sp>
      <p:sp>
        <p:nvSpPr>
          <p:cNvPr id="5" name="Content Placeholder 2"/>
          <p:cNvSpPr>
            <a:spLocks noGrp="1"/>
          </p:cNvSpPr>
          <p:nvPr>
            <p:ph idx="1"/>
          </p:nvPr>
        </p:nvSpPr>
        <p:spPr>
          <a:xfrm>
            <a:off x="609600" y="991986"/>
            <a:ext cx="10972800" cy="4508500"/>
          </a:xfrm>
          <a:prstGeom prst="rect">
            <a:avLst/>
          </a:prstGeom>
        </p:spPr>
        <p:txBody>
          <a:bodyPr/>
          <a:lstStyle>
            <a:lvl1pPr>
              <a:spcBef>
                <a:spcPts val="1500"/>
              </a:spcBef>
              <a:buClrTx/>
              <a:defRPr sz="2200" baseline="0">
                <a:solidFill>
                  <a:srgbClr val="000000"/>
                </a:solidFill>
                <a:latin typeface="Calibri" panose="020F0502020204030204" pitchFamily="34" charset="0"/>
              </a:defRPr>
            </a:lvl1pPr>
            <a:lvl2pPr marL="571500" indent="-223838">
              <a:spcBef>
                <a:spcPts val="700"/>
              </a:spcBef>
              <a:buClrTx/>
              <a:buFont typeface="Calibri" panose="020F0502020204030204" pitchFamily="34" charset="0"/>
              <a:buChar char="−"/>
              <a:defRPr sz="2000" baseline="0">
                <a:solidFill>
                  <a:srgbClr val="000000"/>
                </a:solidFill>
                <a:latin typeface="Calibri" panose="020F0502020204030204" pitchFamily="34" charset="0"/>
              </a:defRPr>
            </a:lvl2pPr>
            <a:lvl3pPr marL="909638" indent="-222250">
              <a:spcBef>
                <a:spcPts val="700"/>
              </a:spcBef>
              <a:buClrTx/>
              <a:buFont typeface="Arial" panose="020B0604020202020204" pitchFamily="34" charset="0"/>
              <a:buChar char="•"/>
              <a:defRPr sz="1800" baseline="0">
                <a:solidFill>
                  <a:srgbClr val="000000"/>
                </a:solidFill>
                <a:latin typeface="Calibri" panose="020F0502020204030204" pitchFamily="34" charset="0"/>
              </a:defRPr>
            </a:lvl3pPr>
            <a:lvl4pPr marL="1258888" indent="-231775">
              <a:spcBef>
                <a:spcPts val="700"/>
              </a:spcBef>
              <a:buClrTx/>
              <a:buFont typeface="Courier New" panose="02070309020205020404" pitchFamily="49" charset="0"/>
              <a:buChar char="o"/>
              <a:defRPr sz="1600" baseline="0">
                <a:solidFill>
                  <a:srgbClr val="000000"/>
                </a:solidFill>
                <a:latin typeface="Calibri" panose="020F0502020204030204" pitchFamily="34" charset="0"/>
              </a:defRPr>
            </a:lvl4pPr>
            <a:lvl5pPr>
              <a:defRPr sz="1400" baseline="0">
                <a:solidFill>
                  <a:srgbClr val="000000"/>
                </a:solidFill>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438001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273050"/>
            <a:ext cx="4023360" cy="1097280"/>
          </a:xfrm>
        </p:spPr>
        <p:txBody>
          <a:bodyPr anchor="ctr"/>
          <a:lstStyle>
            <a:lvl1pPr algn="l">
              <a:defRPr sz="2000" b="1"/>
            </a:lvl1pPr>
          </a:lstStyle>
          <a:p>
            <a:r>
              <a:rPr lang="en-US" dirty="0"/>
              <a:t>Click to edit Master title style</a:t>
            </a:r>
          </a:p>
        </p:txBody>
      </p:sp>
      <p:sp>
        <p:nvSpPr>
          <p:cNvPr id="3" name="Content Placeholder 2"/>
          <p:cNvSpPr>
            <a:spLocks noGrp="1"/>
          </p:cNvSpPr>
          <p:nvPr>
            <p:ph idx="1"/>
          </p:nvPr>
        </p:nvSpPr>
        <p:spPr>
          <a:xfrm>
            <a:off x="4986867" y="273051"/>
            <a:ext cx="6339840" cy="5486400"/>
          </a:xfrm>
          <a:prstGeom prst="rect">
            <a:avLst/>
          </a:prstGeom>
          <a:ln w="12700">
            <a:solidFill>
              <a:srgbClr val="002060"/>
            </a:solidFill>
          </a:ln>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23360" cy="430045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08692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Tree>
    <p:extLst>
      <p:ext uri="{BB962C8B-B14F-4D97-AF65-F5344CB8AC3E}">
        <p14:creationId xmlns:p14="http://schemas.microsoft.com/office/powerpoint/2010/main" val="523869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232785-16B5-E64E-964A-B71C7010BA13}"/>
              </a:ext>
            </a:extLst>
          </p:cNvPr>
          <p:cNvSpPr txBox="1"/>
          <p:nvPr userDrawn="1"/>
        </p:nvSpPr>
        <p:spPr>
          <a:xfrm>
            <a:off x="4204296" y="3013502"/>
            <a:ext cx="3783408" cy="830997"/>
          </a:xfrm>
          <a:prstGeom prst="rect">
            <a:avLst/>
          </a:prstGeom>
          <a:noFill/>
          <a:ln>
            <a:solidFill>
              <a:schemeClr val="bg1"/>
            </a:solidFill>
          </a:ln>
        </p:spPr>
        <p:txBody>
          <a:bodyPr wrap="none" rtlCol="0">
            <a:spAutoFit/>
          </a:bodyPr>
          <a:lstStyle/>
          <a:p>
            <a:r>
              <a:rPr lang="en-US" sz="4800" dirty="0">
                <a:solidFill>
                  <a:schemeClr val="bg1"/>
                </a:solidFill>
              </a:rPr>
              <a:t>Agency Logo</a:t>
            </a:r>
          </a:p>
        </p:txBody>
      </p:sp>
    </p:spTree>
    <p:extLst>
      <p:ext uri="{BB962C8B-B14F-4D97-AF65-F5344CB8AC3E}">
        <p14:creationId xmlns:p14="http://schemas.microsoft.com/office/powerpoint/2010/main" val="2484790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21218" y="1"/>
            <a:ext cx="9958916" cy="10509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Analyzing Data</a:t>
            </a:r>
          </a:p>
        </p:txBody>
      </p:sp>
      <p:sp>
        <p:nvSpPr>
          <p:cNvPr id="1029" name="Rectangle 18"/>
          <p:cNvSpPr>
            <a:spLocks noChangeArrowheads="1"/>
          </p:cNvSpPr>
          <p:nvPr/>
        </p:nvSpPr>
        <p:spPr bwMode="auto">
          <a:xfrm>
            <a:off x="9042400" y="6162675"/>
            <a:ext cx="2844800" cy="476250"/>
          </a:xfrm>
          <a:prstGeom prst="rect">
            <a:avLst/>
          </a:prstGeom>
          <a:noFill/>
          <a:ln>
            <a:noFill/>
          </a:ln>
        </p:spPr>
        <p:txBody>
          <a:bodyPr/>
          <a:lstStyle/>
          <a:p>
            <a:pPr algn="r">
              <a:defRPr/>
            </a:pPr>
            <a:fld id="{1697A5CB-C1E2-4222-94EB-83BE961843F7}" type="slidenum">
              <a:rPr lang="en-US" sz="1400">
                <a:solidFill>
                  <a:srgbClr val="003366"/>
                </a:solidFill>
                <a:cs typeface="Arial" charset="0"/>
              </a:rPr>
              <a:pPr algn="r">
                <a:defRPr/>
              </a:pPr>
              <a:t>‹#›</a:t>
            </a:fld>
            <a:endParaRPr lang="en-US" sz="1400" dirty="0">
              <a:solidFill>
                <a:srgbClr val="003366"/>
              </a:solidFill>
              <a:cs typeface="Arial" charset="0"/>
            </a:endParaRPr>
          </a:p>
        </p:txBody>
      </p:sp>
    </p:spTree>
    <p:extLst>
      <p:ext uri="{BB962C8B-B14F-4D97-AF65-F5344CB8AC3E}">
        <p14:creationId xmlns:p14="http://schemas.microsoft.com/office/powerpoint/2010/main" val="3243584201"/>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sldNum="0" hdr="0" dt="0"/>
  <p:txStyles>
    <p:titleStyle>
      <a:lvl1pPr algn="l" rtl="0" fontAlgn="base">
        <a:spcBef>
          <a:spcPct val="0"/>
        </a:spcBef>
        <a:spcAft>
          <a:spcPct val="0"/>
        </a:spcAft>
        <a:defRPr sz="4200">
          <a:solidFill>
            <a:srgbClr val="003366"/>
          </a:solidFill>
          <a:latin typeface="+mj-lt"/>
          <a:ea typeface="+mj-ea"/>
          <a:cs typeface="+mj-cs"/>
        </a:defRPr>
      </a:lvl1pPr>
      <a:lvl2pPr algn="l" rtl="0" fontAlgn="base">
        <a:spcBef>
          <a:spcPct val="0"/>
        </a:spcBef>
        <a:spcAft>
          <a:spcPct val="0"/>
        </a:spcAft>
        <a:defRPr sz="4200">
          <a:solidFill>
            <a:srgbClr val="003366"/>
          </a:solidFill>
          <a:latin typeface="Times New Roman" pitchFamily="18" charset="0"/>
        </a:defRPr>
      </a:lvl2pPr>
      <a:lvl3pPr algn="l" rtl="0" fontAlgn="base">
        <a:spcBef>
          <a:spcPct val="0"/>
        </a:spcBef>
        <a:spcAft>
          <a:spcPct val="0"/>
        </a:spcAft>
        <a:defRPr sz="4200">
          <a:solidFill>
            <a:srgbClr val="003366"/>
          </a:solidFill>
          <a:latin typeface="Times New Roman" pitchFamily="18" charset="0"/>
        </a:defRPr>
      </a:lvl3pPr>
      <a:lvl4pPr algn="l" rtl="0" fontAlgn="base">
        <a:spcBef>
          <a:spcPct val="0"/>
        </a:spcBef>
        <a:spcAft>
          <a:spcPct val="0"/>
        </a:spcAft>
        <a:defRPr sz="4200">
          <a:solidFill>
            <a:srgbClr val="003366"/>
          </a:solidFill>
          <a:latin typeface="Times New Roman" pitchFamily="18" charset="0"/>
        </a:defRPr>
      </a:lvl4pPr>
      <a:lvl5pPr algn="l" rtl="0" fontAlgn="base">
        <a:spcBef>
          <a:spcPct val="0"/>
        </a:spcBef>
        <a:spcAft>
          <a:spcPct val="0"/>
        </a:spcAft>
        <a:defRPr sz="4200">
          <a:solidFill>
            <a:srgbClr val="003366"/>
          </a:solidFill>
          <a:latin typeface="Times New Roman" pitchFamily="18" charset="0"/>
        </a:defRPr>
      </a:lvl5pPr>
      <a:lvl6pPr marL="457200" algn="l" rtl="0" eaLnBrk="1" fontAlgn="base" hangingPunct="1">
        <a:spcBef>
          <a:spcPct val="0"/>
        </a:spcBef>
        <a:spcAft>
          <a:spcPct val="0"/>
        </a:spcAft>
        <a:defRPr sz="4200">
          <a:solidFill>
            <a:srgbClr val="003366"/>
          </a:solidFill>
          <a:latin typeface="Times New Roman" pitchFamily="18" charset="0"/>
        </a:defRPr>
      </a:lvl6pPr>
      <a:lvl7pPr marL="914400" algn="l" rtl="0" eaLnBrk="1" fontAlgn="base" hangingPunct="1">
        <a:spcBef>
          <a:spcPct val="0"/>
        </a:spcBef>
        <a:spcAft>
          <a:spcPct val="0"/>
        </a:spcAft>
        <a:defRPr sz="4200">
          <a:solidFill>
            <a:srgbClr val="003366"/>
          </a:solidFill>
          <a:latin typeface="Times New Roman" pitchFamily="18" charset="0"/>
        </a:defRPr>
      </a:lvl7pPr>
      <a:lvl8pPr marL="1371600" algn="l" rtl="0" eaLnBrk="1" fontAlgn="base" hangingPunct="1">
        <a:spcBef>
          <a:spcPct val="0"/>
        </a:spcBef>
        <a:spcAft>
          <a:spcPct val="0"/>
        </a:spcAft>
        <a:defRPr sz="4200">
          <a:solidFill>
            <a:srgbClr val="003366"/>
          </a:solidFill>
          <a:latin typeface="Times New Roman" pitchFamily="18" charset="0"/>
        </a:defRPr>
      </a:lvl8pPr>
      <a:lvl9pPr marL="1828800" algn="l" rtl="0" eaLnBrk="1" fontAlgn="base" hangingPunct="1">
        <a:spcBef>
          <a:spcPct val="0"/>
        </a:spcBef>
        <a:spcAft>
          <a:spcPct val="0"/>
        </a:spcAft>
        <a:defRPr sz="4200">
          <a:solidFill>
            <a:srgbClr val="003366"/>
          </a:solidFill>
          <a:latin typeface="Times New Roman" pitchFamily="18" charset="0"/>
        </a:defRPr>
      </a:lvl9pPr>
    </p:titleStyle>
    <p:bodyStyle>
      <a:lvl1pPr marL="233363" indent="-233363" algn="l" rtl="0" fontAlgn="base">
        <a:spcBef>
          <a:spcPct val="60000"/>
        </a:spcBef>
        <a:spcAft>
          <a:spcPct val="0"/>
        </a:spcAft>
        <a:buClr>
          <a:srgbClr val="B0B1B3"/>
        </a:buClr>
        <a:buFont typeface="Wingdings" pitchFamily="2" charset="2"/>
        <a:buChar char="§"/>
        <a:defRPr sz="2200">
          <a:solidFill>
            <a:srgbClr val="EFF7FF"/>
          </a:solidFill>
          <a:latin typeface="+mn-lt"/>
          <a:ea typeface="+mn-ea"/>
          <a:cs typeface="+mn-cs"/>
        </a:defRPr>
      </a:lvl1pPr>
      <a:lvl2pPr marL="571500" indent="-223838" algn="l" rtl="0" fontAlgn="base">
        <a:spcBef>
          <a:spcPct val="30000"/>
        </a:spcBef>
        <a:spcAft>
          <a:spcPct val="0"/>
        </a:spcAft>
        <a:buClr>
          <a:srgbClr val="B0B1B3"/>
        </a:buClr>
        <a:buFont typeface="Wingdings" pitchFamily="2" charset="2"/>
        <a:buChar char="§"/>
        <a:defRPr sz="1700">
          <a:solidFill>
            <a:srgbClr val="EFF7FF"/>
          </a:solidFill>
          <a:latin typeface="+mn-lt"/>
        </a:defRPr>
      </a:lvl2pPr>
      <a:lvl3pPr marL="909638" indent="-222250" algn="l" rtl="0" fontAlgn="base">
        <a:spcBef>
          <a:spcPct val="30000"/>
        </a:spcBef>
        <a:spcAft>
          <a:spcPct val="0"/>
        </a:spcAft>
        <a:buClr>
          <a:srgbClr val="B0B1B3"/>
        </a:buClr>
        <a:buFont typeface="Wingdings" pitchFamily="2" charset="2"/>
        <a:buChar char="§"/>
        <a:defRPr sz="2000">
          <a:solidFill>
            <a:srgbClr val="EFF7FF"/>
          </a:solidFill>
          <a:latin typeface="+mn-lt"/>
        </a:defRPr>
      </a:lvl3pPr>
      <a:lvl4pPr marL="1258888" indent="-231775" algn="l" rtl="0" fontAlgn="base">
        <a:spcBef>
          <a:spcPct val="30000"/>
        </a:spcBef>
        <a:spcAft>
          <a:spcPct val="0"/>
        </a:spcAft>
        <a:buClr>
          <a:srgbClr val="B0B1B3"/>
        </a:buClr>
        <a:buFont typeface="Wingdings" pitchFamily="2" charset="2"/>
        <a:buChar char="§"/>
        <a:defRPr sz="1700">
          <a:solidFill>
            <a:srgbClr val="EFF7FF"/>
          </a:solidFill>
          <a:latin typeface="+mn-lt"/>
        </a:defRPr>
      </a:lvl4pPr>
      <a:lvl5pPr marL="1598613" indent="-222250" algn="l" rtl="0" fontAlgn="base">
        <a:spcBef>
          <a:spcPct val="30000"/>
        </a:spcBef>
        <a:spcAft>
          <a:spcPct val="0"/>
        </a:spcAft>
        <a:buClr>
          <a:srgbClr val="B0B1B3"/>
        </a:buClr>
        <a:buFont typeface="Wingdings" pitchFamily="2" charset="2"/>
        <a:buChar char="§"/>
        <a:defRPr sz="2000">
          <a:solidFill>
            <a:srgbClr val="EFF7FF"/>
          </a:solidFill>
          <a:latin typeface="+mn-lt"/>
        </a:defRPr>
      </a:lvl5pPr>
      <a:lvl6pPr marL="2055813" indent="-222250" algn="l" rtl="0" eaLnBrk="1" fontAlgn="base" hangingPunct="1">
        <a:spcBef>
          <a:spcPct val="30000"/>
        </a:spcBef>
        <a:spcAft>
          <a:spcPct val="0"/>
        </a:spcAft>
        <a:buClr>
          <a:srgbClr val="B0B1B3"/>
        </a:buClr>
        <a:buFont typeface="Wingdings" pitchFamily="2" charset="2"/>
        <a:buChar char="§"/>
        <a:defRPr sz="2000">
          <a:solidFill>
            <a:srgbClr val="EFF7FF"/>
          </a:solidFill>
          <a:latin typeface="+mn-lt"/>
        </a:defRPr>
      </a:lvl6pPr>
      <a:lvl7pPr marL="2513013" indent="-222250" algn="l" rtl="0" eaLnBrk="1" fontAlgn="base" hangingPunct="1">
        <a:spcBef>
          <a:spcPct val="30000"/>
        </a:spcBef>
        <a:spcAft>
          <a:spcPct val="0"/>
        </a:spcAft>
        <a:buClr>
          <a:srgbClr val="B0B1B3"/>
        </a:buClr>
        <a:buFont typeface="Wingdings" pitchFamily="2" charset="2"/>
        <a:buChar char="§"/>
        <a:defRPr sz="2000">
          <a:solidFill>
            <a:srgbClr val="EFF7FF"/>
          </a:solidFill>
          <a:latin typeface="+mn-lt"/>
        </a:defRPr>
      </a:lvl7pPr>
      <a:lvl8pPr marL="2970213" indent="-222250" algn="l" rtl="0" eaLnBrk="1" fontAlgn="base" hangingPunct="1">
        <a:spcBef>
          <a:spcPct val="30000"/>
        </a:spcBef>
        <a:spcAft>
          <a:spcPct val="0"/>
        </a:spcAft>
        <a:buClr>
          <a:srgbClr val="B0B1B3"/>
        </a:buClr>
        <a:buFont typeface="Wingdings" pitchFamily="2" charset="2"/>
        <a:buChar char="§"/>
        <a:defRPr sz="2000">
          <a:solidFill>
            <a:srgbClr val="EFF7FF"/>
          </a:solidFill>
          <a:latin typeface="+mn-lt"/>
        </a:defRPr>
      </a:lvl8pPr>
      <a:lvl9pPr marL="3427413" indent="-222250" algn="l" rtl="0" eaLnBrk="1" fontAlgn="base" hangingPunct="1">
        <a:spcBef>
          <a:spcPct val="30000"/>
        </a:spcBef>
        <a:spcAft>
          <a:spcPct val="0"/>
        </a:spcAft>
        <a:buClr>
          <a:srgbClr val="B0B1B3"/>
        </a:buClr>
        <a:buFont typeface="Wingdings" pitchFamily="2" charset="2"/>
        <a:buChar char="§"/>
        <a:defRPr sz="2000">
          <a:solidFill>
            <a:srgbClr val="EFF7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2.wdp"/><Relationship Id="rId10" Type="http://schemas.openxmlformats.org/officeDocument/2006/relationships/image" Target="../media/image7.png"/><Relationship Id="rId4" Type="http://schemas.openxmlformats.org/officeDocument/2006/relationships/image" Target="../media/image4.png"/><Relationship Id="rId9" Type="http://schemas.microsoft.com/office/2007/relationships/hdphoto" Target="../media/hdphoto4.wdp"/></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3E674-8E5C-6845-A206-48EEABA9BBD0}"/>
              </a:ext>
            </a:extLst>
          </p:cNvPr>
          <p:cNvSpPr>
            <a:spLocks noGrp="1"/>
          </p:cNvSpPr>
          <p:nvPr>
            <p:ph type="ctrTitle"/>
          </p:nvPr>
        </p:nvSpPr>
        <p:spPr>
          <a:xfrm>
            <a:off x="163447" y="3641725"/>
            <a:ext cx="12068770" cy="701675"/>
          </a:xfrm>
        </p:spPr>
        <p:txBody>
          <a:bodyPr/>
          <a:lstStyle/>
          <a:p>
            <a:r>
              <a:rPr lang="en-US" sz="3600" dirty="0">
                <a:latin typeface="Calibri"/>
                <a:cs typeface="Calibri"/>
              </a:rPr>
              <a:t>Action Planning Workshop (APW) Facilitation Guide </a:t>
            </a:r>
            <a:endParaRPr lang="en-US" sz="3600" dirty="0"/>
          </a:p>
        </p:txBody>
      </p:sp>
      <p:sp>
        <p:nvSpPr>
          <p:cNvPr id="4" name="Subtitle 3">
            <a:extLst>
              <a:ext uri="{FF2B5EF4-FFF2-40B4-BE49-F238E27FC236}">
                <a16:creationId xmlns:a16="http://schemas.microsoft.com/office/drawing/2014/main" id="{889C8BFC-5BA4-4514-A79B-B5C22B094619}"/>
              </a:ext>
            </a:extLst>
          </p:cNvPr>
          <p:cNvSpPr>
            <a:spLocks noGrp="1"/>
          </p:cNvSpPr>
          <p:nvPr>
            <p:ph type="subTitle" idx="1"/>
          </p:nvPr>
        </p:nvSpPr>
        <p:spPr/>
        <p:txBody>
          <a:bodyPr/>
          <a:lstStyle/>
          <a:p>
            <a:r>
              <a:rPr lang="en-US" dirty="0"/>
              <a:t>Continuous Improvement Technical Assistance Program (CITAP)</a:t>
            </a:r>
          </a:p>
        </p:txBody>
      </p:sp>
    </p:spTree>
    <p:extLst>
      <p:ext uri="{BB962C8B-B14F-4D97-AF65-F5344CB8AC3E}">
        <p14:creationId xmlns:p14="http://schemas.microsoft.com/office/powerpoint/2010/main" val="697061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APW Preparation: Action Plan</a:t>
            </a:r>
          </a:p>
        </p:txBody>
      </p:sp>
      <p:sp>
        <p:nvSpPr>
          <p:cNvPr id="3" name="Content Placeholder 2"/>
          <p:cNvSpPr>
            <a:spLocks noGrp="1"/>
          </p:cNvSpPr>
          <p:nvPr>
            <p:ph idx="1"/>
          </p:nvPr>
        </p:nvSpPr>
        <p:spPr>
          <a:xfrm>
            <a:off x="609599" y="990600"/>
            <a:ext cx="9243061" cy="4508500"/>
          </a:xfrm>
        </p:spPr>
        <p:txBody>
          <a:bodyPr/>
          <a:lstStyle/>
          <a:p>
            <a:r>
              <a:rPr lang="en-US" dirty="0"/>
              <a:t>Transfer the Observations and COAs from the AAR into an Action Plan</a:t>
            </a:r>
          </a:p>
        </p:txBody>
      </p:sp>
      <p:pic>
        <p:nvPicPr>
          <p:cNvPr id="6" name="Picture 5" descr="Example of an Action Plan is presented. There are 9 columns, with the following titles, read left to right: &#10;&#10;&quot;Topic&quot;, &quot;Observation&quot;, #COA #&quot;, &quot;Strategic/Operational/Tactical&quot;, &quot;Course of Action&quot;, &quot;In Progress?&quot;, &quot;Agreed Upon Improvement Action&quot;, &quot;Owner&quot;,  and &quot;Milestone&quot;&#10;">
            <a:extLst>
              <a:ext uri="{FF2B5EF4-FFF2-40B4-BE49-F238E27FC236}">
                <a16:creationId xmlns:a16="http://schemas.microsoft.com/office/drawing/2014/main" id="{A7A65DAF-9EB3-8A4C-BC8B-64AE1525FB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99" y="1557867"/>
            <a:ext cx="11201401" cy="3941233"/>
          </a:xfrm>
          <a:prstGeom prst="rect">
            <a:avLst/>
          </a:prstGeom>
        </p:spPr>
      </p:pic>
    </p:spTree>
    <p:extLst>
      <p:ext uri="{BB962C8B-B14F-4D97-AF65-F5344CB8AC3E}">
        <p14:creationId xmlns:p14="http://schemas.microsoft.com/office/powerpoint/2010/main" val="1241931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APW Preparation: Action Plan</a:t>
            </a:r>
          </a:p>
        </p:txBody>
      </p:sp>
      <p:sp>
        <p:nvSpPr>
          <p:cNvPr id="3" name="Content Placeholder 2"/>
          <p:cNvSpPr>
            <a:spLocks noGrp="1"/>
          </p:cNvSpPr>
          <p:nvPr>
            <p:ph idx="1"/>
          </p:nvPr>
        </p:nvSpPr>
        <p:spPr>
          <a:xfrm>
            <a:off x="609599" y="990600"/>
            <a:ext cx="10622845" cy="4508500"/>
          </a:xfrm>
        </p:spPr>
        <p:txBody>
          <a:bodyPr/>
          <a:lstStyle/>
          <a:p>
            <a:r>
              <a:rPr lang="en-US" dirty="0"/>
              <a:t>Action plans present a common picture of what actions are being taken, and provide accountability to ensure that the agreed upon timelines are met.</a:t>
            </a:r>
          </a:p>
          <a:p>
            <a:pPr lvl="1"/>
            <a:r>
              <a:rPr lang="en-US" dirty="0"/>
              <a:t>Determine who will be responsible for updating the status of the actions on a regular basis and communicate with them to create an action plan that works for them and/or their agency/organization. </a:t>
            </a:r>
          </a:p>
        </p:txBody>
      </p:sp>
      <p:pic>
        <p:nvPicPr>
          <p:cNvPr id="5" name="Picture 4" descr="An example Action Plan Excel document is shown. Example of an Action Plan is presented. There are 9 columns visible, with the following titles, read left to right: &#10;&#10;&quot;Topic&quot;, &quot;Observation&quot;, #COA #&quot;, &quot;Strategic/Operational/Tactical&quot;, &quot;Course of Action&quot;, &quot;In Progress?&quot;, &quot;Agreed Upon Improvement Action&quot;, and &quot;Owner&quot;. &#10;&#10;The rows of this example are now filled out with example content for each column. ">
            <a:extLst>
              <a:ext uri="{FF2B5EF4-FFF2-40B4-BE49-F238E27FC236}">
                <a16:creationId xmlns:a16="http://schemas.microsoft.com/office/drawing/2014/main" id="{6F00DEDE-6F8B-904A-9575-11C45B82C6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999" y="2972489"/>
            <a:ext cx="11313083" cy="2599763"/>
          </a:xfrm>
          <a:prstGeom prst="rect">
            <a:avLst/>
          </a:prstGeom>
        </p:spPr>
      </p:pic>
    </p:spTree>
    <p:extLst>
      <p:ext uri="{BB962C8B-B14F-4D97-AF65-F5344CB8AC3E}">
        <p14:creationId xmlns:p14="http://schemas.microsoft.com/office/powerpoint/2010/main" val="282206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APW Preparation: Prioritization Request</a:t>
            </a:r>
          </a:p>
        </p:txBody>
      </p:sp>
      <p:sp>
        <p:nvSpPr>
          <p:cNvPr id="3" name="Content Placeholder 2"/>
          <p:cNvSpPr>
            <a:spLocks noGrp="1"/>
          </p:cNvSpPr>
          <p:nvPr>
            <p:ph idx="1"/>
          </p:nvPr>
        </p:nvSpPr>
        <p:spPr>
          <a:xfrm>
            <a:off x="381000" y="1047404"/>
            <a:ext cx="3320374" cy="5016512"/>
          </a:xfrm>
        </p:spPr>
        <p:txBody>
          <a:bodyPr lIns="91440" tIns="45720" rIns="91440" bIns="45720" anchor="t"/>
          <a:lstStyle/>
          <a:p>
            <a:pPr marL="233045" indent="-233045"/>
            <a:r>
              <a:rPr lang="en-US" dirty="0">
                <a:latin typeface="Calibri"/>
                <a:cs typeface="Calibri"/>
              </a:rPr>
              <a:t>Using the APW Message,</a:t>
            </a:r>
            <a:r>
              <a:rPr lang="en-US" dirty="0">
                <a:solidFill>
                  <a:srgbClr val="FF0000"/>
                </a:solidFill>
                <a:latin typeface="Calibri"/>
                <a:cs typeface="Calibri"/>
              </a:rPr>
              <a:t> </a:t>
            </a:r>
            <a:r>
              <a:rPr lang="en-US" dirty="0">
                <a:latin typeface="Calibri"/>
                <a:cs typeface="Calibri"/>
              </a:rPr>
              <a:t>determine suggested criteria for prioritizing observations.</a:t>
            </a:r>
            <a:endParaRPr lang="en-US">
              <a:latin typeface="Calibri"/>
              <a:cs typeface="Calibri"/>
            </a:endParaRPr>
          </a:p>
          <a:p>
            <a:pPr lvl="1" indent="-223520"/>
            <a:r>
              <a:rPr lang="en-US" dirty="0">
                <a:latin typeface="Calibri"/>
                <a:cs typeface="Calibri"/>
              </a:rPr>
              <a:t>Identifying priorities ahead of the APW allows for the most impact within limited time of the APW.</a:t>
            </a:r>
          </a:p>
          <a:p>
            <a:pPr lvl="1" indent="-223520"/>
            <a:r>
              <a:rPr lang="en-US" dirty="0"/>
              <a:t>Prioritization helps the participants get engaged in the process and encourages them to read the Observations in advance.</a:t>
            </a:r>
            <a:endParaRPr lang="en-US" dirty="0">
              <a:cs typeface="Calibri" panose="020F0502020204030204" pitchFamily="34" charset="0"/>
            </a:endParaRPr>
          </a:p>
          <a:p>
            <a:pPr marL="347345" lvl="1" indent="0">
              <a:buNone/>
            </a:pPr>
            <a:endParaRPr lang="en-US" dirty="0">
              <a:cs typeface="Calibri" panose="020F0502020204030204" pitchFamily="34" charset="0"/>
            </a:endParaRPr>
          </a:p>
          <a:p>
            <a:pPr lvl="1" indent="-223520"/>
            <a:endParaRPr lang="en-US" dirty="0">
              <a:cs typeface="Calibri" panose="020F0502020204030204" pitchFamily="34" charset="0"/>
            </a:endParaRPr>
          </a:p>
        </p:txBody>
      </p:sp>
      <p:pic>
        <p:nvPicPr>
          <p:cNvPr id="5" name="Picture 4" descr="An example Prioritization Request form is shown. &#10;&#10;The form asks for three content areas to be filled out. Namely, 1) comments and clarifications on the observations in the After-Action Report; 2)comments on any potential courses of action listed in the AAR that are already implemented, currently being acted upon, or not feasible;  and 3) five observations prioritized in order of importance that should be addressed in the Improvement Planning Workshop. ">
            <a:extLst>
              <a:ext uri="{FF2B5EF4-FFF2-40B4-BE49-F238E27FC236}">
                <a16:creationId xmlns:a16="http://schemas.microsoft.com/office/drawing/2014/main" id="{99D14C34-EB47-F343-8AF3-AB2E529B8A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3333" y="917448"/>
            <a:ext cx="6688667" cy="5506327"/>
          </a:xfrm>
          <a:prstGeom prst="rect">
            <a:avLst/>
          </a:prstGeom>
          <a:ln>
            <a:solidFill>
              <a:schemeClr val="bg1"/>
            </a:solidFill>
          </a:ln>
        </p:spPr>
      </p:pic>
    </p:spTree>
    <p:extLst>
      <p:ext uri="{BB962C8B-B14F-4D97-AF65-F5344CB8AC3E}">
        <p14:creationId xmlns:p14="http://schemas.microsoft.com/office/powerpoint/2010/main" val="1306469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APW Preparation: Invitations</a:t>
            </a:r>
          </a:p>
        </p:txBody>
      </p:sp>
      <p:sp>
        <p:nvSpPr>
          <p:cNvPr id="3" name="Content Placeholder 2"/>
          <p:cNvSpPr>
            <a:spLocks noGrp="1"/>
          </p:cNvSpPr>
          <p:nvPr>
            <p:ph idx="1"/>
          </p:nvPr>
        </p:nvSpPr>
        <p:spPr>
          <a:xfrm>
            <a:off x="609599" y="990600"/>
            <a:ext cx="7543801" cy="4508500"/>
          </a:xfrm>
        </p:spPr>
        <p:txBody>
          <a:bodyPr lIns="91440" tIns="45720" rIns="91440" bIns="45720" anchor="t"/>
          <a:lstStyle/>
          <a:p>
            <a:pPr marL="233045" indent="-233045"/>
            <a:r>
              <a:rPr lang="en-US" dirty="0">
                <a:solidFill>
                  <a:schemeClr val="accent4">
                    <a:lumMod val="10000"/>
                  </a:schemeClr>
                </a:solidFill>
              </a:rPr>
              <a:t>Invitations: Request </a:t>
            </a:r>
            <a:r>
              <a:rPr lang="en-US" dirty="0"/>
              <a:t>that a senior participant send a meeting invitation to all the desired participants</a:t>
            </a:r>
            <a:endParaRPr lang="en-US"/>
          </a:p>
          <a:p>
            <a:pPr lvl="1" indent="-223520"/>
            <a:r>
              <a:rPr lang="en-US" dirty="0"/>
              <a:t>This invitation should include:	</a:t>
            </a:r>
            <a:endParaRPr lang="en-US" dirty="0">
              <a:cs typeface="Calibri" panose="020F0502020204030204" pitchFamily="34" charset="0"/>
            </a:endParaRPr>
          </a:p>
          <a:p>
            <a:pPr marL="909320" lvl="2"/>
            <a:r>
              <a:rPr lang="en-US" dirty="0">
                <a:latin typeface="Calibri"/>
                <a:cs typeface="Calibri"/>
              </a:rPr>
              <a:t>The After-Action Report (AAR)</a:t>
            </a:r>
          </a:p>
          <a:p>
            <a:pPr marL="909320" lvl="2"/>
            <a:r>
              <a:rPr lang="en-US" dirty="0">
                <a:latin typeface="Calibri"/>
                <a:cs typeface="Calibri"/>
              </a:rPr>
              <a:t>The APW Message - A request that the participants to read the AAR in advance and prioritize the observations according to given criteria and instructions (including a deadlines to submit the priorities). </a:t>
            </a:r>
            <a:endParaRPr lang="en-US" dirty="0">
              <a:cs typeface="Calibri"/>
            </a:endParaRPr>
          </a:p>
          <a:p>
            <a:pPr marL="909320" lvl="2"/>
            <a:r>
              <a:rPr lang="en-US" dirty="0">
                <a:latin typeface="Calibri"/>
                <a:cs typeface="Calibri"/>
              </a:rPr>
              <a:t>The draft Action Plan</a:t>
            </a:r>
          </a:p>
          <a:p>
            <a:pPr marL="909320" lvl="2"/>
            <a:r>
              <a:rPr lang="en-US" dirty="0"/>
              <a:t>A request for </a:t>
            </a:r>
            <a:r>
              <a:rPr lang="en-US" dirty="0">
                <a:solidFill>
                  <a:schemeClr val="accent4">
                    <a:lumMod val="10000"/>
                  </a:schemeClr>
                </a:solidFill>
              </a:rPr>
              <a:t>the participants to look </a:t>
            </a:r>
            <a:r>
              <a:rPr lang="en-US" dirty="0"/>
              <a:t>at the Action Plan and identify what actions have already been completed or are underway related to the COAs in the Action Plan (with instructions and a deadline).</a:t>
            </a:r>
            <a:endParaRPr lang="en-US" dirty="0">
              <a:cs typeface="Calibri" panose="020F0502020204030204" pitchFamily="34" charset="0"/>
            </a:endParaRPr>
          </a:p>
          <a:p>
            <a:pPr marL="233045" indent="-233045"/>
            <a:endParaRPr lang="en-US" dirty="0">
              <a:cs typeface="Calibri" panose="020F0502020204030204" pitchFamily="34" charset="0"/>
            </a:endParaRPr>
          </a:p>
          <a:p>
            <a:pPr marL="233045" indent="-233045"/>
            <a:endParaRPr lang="en-US" dirty="0">
              <a:cs typeface="Calibri" panose="020F0502020204030204" pitchFamily="34" charset="0"/>
            </a:endParaRPr>
          </a:p>
          <a:p>
            <a:pPr marL="0" indent="0">
              <a:buNone/>
            </a:pPr>
            <a:endParaRPr lang="en-US" dirty="0"/>
          </a:p>
          <a:p>
            <a:pPr marL="909320" lvl="2"/>
            <a:endParaRPr lang="en-US" dirty="0">
              <a:cs typeface="Calibri" panose="020F0502020204030204" pitchFamily="34" charset="0"/>
            </a:endParaRPr>
          </a:p>
          <a:p>
            <a:pPr marL="909320" lvl="2"/>
            <a:endParaRPr lang="en-US" dirty="0">
              <a:cs typeface="Calibri" panose="020F0502020204030204" pitchFamily="34" charset="0"/>
            </a:endParaRPr>
          </a:p>
        </p:txBody>
      </p:sp>
      <p:sp>
        <p:nvSpPr>
          <p:cNvPr id="8" name="TextBox 7"/>
          <p:cNvSpPr txBox="1"/>
          <p:nvPr/>
        </p:nvSpPr>
        <p:spPr>
          <a:xfrm>
            <a:off x="8222226" y="1354971"/>
            <a:ext cx="3383280" cy="1889879"/>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lIns="91440" tIns="0" rIns="91440" bIns="45720" rtlCol="0" anchor="t">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Determine what process will be used to track the actions decided on in the APW ahead of time and who will be responsible for tracking them.</a:t>
            </a:r>
            <a:endParaRPr lang="en-US" dirty="0">
              <a:solidFill>
                <a:schemeClr val="accent4">
                  <a:lumMod val="10000"/>
                </a:schemeClr>
              </a:solidFill>
              <a:cs typeface="Arial"/>
            </a:endParaRPr>
          </a:p>
        </p:txBody>
      </p:sp>
    </p:spTree>
    <p:extLst>
      <p:ext uri="{BB962C8B-B14F-4D97-AF65-F5344CB8AC3E}">
        <p14:creationId xmlns:p14="http://schemas.microsoft.com/office/powerpoint/2010/main" val="3713461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APW Preparation: Prioritization Matrix</a:t>
            </a:r>
          </a:p>
        </p:txBody>
      </p:sp>
      <p:sp>
        <p:nvSpPr>
          <p:cNvPr id="3" name="Content Placeholder 2"/>
          <p:cNvSpPr>
            <a:spLocks noGrp="1"/>
          </p:cNvSpPr>
          <p:nvPr>
            <p:ph idx="1"/>
          </p:nvPr>
        </p:nvSpPr>
        <p:spPr>
          <a:xfrm>
            <a:off x="609600" y="990600"/>
            <a:ext cx="10871200" cy="922867"/>
          </a:xfrm>
        </p:spPr>
        <p:txBody>
          <a:bodyPr/>
          <a:lstStyle/>
          <a:p>
            <a:r>
              <a:rPr lang="en-US" dirty="0"/>
              <a:t>Calculate the prioritized Observations using a weighted variable matrix (or Prioritization Matrix) to so that higher ranked votes count for more than lower ranked votes</a:t>
            </a:r>
          </a:p>
          <a:p>
            <a:endParaRPr lang="en-US" dirty="0"/>
          </a:p>
        </p:txBody>
      </p:sp>
      <p:pic>
        <p:nvPicPr>
          <p:cNvPr id="6" name="Picture 5" descr="An example weighted variable matrix, or Prioritization Matrix, is shown. ">
            <a:extLst>
              <a:ext uri="{FF2B5EF4-FFF2-40B4-BE49-F238E27FC236}">
                <a16:creationId xmlns:a16="http://schemas.microsoft.com/office/drawing/2014/main" id="{1E0D2BE3-E38D-FA4E-AFCD-B5D0476E39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754715"/>
            <a:ext cx="11430000" cy="4171951"/>
          </a:xfrm>
          <a:prstGeom prst="rect">
            <a:avLst/>
          </a:prstGeom>
          <a:ln>
            <a:solidFill>
              <a:schemeClr val="bg1"/>
            </a:solidFill>
          </a:ln>
        </p:spPr>
      </p:pic>
    </p:spTree>
    <p:extLst>
      <p:ext uri="{BB962C8B-B14F-4D97-AF65-F5344CB8AC3E}">
        <p14:creationId xmlns:p14="http://schemas.microsoft.com/office/powerpoint/2010/main" val="3772085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lIns="91440" tIns="45720" rIns="91440" bIns="45720" anchor="t"/>
          <a:lstStyle/>
          <a:p>
            <a:pPr marL="233045" indent="-233045"/>
            <a:r>
              <a:rPr lang="en-US" dirty="0">
                <a:latin typeface="Calibri"/>
                <a:cs typeface="Calibri"/>
              </a:rPr>
              <a:t>Determining Action Planning Workshop (APW) Objectives and Activities</a:t>
            </a:r>
          </a:p>
          <a:p>
            <a:pPr marL="233045" indent="-233045"/>
            <a:r>
              <a:rPr lang="en-US" dirty="0">
                <a:latin typeface="Calibri"/>
                <a:cs typeface="Calibri"/>
              </a:rPr>
              <a:t>APW Preparation</a:t>
            </a:r>
          </a:p>
          <a:p>
            <a:pPr marL="233045" indent="-233045"/>
            <a:r>
              <a:rPr lang="en-US" b="1" dirty="0">
                <a:latin typeface="Calibri"/>
                <a:cs typeface="Calibri"/>
              </a:rPr>
              <a:t>APW Document Creation</a:t>
            </a:r>
          </a:p>
          <a:p>
            <a:pPr marL="233045" indent="-233045"/>
            <a:r>
              <a:rPr lang="en-US" dirty="0">
                <a:latin typeface="Calibri"/>
                <a:cs typeface="Calibri"/>
              </a:rPr>
              <a:t>Conducting an APW</a:t>
            </a:r>
            <a:endParaRPr lang="en-US" dirty="0">
              <a:cs typeface="Calibri" panose="020F0502020204030204" pitchFamily="34" charset="0"/>
            </a:endParaRPr>
          </a:p>
          <a:p>
            <a:pPr marL="233045" indent="-233045"/>
            <a:r>
              <a:rPr lang="en-US" dirty="0">
                <a:latin typeface="Calibri"/>
                <a:cs typeface="Calibri"/>
              </a:rPr>
              <a:t>Post-APW Activities</a:t>
            </a:r>
          </a:p>
          <a:p>
            <a:pPr marL="233045" indent="-233045"/>
            <a:endParaRPr lang="en-US" dirty="0">
              <a:cs typeface="Calibri" panose="020F0502020204030204" pitchFamily="34" charset="0"/>
            </a:endParaRPr>
          </a:p>
          <a:p>
            <a:pPr marL="233045" indent="-233045"/>
            <a:endParaRPr lang="en-US" dirty="0">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65192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APW Document Creation </a:t>
            </a:r>
            <a:endParaRPr lang="en-US" dirty="0"/>
          </a:p>
        </p:txBody>
      </p:sp>
      <p:sp>
        <p:nvSpPr>
          <p:cNvPr id="3" name="Content Placeholder 2"/>
          <p:cNvSpPr>
            <a:spLocks noGrp="1"/>
          </p:cNvSpPr>
          <p:nvPr>
            <p:ph idx="1"/>
          </p:nvPr>
        </p:nvSpPr>
        <p:spPr>
          <a:xfrm>
            <a:off x="609599" y="990600"/>
            <a:ext cx="8160328" cy="4508500"/>
          </a:xfrm>
        </p:spPr>
        <p:txBody>
          <a:bodyPr lIns="91440" tIns="45720" rIns="91440" bIns="45720" anchor="t"/>
          <a:lstStyle/>
          <a:p>
            <a:pPr marL="233045" indent="-233045"/>
            <a:r>
              <a:rPr lang="en-US" dirty="0">
                <a:latin typeface="Calibri"/>
                <a:cs typeface="Calibri"/>
              </a:rPr>
              <a:t>Create the PowerPoint slides and printed documents for the APW</a:t>
            </a:r>
            <a:endParaRPr lang="en-US" dirty="0"/>
          </a:p>
          <a:p>
            <a:pPr lvl="1" indent="-223520"/>
            <a:r>
              <a:rPr lang="en-US" dirty="0"/>
              <a:t>Agenda </a:t>
            </a:r>
            <a:endParaRPr lang="en-US" dirty="0">
              <a:cs typeface="Calibri" panose="020F0502020204030204" pitchFamily="34" charset="0"/>
            </a:endParaRPr>
          </a:p>
          <a:p>
            <a:pPr lvl="1" indent="-223520"/>
            <a:r>
              <a:rPr lang="en-US" dirty="0"/>
              <a:t>Action Plan</a:t>
            </a:r>
            <a:endParaRPr lang="en-US" dirty="0">
              <a:cs typeface="Calibri" panose="020F0502020204030204" pitchFamily="34" charset="0"/>
            </a:endParaRPr>
          </a:p>
          <a:p>
            <a:pPr lvl="1" indent="-223520"/>
            <a:r>
              <a:rPr lang="en-US" dirty="0"/>
              <a:t>Communication Plan</a:t>
            </a:r>
            <a:endParaRPr lang="en-US" dirty="0">
              <a:cs typeface="Calibri" panose="020F0502020204030204" pitchFamily="34" charset="0"/>
            </a:endParaRPr>
          </a:p>
          <a:p>
            <a:pPr lvl="1" indent="-223520"/>
            <a:r>
              <a:rPr lang="en-US" dirty="0"/>
              <a:t>Next Steps</a:t>
            </a:r>
            <a:endParaRPr lang="en-US" dirty="0">
              <a:cs typeface="Calibri" panose="020F0502020204030204" pitchFamily="34" charset="0"/>
            </a:endParaRPr>
          </a:p>
          <a:p>
            <a:pPr lvl="1" indent="-223520"/>
            <a:r>
              <a:rPr lang="en-US" dirty="0"/>
              <a:t>Objectives and Ground Rules</a:t>
            </a:r>
            <a:endParaRPr lang="en-US" dirty="0">
              <a:cs typeface="Calibri" panose="020F0502020204030204" pitchFamily="34" charset="0"/>
            </a:endParaRPr>
          </a:p>
        </p:txBody>
      </p:sp>
    </p:spTree>
    <p:extLst>
      <p:ext uri="{BB962C8B-B14F-4D97-AF65-F5344CB8AC3E}">
        <p14:creationId xmlns:p14="http://schemas.microsoft.com/office/powerpoint/2010/main" val="3121170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APW Document Creation: APW Agenda</a:t>
            </a:r>
          </a:p>
        </p:txBody>
      </p:sp>
      <p:sp>
        <p:nvSpPr>
          <p:cNvPr id="3" name="Content Placeholder 2"/>
          <p:cNvSpPr>
            <a:spLocks noGrp="1"/>
          </p:cNvSpPr>
          <p:nvPr>
            <p:ph idx="1"/>
          </p:nvPr>
        </p:nvSpPr>
        <p:spPr>
          <a:xfrm>
            <a:off x="609599" y="990600"/>
            <a:ext cx="10346267" cy="4508500"/>
          </a:xfrm>
        </p:spPr>
        <p:txBody>
          <a:bodyPr lIns="91440" tIns="45720" rIns="91440" bIns="45720" anchor="t"/>
          <a:lstStyle/>
          <a:p>
            <a:pPr marL="233045" indent="-233045"/>
            <a:r>
              <a:rPr lang="en-US" dirty="0">
                <a:latin typeface="Calibri"/>
                <a:cs typeface="Calibri"/>
              </a:rPr>
              <a:t>Create the agenda for the Action Planning Workshop (APW) which can be created the same way as its predecessor the Improvement Planning Workshop (IPW) below:</a:t>
            </a:r>
            <a:endParaRPr lang="en-US" dirty="0">
              <a:cs typeface="Calibri"/>
            </a:endParaRPr>
          </a:p>
        </p:txBody>
      </p:sp>
      <p:pic>
        <p:nvPicPr>
          <p:cNvPr id="5" name="Picture 4" descr="An example IPW agenda is shown. The Name of the workshop is placed at the top, with the agenda  included below. The agenda is broken up by the relevant topics and the associated amount of time for each topic. ">
            <a:extLst>
              <a:ext uri="{FF2B5EF4-FFF2-40B4-BE49-F238E27FC236}">
                <a16:creationId xmlns:a16="http://schemas.microsoft.com/office/drawing/2014/main" id="{8ED196C2-AEEF-824E-8545-61030E2B79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4832" y="1866899"/>
            <a:ext cx="7920567" cy="4718027"/>
          </a:xfrm>
          <a:prstGeom prst="rect">
            <a:avLst/>
          </a:prstGeom>
        </p:spPr>
      </p:pic>
      <p:sp>
        <p:nvSpPr>
          <p:cNvPr id="6" name="TextBox 5">
            <a:extLst>
              <a:ext uri="{FF2B5EF4-FFF2-40B4-BE49-F238E27FC236}">
                <a16:creationId xmlns:a16="http://schemas.microsoft.com/office/drawing/2014/main" id="{AC31AB9D-8097-1E41-919B-9FBBB6139727}"/>
              </a:ext>
            </a:extLst>
          </p:cNvPr>
          <p:cNvSpPr txBox="1"/>
          <p:nvPr/>
        </p:nvSpPr>
        <p:spPr>
          <a:xfrm>
            <a:off x="4975950" y="6186993"/>
            <a:ext cx="2240100" cy="338554"/>
          </a:xfrm>
          <a:prstGeom prst="rect">
            <a:avLst/>
          </a:prstGeom>
          <a:noFill/>
        </p:spPr>
        <p:txBody>
          <a:bodyPr wrap="none" rtlCol="0">
            <a:spAutoFit/>
          </a:bodyPr>
          <a:lstStyle/>
          <a:p>
            <a:r>
              <a:rPr lang="en-US" sz="1600" i="1" dirty="0">
                <a:solidFill>
                  <a:schemeClr val="bg1"/>
                </a:solidFill>
              </a:rPr>
              <a:t>Example IPW Agenda </a:t>
            </a:r>
          </a:p>
        </p:txBody>
      </p:sp>
    </p:spTree>
    <p:extLst>
      <p:ext uri="{BB962C8B-B14F-4D97-AF65-F5344CB8AC3E}">
        <p14:creationId xmlns:p14="http://schemas.microsoft.com/office/powerpoint/2010/main" val="1922599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11490702" cy="841248"/>
          </a:xfrm>
        </p:spPr>
        <p:txBody>
          <a:bodyPr/>
          <a:lstStyle/>
          <a:p>
            <a:r>
              <a:rPr lang="en-US" sz="4000" dirty="0">
                <a:latin typeface="Calibri"/>
                <a:cs typeface="Calibri"/>
              </a:rPr>
              <a:t>APW Document Creation: Action Planning Document</a:t>
            </a:r>
          </a:p>
        </p:txBody>
      </p:sp>
      <p:sp>
        <p:nvSpPr>
          <p:cNvPr id="3" name="Content Placeholder 2"/>
          <p:cNvSpPr>
            <a:spLocks noGrp="1"/>
          </p:cNvSpPr>
          <p:nvPr>
            <p:ph idx="1"/>
          </p:nvPr>
        </p:nvSpPr>
        <p:spPr>
          <a:xfrm>
            <a:off x="381000" y="917448"/>
            <a:ext cx="3699933" cy="4292601"/>
          </a:xfrm>
        </p:spPr>
        <p:txBody>
          <a:bodyPr/>
          <a:lstStyle/>
          <a:p>
            <a:r>
              <a:rPr lang="en-US" dirty="0"/>
              <a:t>Create a word document for the highest prioritized observations.</a:t>
            </a:r>
          </a:p>
          <a:p>
            <a:pPr lvl="1"/>
            <a:r>
              <a:rPr lang="en-US" dirty="0"/>
              <a:t>Include full Topic Sentences and Discussion text from the most updated draft of the AAR.</a:t>
            </a:r>
          </a:p>
        </p:txBody>
      </p:sp>
      <p:pic>
        <p:nvPicPr>
          <p:cNvPr id="6" name="Picture 5" descr="An example Action Plan is shown. The document includes a fillable spot for the Observation number and associated observation topic sentence at the top, followed by a spot for a discussion summary. Below these are five column tables for each potential course of action. The columns, read left to read, are as follows: &quot;Status&quot;, &quot;Improvement Action&quot;, &quot;Owner&quot;, &quot;Milestone&quot;, and &quot;Work Arounds&quot;. ">
            <a:extLst>
              <a:ext uri="{FF2B5EF4-FFF2-40B4-BE49-F238E27FC236}">
                <a16:creationId xmlns:a16="http://schemas.microsoft.com/office/drawing/2014/main" id="{42DAEEC7-5BF5-1F40-9F98-D9F441BADD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3700" y="917448"/>
            <a:ext cx="7145867" cy="5666627"/>
          </a:xfrm>
          <a:prstGeom prst="rect">
            <a:avLst/>
          </a:prstGeom>
        </p:spPr>
      </p:pic>
      <p:sp>
        <p:nvSpPr>
          <p:cNvPr id="7" name="TextBox 6">
            <a:extLst>
              <a:ext uri="{FF2B5EF4-FFF2-40B4-BE49-F238E27FC236}">
                <a16:creationId xmlns:a16="http://schemas.microsoft.com/office/drawing/2014/main" id="{2493F580-209B-2A4E-8AC5-708C28FC8348}"/>
              </a:ext>
            </a:extLst>
          </p:cNvPr>
          <p:cNvSpPr txBox="1"/>
          <p:nvPr/>
        </p:nvSpPr>
        <p:spPr>
          <a:xfrm>
            <a:off x="6714291" y="6501243"/>
            <a:ext cx="2124684" cy="338554"/>
          </a:xfrm>
          <a:prstGeom prst="rect">
            <a:avLst/>
          </a:prstGeom>
          <a:noFill/>
        </p:spPr>
        <p:txBody>
          <a:bodyPr wrap="none" rtlCol="0">
            <a:spAutoFit/>
          </a:bodyPr>
          <a:lstStyle/>
          <a:p>
            <a:r>
              <a:rPr lang="en-US" sz="1600" i="1" dirty="0">
                <a:solidFill>
                  <a:schemeClr val="bg1"/>
                </a:solidFill>
              </a:rPr>
              <a:t>Example Action Plan </a:t>
            </a:r>
          </a:p>
        </p:txBody>
      </p:sp>
    </p:spTree>
    <p:extLst>
      <p:ext uri="{BB962C8B-B14F-4D97-AF65-F5344CB8AC3E}">
        <p14:creationId xmlns:p14="http://schemas.microsoft.com/office/powerpoint/2010/main" val="1016903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76200"/>
            <a:ext cx="11811001" cy="841248"/>
          </a:xfrm>
        </p:spPr>
        <p:txBody>
          <a:bodyPr/>
          <a:lstStyle/>
          <a:p>
            <a:r>
              <a:rPr lang="en-US" dirty="0">
                <a:latin typeface="Calibri"/>
                <a:cs typeface="Calibri"/>
              </a:rPr>
              <a:t>APW Document Creation: Communication Plan</a:t>
            </a:r>
          </a:p>
        </p:txBody>
      </p:sp>
      <p:sp>
        <p:nvSpPr>
          <p:cNvPr id="3" name="Content Placeholder 2"/>
          <p:cNvSpPr>
            <a:spLocks noGrp="1"/>
          </p:cNvSpPr>
          <p:nvPr>
            <p:ph idx="1"/>
          </p:nvPr>
        </p:nvSpPr>
        <p:spPr>
          <a:xfrm>
            <a:off x="609600" y="990600"/>
            <a:ext cx="10678510" cy="4508500"/>
          </a:xfrm>
        </p:spPr>
        <p:txBody>
          <a:bodyPr/>
          <a:lstStyle/>
          <a:p>
            <a:r>
              <a:rPr lang="en-US" dirty="0"/>
              <a:t>Create a communication plan slide</a:t>
            </a:r>
          </a:p>
          <a:p>
            <a:pPr lvl="1"/>
            <a:r>
              <a:rPr lang="en-US" dirty="0"/>
              <a:t>Ensure that everyone is on the same page about how the AAR will be used going forward and how the actions decided on will be tracked and who will do it.</a:t>
            </a:r>
          </a:p>
          <a:p>
            <a:pPr lvl="1"/>
            <a:endParaRPr lang="en-US" dirty="0"/>
          </a:p>
        </p:txBody>
      </p:sp>
      <p:pic>
        <p:nvPicPr>
          <p:cNvPr id="4" name="Picture 3" descr="An example communication plan is shown. The plan includes two overarching bullets, with supplemental bullets underneath. The first bullet text reads &quot;How will we share the completed After Action Review&quot; and includes two sub-bullets: &quot;Share with field staff&quot; and &quot;Upload to New PA Model Sharepoint&quot;. Each of these sub-bullets has a sub-bullet noting who has completed this task. &#10;&#10;The second, overarching bullet text reads: &quot;How have Improvement Action owners reported on progress?&quot;. &#10;&#10;This bullet has two sub-bullets that read: &quot;How often will progress be reported out&quot; and &quot;How will the Phase 3 and 4 Action Plan be reviewed in conjunction with the Phase 1 &amp; 2 Action Plan?&quot;. The first of these bullets, the &quot;How often will progress be reported out&quot; bullet, includes three sub-bullets with potential timeframes for reporting out progress.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630" y="2141202"/>
            <a:ext cx="8611738" cy="3968887"/>
          </a:xfrm>
          <a:prstGeom prst="rect">
            <a:avLst/>
          </a:prstGeom>
          <a:ln w="19050">
            <a:solidFill>
              <a:schemeClr val="accent4">
                <a:lumMod val="10000"/>
              </a:schemeClr>
            </a:solidFill>
          </a:ln>
        </p:spPr>
      </p:pic>
      <p:sp>
        <p:nvSpPr>
          <p:cNvPr id="5" name="TextBox 4">
            <a:extLst>
              <a:ext uri="{FF2B5EF4-FFF2-40B4-BE49-F238E27FC236}">
                <a16:creationId xmlns:a16="http://schemas.microsoft.com/office/drawing/2014/main" id="{BC5FD8AC-B5F9-254B-AB1F-C6E205BDA2B2}"/>
              </a:ext>
            </a:extLst>
          </p:cNvPr>
          <p:cNvSpPr txBox="1"/>
          <p:nvPr/>
        </p:nvSpPr>
        <p:spPr>
          <a:xfrm>
            <a:off x="4455497" y="6218039"/>
            <a:ext cx="2986715" cy="338554"/>
          </a:xfrm>
          <a:prstGeom prst="rect">
            <a:avLst/>
          </a:prstGeom>
          <a:noFill/>
        </p:spPr>
        <p:txBody>
          <a:bodyPr wrap="none" rtlCol="0">
            <a:spAutoFit/>
          </a:bodyPr>
          <a:lstStyle/>
          <a:p>
            <a:r>
              <a:rPr lang="en-US" sz="1600" i="1" dirty="0">
                <a:solidFill>
                  <a:schemeClr val="bg1"/>
                </a:solidFill>
              </a:rPr>
              <a:t>Example Communication Plan </a:t>
            </a:r>
          </a:p>
        </p:txBody>
      </p:sp>
    </p:spTree>
    <p:extLst>
      <p:ext uri="{BB962C8B-B14F-4D97-AF65-F5344CB8AC3E}">
        <p14:creationId xmlns:p14="http://schemas.microsoft.com/office/powerpoint/2010/main" val="1206717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Calibri" charset="0"/>
                <a:ea typeface="Calibri" charset="0"/>
                <a:cs typeface="Calibri" charset="0"/>
              </a:rPr>
              <a:t>The Continuous Improvement Process</a:t>
            </a:r>
            <a:endParaRPr lang="en-US" dirty="0">
              <a:latin typeface="Calibri" charset="0"/>
              <a:ea typeface="Calibri" charset="0"/>
              <a:cs typeface="Calibri" charset="0"/>
            </a:endParaRPr>
          </a:p>
        </p:txBody>
      </p:sp>
      <p:sp>
        <p:nvSpPr>
          <p:cNvPr id="47" name="Text Placeholder 4"/>
          <p:cNvSpPr txBox="1">
            <a:spLocks/>
          </p:cNvSpPr>
          <p:nvPr/>
        </p:nvSpPr>
        <p:spPr>
          <a:xfrm>
            <a:off x="675674" y="922906"/>
            <a:ext cx="11134034" cy="971175"/>
          </a:xfrm>
          <a:prstGeom prst="rect">
            <a:avLst/>
          </a:prstGeom>
        </p:spPr>
        <p:txBody>
          <a:bodyPr lIns="91440" tIns="45720" rIns="91440" bIns="45720"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723"/>
              </a:spcBef>
              <a:spcAft>
                <a:spcPts val="600"/>
              </a:spcAft>
              <a:buFont typeface="Arial"/>
              <a:buNone/>
            </a:pPr>
            <a:r>
              <a:rPr lang="en-US" sz="2200" dirty="0">
                <a:solidFill>
                  <a:schemeClr val="bg1"/>
                </a:solidFill>
                <a:latin typeface="Calibri"/>
                <a:ea typeface="Calibri" charset="0"/>
                <a:cs typeface="Calibri"/>
              </a:rPr>
              <a:t>The Continuous Improvement process provides a consistent and systematic approach for effectively building and sustaining capabilities by connecting past and future operations.</a:t>
            </a:r>
          </a:p>
        </p:txBody>
      </p:sp>
      <p:grpSp>
        <p:nvGrpSpPr>
          <p:cNvPr id="50" name="Group 49"/>
          <p:cNvGrpSpPr/>
          <p:nvPr/>
        </p:nvGrpSpPr>
        <p:grpSpPr>
          <a:xfrm>
            <a:off x="6589804" y="3093594"/>
            <a:ext cx="4145304" cy="757380"/>
            <a:chOff x="796387" y="3394487"/>
            <a:chExt cx="3437283" cy="757380"/>
          </a:xfrm>
        </p:grpSpPr>
        <p:sp>
          <p:nvSpPr>
            <p:cNvPr id="51" name="Rectangle 50"/>
            <p:cNvSpPr/>
            <p:nvPr/>
          </p:nvSpPr>
          <p:spPr>
            <a:xfrm>
              <a:off x="1700783" y="3446177"/>
              <a:ext cx="2532887"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3366"/>
                  </a:solidFill>
                  <a:effectLst/>
                  <a:uLnTx/>
                  <a:uFillTx/>
                  <a:latin typeface="Calibri" charset="0"/>
                  <a:ea typeface="Calibri" charset="0"/>
                  <a:cs typeface="Calibri" charset="0"/>
                </a:rPr>
                <a:t>ROOT CAUSE ANALYSIS &amp; METHODOLOGY</a:t>
              </a:r>
            </a:p>
          </p:txBody>
        </p:sp>
        <p:grpSp>
          <p:nvGrpSpPr>
            <p:cNvPr id="52" name="Group 51"/>
            <p:cNvGrpSpPr/>
            <p:nvPr/>
          </p:nvGrpSpPr>
          <p:grpSpPr>
            <a:xfrm>
              <a:off x="796387" y="3394487"/>
              <a:ext cx="772371" cy="757380"/>
              <a:chOff x="481334" y="5123227"/>
              <a:chExt cx="633281" cy="620990"/>
            </a:xfrm>
          </p:grpSpPr>
          <p:sp>
            <p:nvSpPr>
              <p:cNvPr id="53" name="Oval 52"/>
              <p:cNvSpPr/>
              <p:nvPr/>
            </p:nvSpPr>
            <p:spPr>
              <a:xfrm>
                <a:off x="481334" y="5123227"/>
                <a:ext cx="620990" cy="620990"/>
              </a:xfrm>
              <a:prstGeom prst="ellipse">
                <a:avLst/>
              </a:prstGeom>
              <a:noFill/>
              <a:ln w="28575" cap="flat" cmpd="sng" algn="ctr">
                <a:solidFill>
                  <a:srgbClr val="00336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366"/>
                  </a:solidFill>
                  <a:effectLst/>
                  <a:uLnTx/>
                  <a:uFillTx/>
                  <a:latin typeface="Calibri" charset="0"/>
                  <a:ea typeface="Calibri" charset="0"/>
                  <a:cs typeface="Calibri" charset="0"/>
                </a:endParaRPr>
              </a:p>
            </p:txBody>
          </p:sp>
          <p:pic>
            <p:nvPicPr>
              <p:cNvPr id="54" name="Picture 53"/>
              <p:cNvPicPr>
                <a:picLocks noChangeAspect="1"/>
              </p:cNvPicPr>
              <p:nvPr/>
            </p:nvPicPr>
            <p:blipFill>
              <a:blip r:embed="rId2">
                <a:duotone>
                  <a:prstClr val="black"/>
                  <a:srgbClr val="4472C4">
                    <a:tint val="45000"/>
                    <a:satMod val="400000"/>
                  </a:srgbClr>
                </a:duotone>
                <a:extLst>
                  <a:ext uri="{BEBA8EAE-BF5A-486C-A8C5-ECC9F3942E4B}">
                    <a14:imgProps xmlns:a14="http://schemas.microsoft.com/office/drawing/2010/main">
                      <a14:imgLayer r:embed="rId3">
                        <a14:imgEffect>
                          <a14:brightnessContrast contrast="-21000"/>
                        </a14:imgEffect>
                      </a14:imgLayer>
                    </a14:imgProps>
                  </a:ext>
                  <a:ext uri="{28A0092B-C50C-407E-A947-70E740481C1C}">
                    <a14:useLocalDpi xmlns:a14="http://schemas.microsoft.com/office/drawing/2010/main" val="0"/>
                  </a:ext>
                </a:extLst>
              </a:blip>
              <a:stretch>
                <a:fillRect/>
              </a:stretch>
            </p:blipFill>
            <p:spPr>
              <a:xfrm>
                <a:off x="493625" y="5180130"/>
                <a:ext cx="620990" cy="458021"/>
              </a:xfrm>
              <a:prstGeom prst="rect">
                <a:avLst/>
              </a:prstGeom>
            </p:spPr>
          </p:pic>
        </p:grpSp>
      </p:grpSp>
      <p:grpSp>
        <p:nvGrpSpPr>
          <p:cNvPr id="55" name="Group 54"/>
          <p:cNvGrpSpPr/>
          <p:nvPr/>
        </p:nvGrpSpPr>
        <p:grpSpPr>
          <a:xfrm>
            <a:off x="6580926" y="5228539"/>
            <a:ext cx="4435035" cy="736991"/>
            <a:chOff x="787510" y="5529432"/>
            <a:chExt cx="3677528" cy="736991"/>
          </a:xfrm>
        </p:grpSpPr>
        <p:grpSp>
          <p:nvGrpSpPr>
            <p:cNvPr id="56" name="Group 55"/>
            <p:cNvGrpSpPr/>
            <p:nvPr/>
          </p:nvGrpSpPr>
          <p:grpSpPr>
            <a:xfrm>
              <a:off x="787510" y="5529432"/>
              <a:ext cx="736991" cy="736991"/>
              <a:chOff x="328613" y="2063420"/>
              <a:chExt cx="962297" cy="962297"/>
            </a:xfrm>
          </p:grpSpPr>
          <p:sp>
            <p:nvSpPr>
              <p:cNvPr id="58" name="Oval 57"/>
              <p:cNvSpPr/>
              <p:nvPr/>
            </p:nvSpPr>
            <p:spPr>
              <a:xfrm>
                <a:off x="328613" y="2063420"/>
                <a:ext cx="962297" cy="962297"/>
              </a:xfrm>
              <a:prstGeom prst="ellipse">
                <a:avLst/>
              </a:prstGeom>
              <a:noFill/>
              <a:ln w="28575" cap="flat" cmpd="sng" algn="ctr">
                <a:solidFill>
                  <a:srgbClr val="00336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366"/>
                  </a:solidFill>
                  <a:effectLst/>
                  <a:uLnTx/>
                  <a:uFillTx/>
                  <a:latin typeface="Calibri" charset="0"/>
                  <a:ea typeface="Calibri" charset="0"/>
                  <a:cs typeface="Calibri" charset="0"/>
                </a:endParaRPr>
              </a:p>
            </p:txBody>
          </p:sp>
          <p:pic>
            <p:nvPicPr>
              <p:cNvPr id="59" name="Picture 58"/>
              <p:cNvPicPr>
                <a:picLocks noChangeAspect="1"/>
              </p:cNvPicPr>
              <p:nvPr/>
            </p:nvPicPr>
            <p:blipFill>
              <a:blip r:embed="rId4" cstate="print">
                <a:duotone>
                  <a:prstClr val="black"/>
                  <a:srgbClr val="4472C4">
                    <a:tint val="45000"/>
                    <a:satMod val="400000"/>
                  </a:srgbClr>
                </a:duotone>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tretch>
                <a:fillRect/>
              </a:stretch>
            </p:blipFill>
            <p:spPr>
              <a:xfrm>
                <a:off x="553493" y="2254440"/>
                <a:ext cx="542601" cy="556311"/>
              </a:xfrm>
              <a:prstGeom prst="rect">
                <a:avLst/>
              </a:prstGeom>
            </p:spPr>
          </p:pic>
        </p:grpSp>
        <p:sp>
          <p:nvSpPr>
            <p:cNvPr id="57" name="Rectangle 56"/>
            <p:cNvSpPr/>
            <p:nvPr/>
          </p:nvSpPr>
          <p:spPr>
            <a:xfrm>
              <a:off x="1671845" y="5604266"/>
              <a:ext cx="2793193"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3366"/>
                  </a:solidFill>
                  <a:effectLst/>
                  <a:uLnTx/>
                  <a:uFillTx/>
                  <a:latin typeface="Calibri" charset="0"/>
                  <a:ea typeface="Calibri" charset="0"/>
                  <a:cs typeface="Calibri" charset="0"/>
                </a:rPr>
                <a:t>EVALUATION &amp;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3366"/>
                  </a:solidFill>
                  <a:effectLst/>
                  <a:uLnTx/>
                  <a:uFillTx/>
                  <a:latin typeface="Calibri" charset="0"/>
                  <a:ea typeface="Calibri" charset="0"/>
                  <a:cs typeface="Calibri" charset="0"/>
                </a:rPr>
                <a:t>ASSESSMENT CAPABILITIES</a:t>
              </a:r>
            </a:p>
          </p:txBody>
        </p:sp>
      </p:grpSp>
      <p:sp>
        <p:nvSpPr>
          <p:cNvPr id="60" name="Rectangle 59"/>
          <p:cNvSpPr/>
          <p:nvPr/>
        </p:nvSpPr>
        <p:spPr>
          <a:xfrm>
            <a:off x="7645590" y="4227307"/>
            <a:ext cx="2898002" cy="584775"/>
          </a:xfrm>
          <a:prstGeom prst="rect">
            <a:avLst/>
          </a:prstGeom>
        </p:spPr>
        <p:txBody>
          <a:bodyPr wrap="square">
            <a:spAutoFit/>
          </a:bodyPr>
          <a:lstStyle/>
          <a:p>
            <a:r>
              <a:rPr lang="en-US" sz="1600" b="1" dirty="0">
                <a:solidFill>
                  <a:srgbClr val="003366"/>
                </a:solidFill>
                <a:latin typeface="Calibri" charset="0"/>
                <a:ea typeface="Calibri" charset="0"/>
                <a:cs typeface="Calibri" charset="0"/>
              </a:rPr>
              <a:t>RESOLUTION PATHS FOR PRIORITY ISSUES</a:t>
            </a:r>
          </a:p>
        </p:txBody>
      </p:sp>
      <p:grpSp>
        <p:nvGrpSpPr>
          <p:cNvPr id="61" name="Group 60"/>
          <p:cNvGrpSpPr/>
          <p:nvPr/>
        </p:nvGrpSpPr>
        <p:grpSpPr>
          <a:xfrm>
            <a:off x="6589804" y="1996751"/>
            <a:ext cx="4145304" cy="723127"/>
            <a:chOff x="796387" y="2323402"/>
            <a:chExt cx="3437283" cy="723127"/>
          </a:xfrm>
        </p:grpSpPr>
        <p:sp>
          <p:nvSpPr>
            <p:cNvPr id="62" name="Rectangle 61"/>
            <p:cNvSpPr/>
            <p:nvPr/>
          </p:nvSpPr>
          <p:spPr>
            <a:xfrm>
              <a:off x="1671844" y="2387988"/>
              <a:ext cx="2561826" cy="584775"/>
            </a:xfrm>
            <a:prstGeom prst="rect">
              <a:avLst/>
            </a:prstGeom>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3366"/>
                  </a:solidFill>
                  <a:effectLst/>
                  <a:uLnTx/>
                  <a:uFillTx/>
                  <a:latin typeface="Calibri" charset="0"/>
                  <a:ea typeface="Calibri" charset="0"/>
                  <a:cs typeface="Calibri" charset="0"/>
                </a:rPr>
                <a:t>CONSISTENT DATA COLLECTION PROCESSES</a:t>
              </a:r>
            </a:p>
          </p:txBody>
        </p:sp>
        <p:grpSp>
          <p:nvGrpSpPr>
            <p:cNvPr id="63" name="Group 62"/>
            <p:cNvGrpSpPr/>
            <p:nvPr/>
          </p:nvGrpSpPr>
          <p:grpSpPr>
            <a:xfrm>
              <a:off x="796387" y="2323402"/>
              <a:ext cx="723127" cy="723127"/>
              <a:chOff x="801736" y="5605541"/>
              <a:chExt cx="620990" cy="620990"/>
            </a:xfrm>
          </p:grpSpPr>
          <p:sp>
            <p:nvSpPr>
              <p:cNvPr id="64" name="Oval 63"/>
              <p:cNvSpPr/>
              <p:nvPr/>
            </p:nvSpPr>
            <p:spPr>
              <a:xfrm>
                <a:off x="801736" y="5605541"/>
                <a:ext cx="620990" cy="620990"/>
              </a:xfrm>
              <a:prstGeom prst="ellipse">
                <a:avLst/>
              </a:prstGeom>
              <a:noFill/>
              <a:ln w="28575" cap="flat" cmpd="sng" algn="ctr">
                <a:solidFill>
                  <a:srgbClr val="00326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366"/>
                  </a:solidFill>
                  <a:effectLst/>
                  <a:uLnTx/>
                  <a:uFillTx/>
                  <a:latin typeface="Calibri" charset="0"/>
                  <a:ea typeface="Calibri" charset="0"/>
                  <a:cs typeface="Calibri" charset="0"/>
                </a:endParaRPr>
              </a:p>
            </p:txBody>
          </p:sp>
          <p:pic>
            <p:nvPicPr>
              <p:cNvPr id="65" name="Picture 64"/>
              <p:cNvPicPr>
                <a:picLocks noChangeAspect="1"/>
              </p:cNvPicPr>
              <p:nvPr/>
            </p:nvPicPr>
            <p:blipFill>
              <a:blip r:embed="rId6" cstate="print">
                <a:clrChange>
                  <a:clrFrom>
                    <a:srgbClr val="FFFFFF"/>
                  </a:clrFrom>
                  <a:clrTo>
                    <a:srgbClr val="FFFFFF">
                      <a:alpha val="0"/>
                    </a:srgbClr>
                  </a:clrTo>
                </a:clrChange>
                <a:duotone>
                  <a:prstClr val="black"/>
                  <a:srgbClr val="4472C4">
                    <a:tint val="45000"/>
                    <a:satMod val="400000"/>
                  </a:srgbClr>
                </a:duotone>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tretch>
                <a:fillRect/>
              </a:stretch>
            </p:blipFill>
            <p:spPr>
              <a:xfrm>
                <a:off x="952811" y="5704977"/>
                <a:ext cx="318839" cy="421849"/>
              </a:xfrm>
              <a:prstGeom prst="rect">
                <a:avLst/>
              </a:prstGeom>
              <a:ln>
                <a:solidFill>
                  <a:srgbClr val="003265"/>
                </a:solidFill>
              </a:ln>
            </p:spPr>
          </p:pic>
        </p:grpSp>
      </p:grpSp>
      <p:grpSp>
        <p:nvGrpSpPr>
          <p:cNvPr id="66" name="Group 65"/>
          <p:cNvGrpSpPr/>
          <p:nvPr/>
        </p:nvGrpSpPr>
        <p:grpSpPr>
          <a:xfrm>
            <a:off x="6580418" y="4179662"/>
            <a:ext cx="920732" cy="757380"/>
            <a:chOff x="730123" y="3720332"/>
            <a:chExt cx="763470" cy="757380"/>
          </a:xfrm>
        </p:grpSpPr>
        <p:pic>
          <p:nvPicPr>
            <p:cNvPr id="67" name="Picture 66"/>
            <p:cNvPicPr>
              <a:picLocks noChangeAspect="1"/>
            </p:cNvPicPr>
            <p:nvPr/>
          </p:nvPicPr>
          <p:blipFill>
            <a:blip r:embed="rId8" cstate="print">
              <a:clrChange>
                <a:clrFrom>
                  <a:srgbClr val="444444">
                    <a:alpha val="5882"/>
                  </a:srgbClr>
                </a:clrFrom>
                <a:clrTo>
                  <a:srgbClr val="444444">
                    <a:alpha val="0"/>
                  </a:srgbClr>
                </a:clrTo>
              </a:clrChange>
              <a:duotone>
                <a:prstClr val="black"/>
                <a:srgbClr val="4472C4">
                  <a:tint val="45000"/>
                  <a:satMod val="400000"/>
                </a:srgbClr>
              </a:duotone>
              <a:extLst>
                <a:ext uri="{BEBA8EAE-BF5A-486C-A8C5-ECC9F3942E4B}">
                  <a14:imgProps xmlns:a14="http://schemas.microsoft.com/office/drawing/2010/main">
                    <a14:imgLayer r:embed="rId9">
                      <a14:imgEffect>
                        <a14:brightnessContrast bright="15000" contrast="54000"/>
                      </a14:imgEffect>
                    </a14:imgLayer>
                  </a14:imgProps>
                </a:ext>
                <a:ext uri="{28A0092B-C50C-407E-A947-70E740481C1C}">
                  <a14:useLocalDpi xmlns:a14="http://schemas.microsoft.com/office/drawing/2010/main" val="0"/>
                </a:ext>
              </a:extLst>
            </a:blip>
            <a:stretch>
              <a:fillRect/>
            </a:stretch>
          </p:blipFill>
          <p:spPr>
            <a:xfrm>
              <a:off x="756558" y="3736661"/>
              <a:ext cx="737035" cy="737035"/>
            </a:xfrm>
            <a:prstGeom prst="rect">
              <a:avLst/>
            </a:prstGeom>
          </p:spPr>
        </p:pic>
        <p:sp>
          <p:nvSpPr>
            <p:cNvPr id="68" name="Oval 67"/>
            <p:cNvSpPr/>
            <p:nvPr/>
          </p:nvSpPr>
          <p:spPr>
            <a:xfrm>
              <a:off x="730123" y="3720332"/>
              <a:ext cx="757380" cy="757380"/>
            </a:xfrm>
            <a:prstGeom prst="ellipse">
              <a:avLst/>
            </a:prstGeom>
            <a:noFill/>
            <a:ln w="28575" cap="flat" cmpd="sng" algn="ctr">
              <a:solidFill>
                <a:srgbClr val="00336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366"/>
                </a:solidFill>
                <a:effectLst/>
                <a:uLnTx/>
                <a:uFillTx/>
                <a:latin typeface="Calibri" panose="020F0502020204030204"/>
                <a:ea typeface=""/>
                <a:cs typeface=""/>
              </a:endParaRPr>
            </a:p>
          </p:txBody>
        </p:sp>
      </p:grpSp>
      <p:pic>
        <p:nvPicPr>
          <p:cNvPr id="1026" name="Picture 2">
            <a:extLst>
              <a:ext uri="{FF2B5EF4-FFF2-40B4-BE49-F238E27FC236}">
                <a16:creationId xmlns:a16="http://schemas.microsoft.com/office/drawing/2014/main" id="{9E0E3D06-ABF3-4C7B-B1AF-E2165F444CE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97297" y="2112542"/>
            <a:ext cx="5198703" cy="3521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510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APW Document Creation: CIP Next Step</a:t>
            </a:r>
          </a:p>
        </p:txBody>
      </p:sp>
      <p:sp>
        <p:nvSpPr>
          <p:cNvPr id="3" name="Content Placeholder 2"/>
          <p:cNvSpPr>
            <a:spLocks noGrp="1"/>
          </p:cNvSpPr>
          <p:nvPr>
            <p:ph idx="1"/>
          </p:nvPr>
        </p:nvSpPr>
        <p:spPr>
          <a:xfrm>
            <a:off x="609600" y="990600"/>
            <a:ext cx="10678510" cy="4508500"/>
          </a:xfrm>
        </p:spPr>
        <p:txBody>
          <a:bodyPr lIns="91440" tIns="45720" rIns="91440" bIns="45720" anchor="t"/>
          <a:lstStyle/>
          <a:p>
            <a:pPr marL="233045" indent="-233045"/>
            <a:r>
              <a:rPr lang="en-US" dirty="0"/>
              <a:t>Create a next steps slide</a:t>
            </a:r>
            <a:endParaRPr lang="en-US"/>
          </a:p>
          <a:p>
            <a:pPr lvl="1" indent="-223520"/>
            <a:r>
              <a:rPr lang="en-US" dirty="0">
                <a:latin typeface="Calibri"/>
                <a:cs typeface="Calibri"/>
              </a:rPr>
              <a:t>Provide an explanation of what actions will be taken following the APW.</a:t>
            </a:r>
          </a:p>
        </p:txBody>
      </p:sp>
      <p:pic>
        <p:nvPicPr>
          <p:cNvPr id="4" name="Picture 3" descr="An example &quot;Next Steps Slide&quot; is shown, with example bullets for the next steps in the project and the associated timeframes of these steps.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5601" y="1873657"/>
            <a:ext cx="8652491" cy="4241704"/>
          </a:xfrm>
          <a:prstGeom prst="rect">
            <a:avLst/>
          </a:prstGeom>
          <a:ln w="19050">
            <a:solidFill>
              <a:schemeClr val="accent4">
                <a:lumMod val="10000"/>
              </a:schemeClr>
            </a:solidFill>
          </a:ln>
        </p:spPr>
      </p:pic>
      <p:sp>
        <p:nvSpPr>
          <p:cNvPr id="5" name="TextBox 4">
            <a:extLst>
              <a:ext uri="{FF2B5EF4-FFF2-40B4-BE49-F238E27FC236}">
                <a16:creationId xmlns:a16="http://schemas.microsoft.com/office/drawing/2014/main" id="{F460EAA7-F6B3-6441-BD26-B71F5E15B7CB}"/>
              </a:ext>
            </a:extLst>
          </p:cNvPr>
          <p:cNvSpPr txBox="1"/>
          <p:nvPr/>
        </p:nvSpPr>
        <p:spPr>
          <a:xfrm>
            <a:off x="4643049" y="6143493"/>
            <a:ext cx="2611612" cy="338554"/>
          </a:xfrm>
          <a:prstGeom prst="rect">
            <a:avLst/>
          </a:prstGeom>
          <a:noFill/>
        </p:spPr>
        <p:txBody>
          <a:bodyPr wrap="none" rtlCol="0">
            <a:spAutoFit/>
          </a:bodyPr>
          <a:lstStyle/>
          <a:p>
            <a:r>
              <a:rPr lang="en-US" sz="1600" i="1" dirty="0">
                <a:solidFill>
                  <a:schemeClr val="bg1"/>
                </a:solidFill>
              </a:rPr>
              <a:t>Example Next Steps Slide </a:t>
            </a:r>
          </a:p>
        </p:txBody>
      </p:sp>
    </p:spTree>
    <p:extLst>
      <p:ext uri="{BB962C8B-B14F-4D97-AF65-F5344CB8AC3E}">
        <p14:creationId xmlns:p14="http://schemas.microsoft.com/office/powerpoint/2010/main" val="969208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11811000" cy="841248"/>
          </a:xfrm>
        </p:spPr>
        <p:txBody>
          <a:bodyPr/>
          <a:lstStyle/>
          <a:p>
            <a:r>
              <a:rPr lang="en-US" dirty="0">
                <a:latin typeface="Calibri"/>
                <a:cs typeface="Calibri"/>
              </a:rPr>
              <a:t>APW Document Creation: Objectives &amp; Ground Rules</a:t>
            </a:r>
          </a:p>
        </p:txBody>
      </p:sp>
      <p:sp>
        <p:nvSpPr>
          <p:cNvPr id="3" name="Content Placeholder 2"/>
          <p:cNvSpPr>
            <a:spLocks noGrp="1"/>
          </p:cNvSpPr>
          <p:nvPr>
            <p:ph idx="1"/>
          </p:nvPr>
        </p:nvSpPr>
        <p:spPr>
          <a:xfrm>
            <a:off x="609599" y="990600"/>
            <a:ext cx="4119155" cy="4508500"/>
          </a:xfrm>
        </p:spPr>
        <p:txBody>
          <a:bodyPr lIns="91440" tIns="45720" rIns="91440" bIns="45720" anchor="t"/>
          <a:lstStyle/>
          <a:p>
            <a:pPr marL="233045" indent="-233045"/>
            <a:r>
              <a:rPr lang="en-US" dirty="0"/>
              <a:t>Prepare senior leaders</a:t>
            </a:r>
            <a:endParaRPr lang="en-US"/>
          </a:p>
          <a:p>
            <a:pPr lvl="1" indent="-223520"/>
            <a:r>
              <a:rPr lang="en-US" dirty="0"/>
              <a:t>Create talking points for a senior participant to use in opening the workshop. </a:t>
            </a:r>
            <a:endParaRPr lang="en-US" dirty="0">
              <a:cs typeface="Calibri" panose="020F0502020204030204" pitchFamily="34" charset="0"/>
            </a:endParaRPr>
          </a:p>
          <a:p>
            <a:pPr lvl="1" indent="-223520"/>
            <a:r>
              <a:rPr lang="en-US" dirty="0">
                <a:latin typeface="Calibri"/>
                <a:cs typeface="Calibri"/>
              </a:rPr>
              <a:t>These should be written to ensure that all participants understand the purpose of the APW.</a:t>
            </a:r>
          </a:p>
        </p:txBody>
      </p:sp>
      <p:sp>
        <p:nvSpPr>
          <p:cNvPr id="6" name="TextBox 5"/>
          <p:cNvSpPr txBox="1"/>
          <p:nvPr/>
        </p:nvSpPr>
        <p:spPr>
          <a:xfrm>
            <a:off x="977536" y="3995787"/>
            <a:ext cx="3383280" cy="1276945"/>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tIns="0" rtlCol="0">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Get feedback on preferred format for talking points prior to delivering it to the leader.</a:t>
            </a:r>
          </a:p>
        </p:txBody>
      </p:sp>
      <p:pic>
        <p:nvPicPr>
          <p:cNvPr id="4" name="Picture 3" descr="Example talking points for senior leadership reading are presented. "/>
          <p:cNvPicPr>
            <a:picLocks noChangeAspect="1"/>
          </p:cNvPicPr>
          <p:nvPr/>
        </p:nvPicPr>
        <p:blipFill rotWithShape="1">
          <a:blip r:embed="rId3">
            <a:extLst>
              <a:ext uri="{28A0092B-C50C-407E-A947-70E740481C1C}">
                <a14:useLocalDpi xmlns:a14="http://schemas.microsoft.com/office/drawing/2010/main" val="0"/>
              </a:ext>
            </a:extLst>
          </a:blip>
          <a:srcRect b="48218"/>
          <a:stretch/>
        </p:blipFill>
        <p:spPr>
          <a:xfrm>
            <a:off x="4728753" y="1421675"/>
            <a:ext cx="7048349" cy="1962320"/>
          </a:xfrm>
          <a:prstGeom prst="rect">
            <a:avLst/>
          </a:prstGeom>
          <a:ln>
            <a:solidFill>
              <a:schemeClr val="bg1"/>
            </a:solidFill>
          </a:ln>
        </p:spPr>
      </p:pic>
      <p:pic>
        <p:nvPicPr>
          <p:cNvPr id="7" name="Picture 6" descr="Example &quot;ground rules&quot; for the workshop discussion are presented. "/>
          <p:cNvPicPr>
            <a:picLocks noChangeAspect="1"/>
          </p:cNvPicPr>
          <p:nvPr/>
        </p:nvPicPr>
        <p:blipFill rotWithShape="1">
          <a:blip r:embed="rId3">
            <a:extLst>
              <a:ext uri="{28A0092B-C50C-407E-A947-70E740481C1C}">
                <a14:useLocalDpi xmlns:a14="http://schemas.microsoft.com/office/drawing/2010/main" val="0"/>
              </a:ext>
            </a:extLst>
          </a:blip>
          <a:srcRect t="54215"/>
          <a:stretch/>
        </p:blipFill>
        <p:spPr>
          <a:xfrm>
            <a:off x="4728753" y="3429574"/>
            <a:ext cx="7048349" cy="1834573"/>
          </a:xfrm>
          <a:prstGeom prst="rect">
            <a:avLst/>
          </a:prstGeom>
          <a:ln>
            <a:solidFill>
              <a:schemeClr val="bg1"/>
            </a:solidFill>
          </a:ln>
        </p:spPr>
      </p:pic>
    </p:spTree>
    <p:extLst>
      <p:ext uri="{BB962C8B-B14F-4D97-AF65-F5344CB8AC3E}">
        <p14:creationId xmlns:p14="http://schemas.microsoft.com/office/powerpoint/2010/main" val="24229626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lIns="91440" tIns="45720" rIns="91440" bIns="45720" anchor="t"/>
          <a:lstStyle/>
          <a:p>
            <a:pPr marL="233045" indent="-233045"/>
            <a:r>
              <a:rPr lang="en-US" dirty="0">
                <a:latin typeface="Calibri"/>
                <a:cs typeface="Calibri"/>
              </a:rPr>
              <a:t>Determining Action Planning Workshop (APW)  Objectives and Activities</a:t>
            </a:r>
          </a:p>
          <a:p>
            <a:pPr marL="233045" indent="-233045"/>
            <a:r>
              <a:rPr lang="en-US" dirty="0">
                <a:latin typeface="Calibri"/>
                <a:cs typeface="Calibri"/>
              </a:rPr>
              <a:t>APW Preparation</a:t>
            </a:r>
          </a:p>
          <a:p>
            <a:pPr marL="233045" indent="-233045"/>
            <a:r>
              <a:rPr lang="en-US" dirty="0">
                <a:latin typeface="Calibri"/>
                <a:cs typeface="Calibri"/>
              </a:rPr>
              <a:t>APW Document Creation</a:t>
            </a:r>
          </a:p>
          <a:p>
            <a:pPr marL="233045" indent="-233045"/>
            <a:r>
              <a:rPr lang="en-US" b="1" dirty="0">
                <a:latin typeface="Calibri"/>
                <a:cs typeface="Calibri"/>
              </a:rPr>
              <a:t>Conducting an APW</a:t>
            </a:r>
            <a:endParaRPr lang="en-US" b="1" dirty="0">
              <a:cs typeface="Calibri" panose="020F0502020204030204" pitchFamily="34" charset="0"/>
            </a:endParaRPr>
          </a:p>
          <a:p>
            <a:pPr marL="233045" indent="-233045"/>
            <a:r>
              <a:rPr lang="en-US" dirty="0">
                <a:latin typeface="Calibri"/>
                <a:cs typeface="Calibri"/>
              </a:rPr>
              <a:t>Post-APW Activities</a:t>
            </a:r>
          </a:p>
          <a:p>
            <a:pPr marL="233045" indent="-233045"/>
            <a:endParaRPr lang="en-US" dirty="0">
              <a:cs typeface="Calibri" panose="020F0502020204030204" pitchFamily="34" charset="0"/>
            </a:endParaRPr>
          </a:p>
          <a:p>
            <a:pPr marL="233045" indent="-233045"/>
            <a:endParaRPr lang="en-US" dirty="0">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645703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Conducting an APW: Set Up</a:t>
            </a:r>
          </a:p>
        </p:txBody>
      </p:sp>
      <p:sp>
        <p:nvSpPr>
          <p:cNvPr id="3" name="Content Placeholder 2"/>
          <p:cNvSpPr>
            <a:spLocks noGrp="1"/>
          </p:cNvSpPr>
          <p:nvPr>
            <p:ph idx="1"/>
          </p:nvPr>
        </p:nvSpPr>
        <p:spPr>
          <a:xfrm>
            <a:off x="609599" y="990599"/>
            <a:ext cx="7543801" cy="5201653"/>
          </a:xfrm>
        </p:spPr>
        <p:txBody>
          <a:bodyPr/>
          <a:lstStyle/>
          <a:p>
            <a:r>
              <a:rPr lang="en-US" dirty="0"/>
              <a:t>Set up the room</a:t>
            </a:r>
          </a:p>
          <a:p>
            <a:pPr lvl="1"/>
            <a:r>
              <a:rPr lang="en-US" dirty="0"/>
              <a:t>Arrive early – There may be more rearranging of tables and chairs than you expect.</a:t>
            </a:r>
          </a:p>
          <a:p>
            <a:pPr lvl="1"/>
            <a:r>
              <a:rPr lang="en-US" dirty="0"/>
              <a:t>Provide printed copies of the Action Plan and related documents– If technology stops working you still need to be able to conduct the meeting. </a:t>
            </a:r>
          </a:p>
        </p:txBody>
      </p:sp>
      <p:sp>
        <p:nvSpPr>
          <p:cNvPr id="5" name="TextBox 4"/>
          <p:cNvSpPr txBox="1"/>
          <p:nvPr/>
        </p:nvSpPr>
        <p:spPr>
          <a:xfrm>
            <a:off x="2338939" y="3478565"/>
            <a:ext cx="3383280" cy="1889879"/>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lIns="91440" tIns="0" rIns="91440" bIns="45720" rtlCol="0" anchor="t">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If you are conducting the APW in multiple locations, try to have the senior leader be co-located with the main facilitators. </a:t>
            </a:r>
            <a:endParaRPr lang="en-US" dirty="0">
              <a:solidFill>
                <a:schemeClr val="accent4">
                  <a:lumMod val="10000"/>
                </a:schemeClr>
              </a:solidFill>
              <a:cs typeface="Arial"/>
            </a:endParaRPr>
          </a:p>
        </p:txBody>
      </p:sp>
      <p:sp>
        <p:nvSpPr>
          <p:cNvPr id="7" name="TextBox 6"/>
          <p:cNvSpPr txBox="1"/>
          <p:nvPr/>
        </p:nvSpPr>
        <p:spPr>
          <a:xfrm>
            <a:off x="6622181" y="3478565"/>
            <a:ext cx="3383280" cy="1889879"/>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tIns="0" rtlCol="0">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Seat the senior leader and other key participants where they can easily engage in the conversation. </a:t>
            </a:r>
          </a:p>
          <a:p>
            <a:pPr algn="ctr"/>
            <a:endParaRPr lang="en-US" dirty="0">
              <a:solidFill>
                <a:schemeClr val="accent4">
                  <a:lumMod val="10000"/>
                </a:schemeClr>
              </a:solidFill>
            </a:endParaRPr>
          </a:p>
        </p:txBody>
      </p:sp>
    </p:spTree>
    <p:extLst>
      <p:ext uri="{BB962C8B-B14F-4D97-AF65-F5344CB8AC3E}">
        <p14:creationId xmlns:p14="http://schemas.microsoft.com/office/powerpoint/2010/main" val="33653663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Conducting an APW: Facilitation</a:t>
            </a:r>
          </a:p>
        </p:txBody>
      </p:sp>
      <p:sp>
        <p:nvSpPr>
          <p:cNvPr id="3" name="Content Placeholder 2"/>
          <p:cNvSpPr>
            <a:spLocks noGrp="1"/>
          </p:cNvSpPr>
          <p:nvPr>
            <p:ph idx="1"/>
          </p:nvPr>
        </p:nvSpPr>
        <p:spPr>
          <a:xfrm>
            <a:off x="381000" y="882812"/>
            <a:ext cx="7786256" cy="5451764"/>
          </a:xfrm>
        </p:spPr>
        <p:txBody>
          <a:bodyPr/>
          <a:lstStyle/>
          <a:p>
            <a:r>
              <a:rPr lang="en-US" dirty="0"/>
              <a:t>Facilitate the workshop</a:t>
            </a:r>
          </a:p>
          <a:p>
            <a:pPr lvl="1"/>
            <a:r>
              <a:rPr lang="en-US" dirty="0"/>
              <a:t>Guide participants in identifying the actions that will address gaps and institutionalize strengths. </a:t>
            </a:r>
          </a:p>
          <a:p>
            <a:pPr lvl="1"/>
            <a:r>
              <a:rPr lang="en-US" dirty="0"/>
              <a:t>Facilitate discussion on possible solutions and responsibilities for actions.</a:t>
            </a:r>
          </a:p>
          <a:p>
            <a:pPr lvl="1"/>
            <a:r>
              <a:rPr lang="en-US" dirty="0"/>
              <a:t>Encourage participants to be a detailed as possible about what actions should be taken, who will take them, and the timeline for the actions to be completed.</a:t>
            </a:r>
          </a:p>
          <a:p>
            <a:pPr lvl="1"/>
            <a:r>
              <a:rPr lang="en-US" dirty="0"/>
              <a:t>Write down each of the decided upon actions including who will take those actions and when.</a:t>
            </a:r>
          </a:p>
          <a:p>
            <a:pPr lvl="1"/>
            <a:r>
              <a:rPr lang="en-US" dirty="0"/>
              <a:t>Be prepared for participants to develop a different solution than one of the COAs identified.  Should this occur, make sure to understand the solution so it can be accurately recorded on the Action Plan.  And, if it makes any of your other COAs no longer relevant, be prepared to skip over them in the discussion.</a:t>
            </a:r>
          </a:p>
        </p:txBody>
      </p:sp>
      <p:sp>
        <p:nvSpPr>
          <p:cNvPr id="5" name="TextBox 4"/>
          <p:cNvSpPr txBox="1"/>
          <p:nvPr/>
        </p:nvSpPr>
        <p:spPr>
          <a:xfrm>
            <a:off x="8290560" y="3199249"/>
            <a:ext cx="3383280" cy="2196346"/>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tIns="0" rtlCol="0">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Find someone who can be solely dedicated to typing up the actions as they are decided on. It is difficult to facilitate and record the decisions at the same time.</a:t>
            </a:r>
          </a:p>
        </p:txBody>
      </p:sp>
      <p:sp>
        <p:nvSpPr>
          <p:cNvPr id="7" name="TextBox 6"/>
          <p:cNvSpPr txBox="1"/>
          <p:nvPr/>
        </p:nvSpPr>
        <p:spPr>
          <a:xfrm>
            <a:off x="8290560" y="990600"/>
            <a:ext cx="3383280" cy="1889879"/>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tIns="0" rtlCol="0">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After each Observation, briefly review the actions that have been decided including the timelines for their completion.</a:t>
            </a:r>
          </a:p>
        </p:txBody>
      </p:sp>
    </p:spTree>
    <p:extLst>
      <p:ext uri="{BB962C8B-B14F-4D97-AF65-F5344CB8AC3E}">
        <p14:creationId xmlns:p14="http://schemas.microsoft.com/office/powerpoint/2010/main" val="2953259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lIns="91440" tIns="45720" rIns="91440" bIns="45720" anchor="t"/>
          <a:lstStyle/>
          <a:p>
            <a:pPr marL="233045" indent="-233045"/>
            <a:r>
              <a:rPr lang="en-US" dirty="0">
                <a:latin typeface="Calibri"/>
                <a:cs typeface="Calibri"/>
              </a:rPr>
              <a:t>Determining Action Planning Workshop (APW)  Objectives and Activities</a:t>
            </a:r>
          </a:p>
          <a:p>
            <a:pPr marL="233045" indent="-233045"/>
            <a:r>
              <a:rPr lang="en-US" dirty="0">
                <a:latin typeface="Calibri"/>
                <a:cs typeface="Calibri"/>
              </a:rPr>
              <a:t>APW Preparation</a:t>
            </a:r>
          </a:p>
          <a:p>
            <a:pPr marL="233045" indent="-233045"/>
            <a:r>
              <a:rPr lang="en-US" dirty="0">
                <a:latin typeface="Calibri"/>
                <a:cs typeface="Calibri"/>
              </a:rPr>
              <a:t>APW Document Creation</a:t>
            </a:r>
          </a:p>
          <a:p>
            <a:pPr marL="233045" indent="-233045"/>
            <a:r>
              <a:rPr lang="en-US" dirty="0">
                <a:latin typeface="Calibri"/>
                <a:cs typeface="Calibri"/>
              </a:rPr>
              <a:t>Conducting an APW</a:t>
            </a:r>
            <a:endParaRPr lang="en-US" dirty="0">
              <a:cs typeface="Calibri" panose="020F0502020204030204" pitchFamily="34" charset="0"/>
            </a:endParaRPr>
          </a:p>
          <a:p>
            <a:pPr marL="233045" indent="-233045"/>
            <a:r>
              <a:rPr lang="en-US" b="1" dirty="0">
                <a:latin typeface="Calibri"/>
                <a:cs typeface="Calibri"/>
              </a:rPr>
              <a:t>Post-APW Activities</a:t>
            </a:r>
          </a:p>
          <a:p>
            <a:pPr marL="0" indent="0">
              <a:buNone/>
            </a:pPr>
            <a:endParaRPr lang="en-US" dirty="0"/>
          </a:p>
          <a:p>
            <a:pPr marL="233045" indent="-233045"/>
            <a:endParaRPr lang="en-US" dirty="0">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19609825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Post-APW Activities</a:t>
            </a:r>
          </a:p>
        </p:txBody>
      </p:sp>
      <p:sp>
        <p:nvSpPr>
          <p:cNvPr id="3" name="Content Placeholder 2"/>
          <p:cNvSpPr>
            <a:spLocks noGrp="1"/>
          </p:cNvSpPr>
          <p:nvPr>
            <p:ph idx="1"/>
          </p:nvPr>
        </p:nvSpPr>
        <p:spPr>
          <a:xfrm>
            <a:off x="609599" y="990600"/>
            <a:ext cx="7543801" cy="4508500"/>
          </a:xfrm>
        </p:spPr>
        <p:txBody>
          <a:bodyPr lIns="91440" tIns="45720" rIns="91440" bIns="45720" anchor="t"/>
          <a:lstStyle/>
          <a:p>
            <a:pPr marL="233045" indent="-233045"/>
            <a:r>
              <a:rPr lang="en-US" dirty="0"/>
              <a:t>Communication Plan Follow up: Contact POC identified to conduct communication plan steps to determine if plan is complete.</a:t>
            </a:r>
            <a:endParaRPr lang="en-US" dirty="0">
              <a:cs typeface="Calibri"/>
            </a:endParaRPr>
          </a:p>
          <a:p>
            <a:pPr marL="233045" indent="-233045"/>
            <a:r>
              <a:rPr lang="en-US" dirty="0">
                <a:latin typeface="Calibri"/>
                <a:cs typeface="Calibri"/>
              </a:rPr>
              <a:t>Edit Action Plan: Incorporate all the decisions made in the APW into the Action Plan.</a:t>
            </a:r>
          </a:p>
          <a:p>
            <a:pPr marL="233045" indent="-233045"/>
            <a:r>
              <a:rPr lang="en-US" dirty="0">
                <a:latin typeface="Calibri"/>
                <a:cs typeface="Calibri"/>
              </a:rPr>
              <a:t>Disseminate Action Plan: Send the Action Plan to all the participants that attended the APW.</a:t>
            </a:r>
          </a:p>
          <a:p>
            <a:pPr marL="233045" indent="-233045"/>
            <a:r>
              <a:rPr lang="en-US" dirty="0">
                <a:latin typeface="Calibri"/>
                <a:cs typeface="Calibri"/>
              </a:rPr>
              <a:t>Update Action Plan: Determine process for appropriate POC to update, maintain, and distribute Action Plan going forward</a:t>
            </a:r>
          </a:p>
          <a:p>
            <a:pPr marL="0" indent="0">
              <a:buNone/>
            </a:pPr>
            <a:endParaRPr lang="en-US" dirty="0"/>
          </a:p>
        </p:txBody>
      </p:sp>
      <p:sp>
        <p:nvSpPr>
          <p:cNvPr id="5" name="TextBox 4"/>
          <p:cNvSpPr txBox="1"/>
          <p:nvPr/>
        </p:nvSpPr>
        <p:spPr>
          <a:xfrm>
            <a:off x="8290560" y="1152624"/>
            <a:ext cx="3383280" cy="1889879"/>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lIns="91440" tIns="0" rIns="91440" bIns="45720" rtlCol="0" anchor="t">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Convene a meeting following the APW to discuss next steps for the Action Plan with POCs assigned to ongoing roles. </a:t>
            </a:r>
            <a:endParaRPr lang="en-US" dirty="0">
              <a:solidFill>
                <a:schemeClr val="accent4">
                  <a:lumMod val="10000"/>
                </a:schemeClr>
              </a:solidFill>
              <a:cs typeface="Arial"/>
            </a:endParaRPr>
          </a:p>
        </p:txBody>
      </p:sp>
    </p:spTree>
    <p:extLst>
      <p:ext uri="{BB962C8B-B14F-4D97-AF65-F5344CB8AC3E}">
        <p14:creationId xmlns:p14="http://schemas.microsoft.com/office/powerpoint/2010/main" val="4279577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lIns="91440" tIns="45720" rIns="91440" bIns="45720" anchor="t"/>
          <a:lstStyle/>
          <a:p>
            <a:pPr marL="233045" indent="-233045"/>
            <a:r>
              <a:rPr lang="en-US" b="1" dirty="0">
                <a:latin typeface="Calibri"/>
                <a:cs typeface="Calibri"/>
              </a:rPr>
              <a:t>Determining Action Planning Workshop (APW)  Objectives and Activities</a:t>
            </a:r>
            <a:endParaRPr lang="en-US" dirty="0">
              <a:latin typeface="Calibri"/>
              <a:cs typeface="Calibri"/>
            </a:endParaRPr>
          </a:p>
          <a:p>
            <a:pPr marL="233045" indent="-233045"/>
            <a:r>
              <a:rPr lang="en-US" dirty="0">
                <a:latin typeface="Calibri"/>
                <a:cs typeface="Calibri"/>
              </a:rPr>
              <a:t>APW Planning &amp; Preparation</a:t>
            </a:r>
          </a:p>
          <a:p>
            <a:pPr marL="233045" indent="-233045"/>
            <a:r>
              <a:rPr lang="en-US" dirty="0">
                <a:latin typeface="Calibri"/>
                <a:cs typeface="Calibri"/>
              </a:rPr>
              <a:t>APW Document Creation</a:t>
            </a:r>
          </a:p>
          <a:p>
            <a:pPr marL="233045" indent="-233045"/>
            <a:r>
              <a:rPr lang="en-US" dirty="0">
                <a:latin typeface="Calibri"/>
                <a:cs typeface="Calibri"/>
              </a:rPr>
              <a:t>Conducting an APW</a:t>
            </a:r>
            <a:endParaRPr lang="en-US" dirty="0">
              <a:cs typeface="Calibri" panose="020F0502020204030204" pitchFamily="34" charset="0"/>
            </a:endParaRPr>
          </a:p>
          <a:p>
            <a:pPr marL="233045" indent="-233045"/>
            <a:r>
              <a:rPr lang="en-US" dirty="0">
                <a:latin typeface="Calibri"/>
                <a:cs typeface="Calibri"/>
              </a:rPr>
              <a:t>Post-APW Activities</a:t>
            </a:r>
          </a:p>
          <a:p>
            <a:pPr marL="233045" indent="-233045"/>
            <a:endParaRPr lang="en-US" dirty="0">
              <a:cs typeface="Calibri" panose="020F0502020204030204" pitchFamily="34" charset="0"/>
            </a:endParaRPr>
          </a:p>
          <a:p>
            <a:pPr marL="233045" indent="-233045"/>
            <a:endParaRPr lang="en-US" dirty="0">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1333429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235" y="496194"/>
            <a:ext cx="11430000" cy="841248"/>
          </a:xfrm>
        </p:spPr>
        <p:txBody>
          <a:bodyPr/>
          <a:lstStyle/>
          <a:p>
            <a:r>
              <a:rPr lang="en-US" dirty="0">
                <a:latin typeface="Calibri"/>
                <a:cs typeface="Calibri"/>
              </a:rPr>
              <a:t>Action Planning Workshop (APW) </a:t>
            </a:r>
            <a:endParaRPr lang="en-US" dirty="0"/>
          </a:p>
        </p:txBody>
      </p:sp>
      <p:sp>
        <p:nvSpPr>
          <p:cNvPr id="3" name="Content Placeholder 2"/>
          <p:cNvSpPr>
            <a:spLocks noGrp="1"/>
          </p:cNvSpPr>
          <p:nvPr>
            <p:ph idx="1"/>
          </p:nvPr>
        </p:nvSpPr>
        <p:spPr>
          <a:xfrm>
            <a:off x="625365" y="1432035"/>
            <a:ext cx="7543801" cy="4508500"/>
          </a:xfrm>
        </p:spPr>
        <p:txBody>
          <a:bodyPr lIns="91440" tIns="45720" rIns="91440" bIns="45720" anchor="t"/>
          <a:lstStyle/>
          <a:p>
            <a:pPr marL="233045" indent="-233045"/>
            <a:r>
              <a:rPr lang="en-US" dirty="0">
                <a:latin typeface="Calibri"/>
                <a:cs typeface="Calibri"/>
              </a:rPr>
              <a:t>An Action Planning Workshop (APW) is a means of creating and/or addressing the observations and courses of action (COAs) identified in an After-Action Report.</a:t>
            </a:r>
            <a:endParaRPr lang="en-US">
              <a:latin typeface="Calibri"/>
              <a:cs typeface="Calibri"/>
            </a:endParaRPr>
          </a:p>
          <a:p>
            <a:pPr marL="233045" indent="-233045"/>
            <a:r>
              <a:rPr lang="en-US" dirty="0">
                <a:latin typeface="Calibri"/>
                <a:cs typeface="Calibri"/>
              </a:rPr>
              <a:t>An APW brings together those who are responsible for the processes identified in the observations and who have the authority to enact potential COAs, as well as those responsible for tracking progress on actions.</a:t>
            </a:r>
          </a:p>
          <a:p>
            <a:pPr marL="233045" indent="-233045"/>
            <a:r>
              <a:rPr lang="en-US" dirty="0"/>
              <a:t>The goal of the workshop is to come to decisions on what actions should be taken, the timelines for completing those actions, and who is responsible for taking ownership of the actions.</a:t>
            </a:r>
            <a:endParaRPr lang="en-US" dirty="0">
              <a:cs typeface="Calibri" panose="020F0502020204030204" pitchFamily="34" charset="0"/>
            </a:endParaRPr>
          </a:p>
        </p:txBody>
      </p:sp>
      <p:pic>
        <p:nvPicPr>
          <p:cNvPr id="4" name="Picture 3"/>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853611" y="2119715"/>
            <a:ext cx="2438400" cy="2438400"/>
          </a:xfrm>
          <a:prstGeom prst="rect">
            <a:avLst/>
          </a:prstGeom>
        </p:spPr>
      </p:pic>
    </p:spTree>
    <p:extLst>
      <p:ext uri="{BB962C8B-B14F-4D97-AF65-F5344CB8AC3E}">
        <p14:creationId xmlns:p14="http://schemas.microsoft.com/office/powerpoint/2010/main" val="3562864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49621"/>
            <a:ext cx="11430000" cy="841248"/>
          </a:xfrm>
        </p:spPr>
        <p:txBody>
          <a:bodyPr/>
          <a:lstStyle/>
          <a:p>
            <a:r>
              <a:rPr lang="en-US" dirty="0">
                <a:latin typeface="Calibri"/>
                <a:cs typeface="Calibri"/>
              </a:rPr>
              <a:t>Potential APW Activities</a:t>
            </a:r>
          </a:p>
        </p:txBody>
      </p:sp>
      <p:sp>
        <p:nvSpPr>
          <p:cNvPr id="3" name="Content Placeholder 2"/>
          <p:cNvSpPr>
            <a:spLocks noGrp="1"/>
          </p:cNvSpPr>
          <p:nvPr>
            <p:ph idx="1"/>
          </p:nvPr>
        </p:nvSpPr>
        <p:spPr>
          <a:xfrm>
            <a:off x="582928" y="1090868"/>
            <a:ext cx="11026141" cy="5166497"/>
          </a:xfrm>
        </p:spPr>
        <p:txBody>
          <a:bodyPr/>
          <a:lstStyle/>
          <a:p>
            <a:r>
              <a:rPr lang="en-US" b="1" dirty="0"/>
              <a:t>Whole Group Facilitated Discussions:</a:t>
            </a:r>
            <a:r>
              <a:rPr lang="en-US" dirty="0"/>
              <a:t> Participants discuss priorities, possible solutions</a:t>
            </a:r>
            <a:r>
              <a:rPr lang="en-US" dirty="0">
                <a:solidFill>
                  <a:schemeClr val="bg1"/>
                </a:solidFill>
              </a:rPr>
              <a:t>, </a:t>
            </a:r>
            <a:r>
              <a:rPr lang="en-US" dirty="0"/>
              <a:t>and responsibilities for COAs.</a:t>
            </a:r>
          </a:p>
          <a:p>
            <a:r>
              <a:rPr lang="en-US" b="1" dirty="0"/>
              <a:t>Presentations:</a:t>
            </a:r>
            <a:r>
              <a:rPr lang="en-US" dirty="0"/>
              <a:t> Participants share important information pertaining to the Observations.</a:t>
            </a:r>
          </a:p>
          <a:p>
            <a:r>
              <a:rPr lang="en-US" b="1" dirty="0"/>
              <a:t>Trend Analysis</a:t>
            </a:r>
            <a:r>
              <a:rPr lang="en-US" dirty="0"/>
              <a:t>: Illustrate how often a particular Observation has been identified in the past</a:t>
            </a:r>
            <a:r>
              <a:rPr lang="en-US" dirty="0">
                <a:solidFill>
                  <a:schemeClr val="tx2"/>
                </a:solidFill>
              </a:rPr>
              <a:t>.</a:t>
            </a:r>
            <a:endParaRPr lang="en-US" dirty="0"/>
          </a:p>
          <a:p>
            <a:r>
              <a:rPr lang="en-US" b="1" dirty="0"/>
              <a:t>Breakout Discussions: </a:t>
            </a:r>
            <a:r>
              <a:rPr lang="en-US" dirty="0"/>
              <a:t>Focused discussions on key issues that are important/relevant to a specific set of participants.</a:t>
            </a:r>
          </a:p>
          <a:p>
            <a:r>
              <a:rPr lang="en-US" b="1" dirty="0"/>
              <a:t>Problem Solving Exercises: </a:t>
            </a:r>
            <a:r>
              <a:rPr lang="en-US" dirty="0"/>
              <a:t>Participants help identify COAs that will address the root cause of a problem and consider other steps to addressing these issues. When applicable, participants implement root cause analysis, risk and resource analysis, and/or SWOT analysis. </a:t>
            </a:r>
          </a:p>
          <a:p>
            <a:r>
              <a:rPr lang="en-US" b="1" dirty="0"/>
              <a:t>Analysis Training: </a:t>
            </a:r>
            <a:r>
              <a:rPr lang="en-US" dirty="0"/>
              <a:t>Participants learn to continue the necessary analysis with their program office or jurisdiction as they work to implement COAs.</a:t>
            </a:r>
          </a:p>
          <a:p>
            <a:pPr marL="0" indent="0">
              <a:buNone/>
            </a:pPr>
            <a:endParaRPr lang="en-US" dirty="0"/>
          </a:p>
        </p:txBody>
      </p:sp>
    </p:spTree>
    <p:extLst>
      <p:ext uri="{BB962C8B-B14F-4D97-AF65-F5344CB8AC3E}">
        <p14:creationId xmlns:p14="http://schemas.microsoft.com/office/powerpoint/2010/main" val="4002322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lIns="91440" tIns="45720" rIns="91440" bIns="45720" anchor="t"/>
          <a:lstStyle/>
          <a:p>
            <a:pPr marL="233045" indent="-233045"/>
            <a:r>
              <a:rPr lang="en-US" dirty="0">
                <a:latin typeface="Calibri"/>
                <a:cs typeface="Calibri"/>
              </a:rPr>
              <a:t>Determining Action Planning Workshop (APW)  Objectives and Activities</a:t>
            </a:r>
          </a:p>
          <a:p>
            <a:pPr marL="233045" indent="-233045"/>
            <a:r>
              <a:rPr lang="en-US" b="1" dirty="0">
                <a:latin typeface="Calibri"/>
                <a:cs typeface="Calibri"/>
              </a:rPr>
              <a:t>APW Planning &amp; Preparation</a:t>
            </a:r>
          </a:p>
          <a:p>
            <a:pPr marL="233045" indent="-233045"/>
            <a:r>
              <a:rPr lang="en-US" dirty="0">
                <a:latin typeface="Calibri"/>
                <a:cs typeface="Calibri"/>
              </a:rPr>
              <a:t>APW Document Creation</a:t>
            </a:r>
          </a:p>
          <a:p>
            <a:pPr marL="233045" indent="-233045"/>
            <a:r>
              <a:rPr lang="en-US" dirty="0">
                <a:latin typeface="Calibri"/>
                <a:cs typeface="Calibri"/>
              </a:rPr>
              <a:t>Conducting an APW</a:t>
            </a:r>
            <a:endParaRPr lang="en-US" dirty="0">
              <a:cs typeface="Calibri" panose="020F0502020204030204" pitchFamily="34" charset="0"/>
            </a:endParaRPr>
          </a:p>
          <a:p>
            <a:pPr marL="233045" indent="-233045"/>
            <a:r>
              <a:rPr lang="en-US" dirty="0">
                <a:latin typeface="Calibri"/>
                <a:cs typeface="Calibri"/>
              </a:rPr>
              <a:t>Post-APW Activities</a:t>
            </a:r>
          </a:p>
          <a:p>
            <a:pPr marL="233045" indent="-233045"/>
            <a:endParaRPr lang="en-US" dirty="0">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2397743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Calibri"/>
                <a:cs typeface="Calibri"/>
              </a:rPr>
              <a:t>APW Planning</a:t>
            </a:r>
          </a:p>
        </p:txBody>
      </p:sp>
      <p:sp>
        <p:nvSpPr>
          <p:cNvPr id="3" name="Content Placeholder 2"/>
          <p:cNvSpPr>
            <a:spLocks noGrp="1"/>
          </p:cNvSpPr>
          <p:nvPr>
            <p:ph idx="1"/>
          </p:nvPr>
        </p:nvSpPr>
        <p:spPr>
          <a:xfrm>
            <a:off x="381000" y="878932"/>
            <a:ext cx="11270673" cy="5080434"/>
          </a:xfrm>
        </p:spPr>
        <p:txBody>
          <a:bodyPr lIns="91440" tIns="45720" rIns="91440" bIns="45720" anchor="t"/>
          <a:lstStyle/>
          <a:p>
            <a:pPr marL="233045" indent="-233045"/>
            <a:r>
              <a:rPr lang="en-US" dirty="0"/>
              <a:t>Identify Participants</a:t>
            </a:r>
            <a:endParaRPr lang="en-US"/>
          </a:p>
          <a:p>
            <a:pPr lvl="1" indent="-223520"/>
            <a:r>
              <a:rPr lang="en-US" dirty="0"/>
              <a:t>Which program areas do the Observations relate to?</a:t>
            </a:r>
            <a:endParaRPr lang="en-US" dirty="0">
              <a:cs typeface="Calibri" panose="020F0502020204030204" pitchFamily="34" charset="0"/>
            </a:endParaRPr>
          </a:p>
          <a:p>
            <a:pPr lvl="1" indent="-223520"/>
            <a:r>
              <a:rPr lang="en-US" dirty="0"/>
              <a:t>Who has the responsibility and authority to take actions which may resolve the issues or reinforce the best practices?</a:t>
            </a:r>
            <a:endParaRPr lang="en-US" dirty="0">
              <a:cs typeface="Calibri" panose="020F0502020204030204" pitchFamily="34" charset="0"/>
            </a:endParaRPr>
          </a:p>
          <a:p>
            <a:pPr marL="233045" indent="-233045"/>
            <a:r>
              <a:rPr lang="en-US" dirty="0"/>
              <a:t>Identify Senior Leadership </a:t>
            </a:r>
            <a:endParaRPr lang="en-US" dirty="0">
              <a:cs typeface="Calibri" panose="020F0502020204030204" pitchFamily="34" charset="0"/>
            </a:endParaRPr>
          </a:p>
          <a:p>
            <a:pPr lvl="1" indent="-223520"/>
            <a:r>
              <a:rPr lang="en-US" dirty="0"/>
              <a:t>Who is responsible for coordinating the actions of participants?</a:t>
            </a:r>
            <a:endParaRPr lang="en-US" dirty="0">
              <a:cs typeface="Calibri" panose="020F0502020204030204" pitchFamily="34" charset="0"/>
            </a:endParaRPr>
          </a:p>
          <a:p>
            <a:pPr marL="909320" lvl="2"/>
            <a:r>
              <a:rPr lang="en-US" dirty="0"/>
              <a:t>This leader coordinates the division of responsibility for COAs between participants.</a:t>
            </a:r>
            <a:endParaRPr lang="en-US" dirty="0">
              <a:cs typeface="Calibri" panose="020F0502020204030204" pitchFamily="34" charset="0"/>
            </a:endParaRPr>
          </a:p>
          <a:p>
            <a:pPr marL="909320" lvl="2"/>
            <a:r>
              <a:rPr lang="en-US" dirty="0">
                <a:latin typeface="Calibri"/>
                <a:cs typeface="Calibri"/>
              </a:rPr>
              <a:t>A successful APW will require participants to prepare ahead of time, engage in productive discussion during the workshop, and follow through on the COAs. </a:t>
            </a:r>
            <a:endParaRPr lang="en-US" dirty="0">
              <a:cs typeface="Calibri"/>
            </a:endParaRPr>
          </a:p>
          <a:p>
            <a:pPr marL="233045" indent="-233045"/>
            <a:r>
              <a:rPr lang="en-US" dirty="0"/>
              <a:t>Identify Action Plan Manager</a:t>
            </a:r>
            <a:endParaRPr lang="en-US" dirty="0">
              <a:cs typeface="Calibri" panose="020F0502020204030204" pitchFamily="34" charset="0"/>
            </a:endParaRPr>
          </a:p>
          <a:p>
            <a:pPr lvl="1" indent="-223520"/>
            <a:r>
              <a:rPr lang="en-US" dirty="0"/>
              <a:t>Who will be responsible for tracking and managing the Action Plan?</a:t>
            </a:r>
            <a:endParaRPr lang="en-US" dirty="0">
              <a:cs typeface="Calibri" panose="020F0502020204030204" pitchFamily="34" charset="0"/>
            </a:endParaRPr>
          </a:p>
          <a:p>
            <a:pPr marL="909320" lvl="2"/>
            <a:r>
              <a:rPr lang="en-US" dirty="0"/>
              <a:t>This manager is responsible for tracking updates to the action plan, maintaining plan accountability, and providing updates to participants on progress made. </a:t>
            </a:r>
            <a:endParaRPr lang="en-US" dirty="0">
              <a:cs typeface="Calibri" panose="020F0502020204030204" pitchFamily="34" charset="0"/>
            </a:endParaRPr>
          </a:p>
        </p:txBody>
      </p:sp>
    </p:spTree>
    <p:extLst>
      <p:ext uri="{BB962C8B-B14F-4D97-AF65-F5344CB8AC3E}">
        <p14:creationId xmlns:p14="http://schemas.microsoft.com/office/powerpoint/2010/main" val="2953475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Calibri"/>
                <a:cs typeface="Calibri"/>
              </a:rPr>
              <a:t>APW Planning</a:t>
            </a:r>
          </a:p>
        </p:txBody>
      </p:sp>
      <p:sp>
        <p:nvSpPr>
          <p:cNvPr id="3" name="Content Placeholder 2"/>
          <p:cNvSpPr>
            <a:spLocks noGrp="1"/>
          </p:cNvSpPr>
          <p:nvPr>
            <p:ph idx="1"/>
          </p:nvPr>
        </p:nvSpPr>
        <p:spPr>
          <a:xfrm>
            <a:off x="609599" y="990600"/>
            <a:ext cx="10978515" cy="4508500"/>
          </a:xfrm>
        </p:spPr>
        <p:txBody>
          <a:bodyPr lIns="91440" tIns="45720" rIns="91440" bIns="45720" anchor="t"/>
          <a:lstStyle/>
          <a:p>
            <a:pPr marL="233045" indent="-233045"/>
            <a:r>
              <a:rPr lang="en-US" dirty="0">
                <a:latin typeface="Calibri"/>
                <a:cs typeface="Calibri"/>
              </a:rPr>
              <a:t>Selecting the Content of the APW</a:t>
            </a:r>
            <a:endParaRPr lang="en-US" dirty="0"/>
          </a:p>
          <a:p>
            <a:pPr lvl="1" indent="-223520"/>
            <a:r>
              <a:rPr lang="en-US" dirty="0"/>
              <a:t>How many observations (and associated COAs) can you expect to cover during the workshop?</a:t>
            </a:r>
            <a:endParaRPr lang="en-US" dirty="0">
              <a:cs typeface="Calibri" panose="020F0502020204030204" pitchFamily="34" charset="0"/>
            </a:endParaRPr>
          </a:p>
          <a:p>
            <a:pPr marL="909320" lvl="2"/>
            <a:r>
              <a:rPr lang="en-US" dirty="0">
                <a:latin typeface="Calibri"/>
                <a:cs typeface="Calibri"/>
              </a:rPr>
              <a:t>The AAR may have more observations than can reasonably be expected to be addressed at one time. </a:t>
            </a:r>
            <a:endParaRPr lang="en-US" dirty="0">
              <a:cs typeface="Calibri"/>
            </a:endParaRPr>
          </a:p>
          <a:p>
            <a:pPr marL="233045" indent="-233045"/>
            <a:r>
              <a:rPr lang="en-US" dirty="0">
                <a:latin typeface="Calibri"/>
                <a:cs typeface="Calibri"/>
              </a:rPr>
              <a:t>Selecting the Time for the APW</a:t>
            </a:r>
            <a:endParaRPr lang="en-US" dirty="0">
              <a:cs typeface="Calibri"/>
            </a:endParaRPr>
          </a:p>
          <a:p>
            <a:pPr marL="233045" indent="-233045"/>
            <a:r>
              <a:rPr lang="en-US" dirty="0">
                <a:latin typeface="Calibri"/>
                <a:cs typeface="Calibri"/>
              </a:rPr>
              <a:t>Schedule the APW soon after finalizing the AAR.</a:t>
            </a:r>
          </a:p>
          <a:p>
            <a:pPr marL="909320" lvl="2"/>
            <a:r>
              <a:rPr lang="en-US" dirty="0"/>
              <a:t>Give the participants enough time to read the AAR and provide priority observations.</a:t>
            </a:r>
            <a:endParaRPr lang="en-US" dirty="0">
              <a:cs typeface="Calibri" panose="020F0502020204030204" pitchFamily="34" charset="0"/>
            </a:endParaRPr>
          </a:p>
          <a:p>
            <a:pPr marL="909320" lvl="2"/>
            <a:r>
              <a:rPr lang="en-US" dirty="0">
                <a:latin typeface="Calibri"/>
                <a:cs typeface="Calibri"/>
              </a:rPr>
              <a:t>Ensure that you schedule the APW far enough in advance that all the participants are able to reserve the time on their calendars.</a:t>
            </a:r>
          </a:p>
          <a:p>
            <a:pPr marL="909320" lvl="2"/>
            <a:r>
              <a:rPr lang="en-US" dirty="0">
                <a:latin typeface="Calibri"/>
                <a:cs typeface="Calibri"/>
              </a:rPr>
              <a:t>Consider scheduling the APW as soon as there is a clear timeline for the AAR to be completed.</a:t>
            </a:r>
          </a:p>
        </p:txBody>
      </p:sp>
      <p:sp>
        <p:nvSpPr>
          <p:cNvPr id="4" name="TextBox 3"/>
          <p:cNvSpPr txBox="1"/>
          <p:nvPr/>
        </p:nvSpPr>
        <p:spPr>
          <a:xfrm>
            <a:off x="3205056" y="5511800"/>
            <a:ext cx="5781887" cy="970478"/>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lIns="91440" tIns="0" rIns="91440" bIns="45720" rtlCol="0" anchor="t">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A reasonable expectation for a 3 hour APW would be to cover 8-10 observations or 20-25 COAs</a:t>
            </a:r>
            <a:endParaRPr lang="en-US" dirty="0">
              <a:solidFill>
                <a:schemeClr val="accent4">
                  <a:lumMod val="10000"/>
                </a:schemeClr>
              </a:solidFill>
              <a:cs typeface="Arial"/>
            </a:endParaRPr>
          </a:p>
        </p:txBody>
      </p:sp>
    </p:spTree>
    <p:extLst>
      <p:ext uri="{BB962C8B-B14F-4D97-AF65-F5344CB8AC3E}">
        <p14:creationId xmlns:p14="http://schemas.microsoft.com/office/powerpoint/2010/main" val="2082418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Calibri"/>
                <a:cs typeface="Calibri"/>
              </a:rPr>
              <a:t>APW Preparation: Scheduling and Logistics</a:t>
            </a:r>
          </a:p>
        </p:txBody>
      </p:sp>
      <p:sp>
        <p:nvSpPr>
          <p:cNvPr id="3" name="Content Placeholder 2"/>
          <p:cNvSpPr>
            <a:spLocks noGrp="1"/>
          </p:cNvSpPr>
          <p:nvPr>
            <p:ph idx="1"/>
          </p:nvPr>
        </p:nvSpPr>
        <p:spPr>
          <a:xfrm>
            <a:off x="609599" y="990600"/>
            <a:ext cx="7543801" cy="4508500"/>
          </a:xfrm>
        </p:spPr>
        <p:txBody>
          <a:bodyPr lIns="91440" tIns="45720" rIns="91440" bIns="45720" anchor="t"/>
          <a:lstStyle/>
          <a:p>
            <a:pPr marL="233045" indent="-233045"/>
            <a:r>
              <a:rPr lang="en-US" dirty="0">
                <a:solidFill>
                  <a:schemeClr val="accent4">
                    <a:lumMod val="10000"/>
                  </a:schemeClr>
                </a:solidFill>
                <a:latin typeface="Calibri"/>
                <a:cs typeface="Calibri"/>
              </a:rPr>
              <a:t>Set time for the APW well in advance</a:t>
            </a:r>
          </a:p>
          <a:p>
            <a:pPr marL="233045" indent="-233045"/>
            <a:r>
              <a:rPr lang="en-US" dirty="0">
                <a:solidFill>
                  <a:schemeClr val="accent4">
                    <a:lumMod val="10000"/>
                  </a:schemeClr>
                </a:solidFill>
              </a:rPr>
              <a:t>Set up logistics</a:t>
            </a:r>
            <a:endParaRPr lang="en-US" dirty="0">
              <a:solidFill>
                <a:schemeClr val="accent4">
                  <a:lumMod val="10000"/>
                </a:schemeClr>
              </a:solidFill>
              <a:cs typeface="Calibri" panose="020F0502020204030204" pitchFamily="34" charset="0"/>
            </a:endParaRPr>
          </a:p>
          <a:p>
            <a:pPr lvl="1" indent="-223520"/>
            <a:r>
              <a:rPr lang="en-US" dirty="0"/>
              <a:t>Reserve a room or rooms for the workshop.</a:t>
            </a:r>
            <a:endParaRPr lang="en-US" dirty="0">
              <a:cs typeface="Calibri" panose="020F0502020204030204" pitchFamily="34" charset="0"/>
            </a:endParaRPr>
          </a:p>
          <a:p>
            <a:pPr lvl="1" indent="-223520"/>
            <a:r>
              <a:rPr lang="en-US" dirty="0"/>
              <a:t>Set up a conference call number, virtual teleconference (VTC), and Adobe Connect as needed.</a:t>
            </a:r>
            <a:endParaRPr lang="en-US" dirty="0">
              <a:cs typeface="Calibri" panose="020F0502020204030204" pitchFamily="34" charset="0"/>
            </a:endParaRPr>
          </a:p>
          <a:p>
            <a:pPr lvl="1" indent="-223520"/>
            <a:r>
              <a:rPr lang="en-US" dirty="0"/>
              <a:t>Print materials for the workshop including copies of the COAs, draft Action Plan, and Agenda.</a:t>
            </a:r>
            <a:endParaRPr lang="en-US" dirty="0">
              <a:cs typeface="Calibri" panose="020F0502020204030204" pitchFamily="34" charset="0"/>
            </a:endParaRPr>
          </a:p>
          <a:p>
            <a:pPr marL="233045" indent="-233045"/>
            <a:endParaRPr lang="en-US" dirty="0">
              <a:cs typeface="Calibri" panose="020F0502020204030204" pitchFamily="34" charset="0"/>
            </a:endParaRPr>
          </a:p>
        </p:txBody>
      </p:sp>
      <p:sp>
        <p:nvSpPr>
          <p:cNvPr id="10" name="TextBox 9"/>
          <p:cNvSpPr txBox="1"/>
          <p:nvPr/>
        </p:nvSpPr>
        <p:spPr>
          <a:xfrm>
            <a:off x="8204834" y="3244850"/>
            <a:ext cx="3383280" cy="3115747"/>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tIns="0" rtlCol="0">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latin typeface="Arial" panose="020B0604020202020204" pitchFamily="34" charset="0"/>
                <a:cs typeface="Arial" panose="020B0604020202020204" pitchFamily="34" charset="0"/>
              </a:rPr>
              <a:t>If </a:t>
            </a:r>
            <a:r>
              <a:rPr lang="en-US" dirty="0">
                <a:solidFill>
                  <a:srgbClr val="000000"/>
                </a:solidFill>
                <a:latin typeface="Arial" panose="020B0604020202020204" pitchFamily="34" charset="0"/>
                <a:cs typeface="Arial" panose="020B0604020202020204" pitchFamily="34" charset="0"/>
              </a:rPr>
              <a:t>participants</a:t>
            </a:r>
            <a:r>
              <a:rPr lang="en-US" dirty="0">
                <a:solidFill>
                  <a:schemeClr val="accent4">
                    <a:lumMod val="10000"/>
                  </a:schemeClr>
                </a:solidFill>
                <a:latin typeface="Arial" panose="020B0604020202020204" pitchFamily="34" charset="0"/>
                <a:cs typeface="Arial" panose="020B0604020202020204" pitchFamily="34" charset="0"/>
              </a:rPr>
              <a:t> are in different locations, use VTC to help everyone be more engaged in the workshop.</a:t>
            </a:r>
            <a:r>
              <a:rPr lang="en-US" b="1" dirty="0">
                <a:solidFill>
                  <a:schemeClr val="tx2">
                    <a:lumMod val="60000"/>
                    <a:lumOff val="40000"/>
                  </a:schemeClr>
                </a:solidFill>
              </a:rPr>
              <a:t> </a:t>
            </a:r>
            <a:r>
              <a:rPr lang="en-US" dirty="0">
                <a:solidFill>
                  <a:schemeClr val="bg1"/>
                </a:solidFill>
              </a:rPr>
              <a:t>F</a:t>
            </a:r>
            <a:r>
              <a:rPr lang="en-US" dirty="0">
                <a:solidFill>
                  <a:schemeClr val="accent4">
                    <a:lumMod val="10000"/>
                  </a:schemeClr>
                </a:solidFill>
                <a:latin typeface="Arial" panose="020B0604020202020204" pitchFamily="34" charset="0"/>
                <a:cs typeface="Arial" panose="020B0604020202020204" pitchFamily="34" charset="0"/>
              </a:rPr>
              <a:t>ind someone there who can help you with setting up the VTC, printing materials, and providing facilitation support during the workshop.</a:t>
            </a:r>
          </a:p>
        </p:txBody>
      </p:sp>
      <p:sp>
        <p:nvSpPr>
          <p:cNvPr id="7" name="TextBox 6"/>
          <p:cNvSpPr txBox="1"/>
          <p:nvPr/>
        </p:nvSpPr>
        <p:spPr>
          <a:xfrm>
            <a:off x="8204834" y="930224"/>
            <a:ext cx="3383280" cy="2196346"/>
          </a:xfrm>
          <a:prstGeom prst="roundRect">
            <a:avLst/>
          </a:prstGeom>
          <a:ln>
            <a:solidFill>
              <a:srgbClr val="003265"/>
            </a:solidFill>
          </a:ln>
        </p:spPr>
        <p:style>
          <a:lnRef idx="2">
            <a:schemeClr val="accent2"/>
          </a:lnRef>
          <a:fillRef idx="1">
            <a:schemeClr val="lt1"/>
          </a:fillRef>
          <a:effectRef idx="0">
            <a:schemeClr val="accent2"/>
          </a:effectRef>
          <a:fontRef idx="minor">
            <a:schemeClr val="dk1"/>
          </a:fontRef>
        </p:style>
        <p:txBody>
          <a:bodyPr wrap="square" tIns="0" rtlCol="0">
            <a:spAutoFit/>
          </a:bodyPr>
          <a:lstStyle/>
          <a:p>
            <a:pPr algn="ctr"/>
            <a:r>
              <a:rPr lang="en-US" b="1" dirty="0">
                <a:solidFill>
                  <a:schemeClr val="tx2">
                    <a:lumMod val="60000"/>
                    <a:lumOff val="40000"/>
                  </a:schemeClr>
                </a:solidFill>
              </a:rPr>
              <a:t>PRO-TIP</a:t>
            </a:r>
          </a:p>
          <a:p>
            <a:pPr algn="ctr"/>
            <a:r>
              <a:rPr lang="en-US" dirty="0">
                <a:solidFill>
                  <a:schemeClr val="accent4">
                    <a:lumMod val="10000"/>
                  </a:schemeClr>
                </a:solidFill>
              </a:rPr>
              <a:t>Schedule the time based on the availability of the most senior participant. With enough </a:t>
            </a:r>
            <a:r>
              <a:rPr lang="en-US" dirty="0">
                <a:solidFill>
                  <a:srgbClr val="000000"/>
                </a:solidFill>
              </a:rPr>
              <a:t>notice, others </a:t>
            </a:r>
            <a:r>
              <a:rPr lang="en-US" dirty="0">
                <a:solidFill>
                  <a:schemeClr val="accent4">
                    <a:lumMod val="10000"/>
                  </a:schemeClr>
                </a:solidFill>
              </a:rPr>
              <a:t>will be able to adjust their calendars to be able to attend.</a:t>
            </a:r>
          </a:p>
        </p:txBody>
      </p:sp>
    </p:spTree>
    <p:extLst>
      <p:ext uri="{BB962C8B-B14F-4D97-AF65-F5344CB8AC3E}">
        <p14:creationId xmlns:p14="http://schemas.microsoft.com/office/powerpoint/2010/main" val="3326153494"/>
      </p:ext>
    </p:extLst>
  </p:cSld>
  <p:clrMapOvr>
    <a:masterClrMapping/>
  </p:clrMapOvr>
</p:sld>
</file>

<file path=ppt/theme/theme1.xml><?xml version="1.0" encoding="utf-8"?>
<a:theme xmlns:a="http://schemas.openxmlformats.org/drawingml/2006/main" name="DHS">
  <a:themeElements>
    <a:clrScheme name="">
      <a:dk1>
        <a:srgbClr val="70BC1F"/>
      </a:dk1>
      <a:lt1>
        <a:srgbClr val="FFFFFF"/>
      </a:lt1>
      <a:dk2>
        <a:srgbClr val="000063"/>
      </a:dk2>
      <a:lt2>
        <a:srgbClr val="FF0000"/>
      </a:lt2>
      <a:accent1>
        <a:srgbClr val="FFDB00"/>
      </a:accent1>
      <a:accent2>
        <a:srgbClr val="0062C8"/>
      </a:accent2>
      <a:accent3>
        <a:srgbClr val="AAAAB7"/>
      </a:accent3>
      <a:accent4>
        <a:srgbClr val="DADADA"/>
      </a:accent4>
      <a:accent5>
        <a:srgbClr val="FFEAAA"/>
      </a:accent5>
      <a:accent6>
        <a:srgbClr val="0058B5"/>
      </a:accent6>
      <a:hlink>
        <a:srgbClr val="CC6600"/>
      </a:hlink>
      <a:folHlink>
        <a:srgbClr val="990099"/>
      </a:folHlink>
    </a:clrScheme>
    <a:fontScheme name="DHS_Template_Whit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solidFill>
          <a:schemeClr val="accent1"/>
        </a:solidFill>
        <a:ln w="19050" cap="flat" cmpd="sng" algn="ctr">
          <a:solidFill>
            <a:srgbClr val="002060"/>
          </a:solidFill>
          <a:prstDash val="solid"/>
          <a:round/>
          <a:headEnd type="none" w="med" len="med"/>
          <a:tailEnd type="triangle"/>
        </a:ln>
        <a:effectLst/>
      </a:spPr>
      <a:bodyPr/>
      <a:lstStyle/>
    </a:lnDef>
  </a:objectDefaults>
  <a:extraClrSchemeLst>
    <a:extraClrScheme>
      <a:clrScheme name="DHS_Template_White 1">
        <a:dk1>
          <a:srgbClr val="595959"/>
        </a:dk1>
        <a:lt1>
          <a:srgbClr val="F8D167"/>
        </a:lt1>
        <a:dk2>
          <a:srgbClr val="BF5FA7"/>
        </a:dk2>
        <a:lt2>
          <a:srgbClr val="92C9DD"/>
        </a:lt2>
        <a:accent1>
          <a:srgbClr val="9ED47C"/>
        </a:accent1>
        <a:accent2>
          <a:srgbClr val="F3728D"/>
        </a:accent2>
        <a:accent3>
          <a:srgbClr val="FBE5B8"/>
        </a:accent3>
        <a:accent4>
          <a:srgbClr val="4B4B4B"/>
        </a:accent4>
        <a:accent5>
          <a:srgbClr val="CCE6BF"/>
        </a:accent5>
        <a:accent6>
          <a:srgbClr val="DC677F"/>
        </a:accent6>
        <a:hlink>
          <a:srgbClr val="6E91BA"/>
        </a:hlink>
        <a:folHlink>
          <a:srgbClr val="BDB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ensitive xmlns="cc0073e7-31cd-4c32-9712-79659562e3c7">false</Sensitive>
    <TaxCatchAll xmlns="d908439d-9dd6-47fc-b01e-c4965d0f71c1"/>
    <Fiscal_x0020_Year xmlns="cc0073e7-31cd-4c32-9712-79659562e3c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4742373AA01E74BB2150F0483B8E847" ma:contentTypeVersion="19" ma:contentTypeDescription="Create a new document." ma:contentTypeScope="" ma:versionID="db75a86769ca62ba442e37c30e7c889f">
  <xsd:schema xmlns:xsd="http://www.w3.org/2001/XMLSchema" xmlns:xs="http://www.w3.org/2001/XMLSchema" xmlns:p="http://schemas.microsoft.com/office/2006/metadata/properties" xmlns:ns2="cc0073e7-31cd-4c32-9712-79659562e3c7" xmlns:ns3="d908439d-9dd6-47fc-b01e-c4965d0f71c1" xmlns:ns5="4189626d-cce6-458a-8bf3-01c4ba998e36" xmlns:ns6="31a69413-cc5b-4681-b905-a7e7f62acb5b" targetNamespace="http://schemas.microsoft.com/office/2006/metadata/properties" ma:root="true" ma:fieldsID="a0667d0ec2832bf225eba7233568bce6" ns2:_="" ns3:_="" ns5:_="" ns6:_="">
    <xsd:import namespace="cc0073e7-31cd-4c32-9712-79659562e3c7"/>
    <xsd:import namespace="d908439d-9dd6-47fc-b01e-c4965d0f71c1"/>
    <xsd:import namespace="4189626d-cce6-458a-8bf3-01c4ba998e36"/>
    <xsd:import namespace="31a69413-cc5b-4681-b905-a7e7f62acb5b"/>
    <xsd:element name="properties">
      <xsd:complexType>
        <xsd:sequence>
          <xsd:element name="documentManagement">
            <xsd:complexType>
              <xsd:all>
                <xsd:element ref="ns2:Fiscal_x0020_Year" minOccurs="0"/>
                <xsd:element ref="ns3:TaxCatchAll" minOccurs="0"/>
                <xsd:element ref="ns3:TaxCatchAllLabel" minOccurs="0"/>
                <xsd:element ref="ns2:Sensitive" minOccurs="0"/>
                <xsd:element ref="ns5:SharedWithUsers" minOccurs="0"/>
                <xsd:element ref="ns5:SharedWithDetails" minOccurs="0"/>
                <xsd:element ref="ns6:MediaServiceMetadata" minOccurs="0"/>
                <xsd:element ref="ns6:MediaServiceFastMetadata" minOccurs="0"/>
                <xsd:element ref="ns6:MediaServiceAutoTags" minOccurs="0"/>
                <xsd:element ref="ns6:MediaServiceOCR" minOccurs="0"/>
                <xsd:element ref="ns6:MediaServiceGenerationTime" minOccurs="0"/>
                <xsd:element ref="ns6:MediaServiceEventHashCode" minOccurs="0"/>
                <xsd:element ref="ns6: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0073e7-31cd-4c32-9712-79659562e3c7" elementFormDefault="qualified">
    <xsd:import namespace="http://schemas.microsoft.com/office/2006/documentManagement/types"/>
    <xsd:import namespace="http://schemas.microsoft.com/office/infopath/2007/PartnerControls"/>
    <xsd:element name="Fiscal_x0020_Year" ma:index="8" nillable="true" ma:displayName="Fiscal Year" ma:decimals="0" ma:description="The government fiscal year in which the content item originated." ma:internalName="Fiscal_x0020_Year" ma:readOnly="false" ma:percentage="FALSE">
      <xsd:simpleType>
        <xsd:restriction base="dms:Number"/>
      </xsd:simpleType>
    </xsd:element>
    <xsd:element name="Sensitive" ma:index="11" nillable="true" ma:displayName="Sensitive" ma:default="0" ma:internalName="Sensitiv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d908439d-9dd6-47fc-b01e-c4965d0f71c1"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ed9b6101-a044-4dff-a6f4-5e61b4163739}" ma:internalName="TaxCatchAll" ma:showField="CatchAllData" ma:web="d908439d-9dd6-47fc-b01e-c4965d0f71c1">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ed9b6101-a044-4dff-a6f4-5e61b4163739}" ma:internalName="TaxCatchAllLabel" ma:readOnly="true" ma:showField="CatchAllDataLabel" ma:web="d908439d-9dd6-47fc-b01e-c4965d0f71c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189626d-cce6-458a-8bf3-01c4ba998e36"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a69413-cc5b-4681-b905-a7e7f62acb5b" elementFormDefault="qualified">
    <xsd:import namespace="http://schemas.microsoft.com/office/2006/documentManagement/types"/>
    <xsd:import namespace="http://schemas.microsoft.com/office/infopath/2007/PartnerControls"/>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DateTaken" ma:index="21"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568ddf3f-b77f-46a0-9295-2b9495b51427" ContentTypeId="0x0101" PreviousValue="false"/>
</file>

<file path=customXml/itemProps1.xml><?xml version="1.0" encoding="utf-8"?>
<ds:datastoreItem xmlns:ds="http://schemas.openxmlformats.org/officeDocument/2006/customXml" ds:itemID="{3795D26C-B1B9-4585-BA70-05173065C174}">
  <ds:schemaRefs>
    <ds:schemaRef ds:uri="http://schemas.microsoft.com/office/2006/metadata/properties"/>
    <ds:schemaRef ds:uri="http://www.w3.org/XML/1998/namespace"/>
    <ds:schemaRef ds:uri="http://schemas.microsoft.com/office/infopath/2007/PartnerControls"/>
    <ds:schemaRef ds:uri="http://purl.org/dc/dcmitype/"/>
    <ds:schemaRef ds:uri="2550d5a2-aaee-4085-9d81-34dd4814148f"/>
    <ds:schemaRef ds:uri="http://schemas.microsoft.com/office/2006/documentManagement/types"/>
    <ds:schemaRef ds:uri="http://schemas.openxmlformats.org/package/2006/metadata/core-properties"/>
    <ds:schemaRef ds:uri="http://purl.org/dc/elements/1.1/"/>
    <ds:schemaRef ds:uri="http://purl.org/dc/terms/"/>
    <ds:schemaRef ds:uri="18f8748f-92d2-4aca-9393-6b61475dd7b8"/>
    <ds:schemaRef ds:uri="http://schemas.microsoft.com/sharepoint/v3"/>
    <ds:schemaRef ds:uri="cc0073e7-31cd-4c32-9712-79659562e3c7"/>
    <ds:schemaRef ds:uri="d908439d-9dd6-47fc-b01e-c4965d0f71c1"/>
  </ds:schemaRefs>
</ds:datastoreItem>
</file>

<file path=customXml/itemProps2.xml><?xml version="1.0" encoding="utf-8"?>
<ds:datastoreItem xmlns:ds="http://schemas.openxmlformats.org/officeDocument/2006/customXml" ds:itemID="{F0E8CC49-366A-48EA-B528-B1E1AB2F6E5D}">
  <ds:schemaRefs>
    <ds:schemaRef ds:uri="http://schemas.microsoft.com/sharepoint/v3/contenttype/forms"/>
  </ds:schemaRefs>
</ds:datastoreItem>
</file>

<file path=customXml/itemProps3.xml><?xml version="1.0" encoding="utf-8"?>
<ds:datastoreItem xmlns:ds="http://schemas.openxmlformats.org/officeDocument/2006/customXml" ds:itemID="{42C187F6-D270-4E34-B409-A22D4A9F71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0073e7-31cd-4c32-9712-79659562e3c7"/>
    <ds:schemaRef ds:uri="d908439d-9dd6-47fc-b01e-c4965d0f71c1"/>
    <ds:schemaRef ds:uri="4189626d-cce6-458a-8bf3-01c4ba998e36"/>
    <ds:schemaRef ds:uri="31a69413-cc5b-4681-b905-a7e7f62acb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600AE401-82FF-4E97-A39C-463E4C969C82}">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6629</TotalTime>
  <Words>1754</Words>
  <Application>Microsoft Office PowerPoint</Application>
  <PresentationFormat>Widescreen</PresentationFormat>
  <Paragraphs>183</Paragraphs>
  <Slides>26</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Courier New</vt:lpstr>
      <vt:lpstr>Times New Roman</vt:lpstr>
      <vt:lpstr>Wingdings</vt:lpstr>
      <vt:lpstr>DHS</vt:lpstr>
      <vt:lpstr>Action Planning Workshop (APW) Facilitation Guide </vt:lpstr>
      <vt:lpstr>The Continuous Improvement Process</vt:lpstr>
      <vt:lpstr>Agenda</vt:lpstr>
      <vt:lpstr>Action Planning Workshop (APW) </vt:lpstr>
      <vt:lpstr>Potential APW Activities</vt:lpstr>
      <vt:lpstr>Agenda</vt:lpstr>
      <vt:lpstr>APW Planning</vt:lpstr>
      <vt:lpstr>APW Planning</vt:lpstr>
      <vt:lpstr>APW Preparation: Scheduling and Logistics</vt:lpstr>
      <vt:lpstr>APW Preparation: Action Plan</vt:lpstr>
      <vt:lpstr>APW Preparation: Action Plan</vt:lpstr>
      <vt:lpstr>APW Preparation: Prioritization Request</vt:lpstr>
      <vt:lpstr>APW Preparation: Invitations</vt:lpstr>
      <vt:lpstr>APW Preparation: Prioritization Matrix</vt:lpstr>
      <vt:lpstr>Agenda</vt:lpstr>
      <vt:lpstr>APW Document Creation </vt:lpstr>
      <vt:lpstr>APW Document Creation: APW Agenda</vt:lpstr>
      <vt:lpstr>APW Document Creation: Action Planning Document</vt:lpstr>
      <vt:lpstr>APW Document Creation: Communication Plan</vt:lpstr>
      <vt:lpstr>APW Document Creation: CIP Next Step</vt:lpstr>
      <vt:lpstr>APW Document Creation: Objectives &amp; Ground Rules</vt:lpstr>
      <vt:lpstr>Agenda</vt:lpstr>
      <vt:lpstr>Conducting an APW: Set Up</vt:lpstr>
      <vt:lpstr>Conducting an APW: Facilitation</vt:lpstr>
      <vt:lpstr>Agenda</vt:lpstr>
      <vt:lpstr>Post-APW Activities</vt:lpstr>
    </vt:vector>
  </TitlesOfParts>
  <Company>FEMA.NET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2017 Continuous Improvement Field Academy</dc:title>
  <dc:creator>Murphy, Sean</dc:creator>
  <cp:lastModifiedBy>Marshall, Kevin</cp:lastModifiedBy>
  <cp:revision>320</cp:revision>
  <cp:lastPrinted>2018-01-16T16:12:37Z</cp:lastPrinted>
  <dcterms:created xsi:type="dcterms:W3CDTF">2017-06-06T13:12:41Z</dcterms:created>
  <dcterms:modified xsi:type="dcterms:W3CDTF">2022-01-25T01:04:21Z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0x01010034742373AA01E74BB2150F0483B8E847</vt:lpwstr>
  </property>
  <property fmtid="{D5CDD505-2E9C-101B-9397-08002B2CF9AE}" pid="3" name="Owning Organization">
    <vt:lpwstr/>
  </property>
  <property fmtid="{D5CDD505-2E9C-101B-9397-08002B2CF9AE}" pid="4" name="Subject Location">
    <vt:lpwstr/>
  </property>
  <property fmtid="{D5CDD505-2E9C-101B-9397-08002B2CF9AE}" pid="5" name="Originating Location">
    <vt:lpwstr/>
  </property>
  <property fmtid="{D5CDD505-2E9C-101B-9397-08002B2CF9AE}" pid="6" name="fa8b3c0ab554460e9de7d33f965d1016">
    <vt:lpwstr/>
  </property>
  <property fmtid="{D5CDD505-2E9C-101B-9397-08002B2CF9AE}" pid="7" name="pf4d17760f49449d8d7ca1858efc9a66">
    <vt:lpwstr/>
  </property>
  <property fmtid="{D5CDD505-2E9C-101B-9397-08002B2CF9AE}" pid="8" name="h73f093664ba4549abd8e8f837f64ecc">
    <vt:lpwstr/>
  </property>
  <property fmtid="{D5CDD505-2E9C-101B-9397-08002B2CF9AE}" pid="9" name="Mission Area">
    <vt:lpwstr/>
  </property>
  <property fmtid="{D5CDD505-2E9C-101B-9397-08002B2CF9AE}" pid="10" name="Organizational Function">
    <vt:lpwstr/>
  </property>
</Properties>
</file>