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6" r:id="rId9"/>
    <p:sldId id="260" r:id="rId10"/>
    <p:sldId id="261" r:id="rId11"/>
    <p:sldId id="262" r:id="rId12"/>
    <p:sldId id="263" r:id="rId13"/>
    <p:sldId id="264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84" r:id="rId22"/>
    <p:sldId id="285" r:id="rId23"/>
    <p:sldId id="286" r:id="rId24"/>
    <p:sldId id="287" r:id="rId25"/>
    <p:sldId id="288" r:id="rId26"/>
    <p:sldId id="279" r:id="rId27"/>
    <p:sldId id="281" r:id="rId28"/>
    <p:sldId id="282" r:id="rId29"/>
    <p:sldId id="289" r:id="rId30"/>
    <p:sldId id="278" r:id="rId31"/>
    <p:sldId id="280" r:id="rId32"/>
    <p:sldId id="283" r:id="rId33"/>
    <p:sldId id="290" r:id="rId34"/>
    <p:sldId id="265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slotter/hampi/wiki" TargetMode="External"/><Relationship Id="rId2" Type="http://schemas.openxmlformats.org/officeDocument/2006/relationships/hyperlink" Target="https://groups.io/g/Ham-P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ars.org/gars/previous-workshops/" TargetMode="External"/><Relationship Id="rId4" Type="http://schemas.openxmlformats.org/officeDocument/2006/relationships/hyperlink" Target="https://forums.qrz.com/index.php?threads/hampi-1-0-released.711515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balena.io/etcher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nwdigitalradio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aspberrytips.com/time-sync-raspberry-pi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sourceforge.net/projects/multimon/" TargetMode="External"/><Relationship Id="rId13" Type="http://schemas.openxmlformats.org/officeDocument/2006/relationships/hyperlink" Target="http://wa0eir.bcts.info/psk31lx.html" TargetMode="External"/><Relationship Id="rId3" Type="http://schemas.openxmlformats.org/officeDocument/2006/relationships/hyperlink" Target="https://github.com/gnss-sdr/gnss-sdr" TargetMode="External"/><Relationship Id="rId7" Type="http://schemas.openxmlformats.org/officeDocument/2006/relationships/hyperlink" Target="https://tagloomis.com/grid-tracker/" TargetMode="External"/><Relationship Id="rId12" Type="http://schemas.openxmlformats.org/officeDocument/2006/relationships/hyperlink" Target="https://www.qrz.com/db/kn4crd/" TargetMode="External"/><Relationship Id="rId2" Type="http://schemas.openxmlformats.org/officeDocument/2006/relationships/hyperlink" Target="http://www.w1hkj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npsk.sourceforge.net/" TargetMode="External"/><Relationship Id="rId11" Type="http://schemas.openxmlformats.org/officeDocument/2006/relationships/hyperlink" Target="http://js8call.com/" TargetMode="External"/><Relationship Id="rId5" Type="http://schemas.openxmlformats.org/officeDocument/2006/relationships/hyperlink" Target="https://www.qrz.com/db/K1JT" TargetMode="External"/><Relationship Id="rId15" Type="http://schemas.openxmlformats.org/officeDocument/2006/relationships/hyperlink" Target="http://wa0eir.bcts.info/twpsk.html" TargetMode="External"/><Relationship Id="rId10" Type="http://schemas.openxmlformats.org/officeDocument/2006/relationships/hyperlink" Target="https://github.com/EliasOenal/multimon-ng" TargetMode="External"/><Relationship Id="rId4" Type="http://schemas.openxmlformats.org/officeDocument/2006/relationships/hyperlink" Target="https://physics.princeton.edu/pulsar/k1jt/wsjtx.html" TargetMode="External"/><Relationship Id="rId9" Type="http://schemas.openxmlformats.org/officeDocument/2006/relationships/hyperlink" Target="http://www.jtdx.tech/en/" TargetMode="External"/><Relationship Id="rId14" Type="http://schemas.openxmlformats.org/officeDocument/2006/relationships/hyperlink" Target="http://m0iax.com/2019/05/27/js8calltools-for-raspberry-p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a0eir.bcts.info/twlog.html" TargetMode="External"/><Relationship Id="rId3" Type="http://schemas.openxmlformats.org/officeDocument/2006/relationships/hyperlink" Target="https://www.cqrlog.com/" TargetMode="External"/><Relationship Id="rId7" Type="http://schemas.openxmlformats.org/officeDocument/2006/relationships/hyperlink" Target="http://tucnak.nagano.cz/wiki/Main_Page" TargetMode="External"/><Relationship Id="rId2" Type="http://schemas.openxmlformats.org/officeDocument/2006/relationships/hyperlink" Target="http://www.arrl.org/tqsl-downloa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lf.github.io/" TargetMode="External"/><Relationship Id="rId5" Type="http://schemas.openxmlformats.org/officeDocument/2006/relationships/hyperlink" Target="https://www.klog.xyz/" TargetMode="External"/><Relationship Id="rId10" Type="http://schemas.openxmlformats.org/officeDocument/2006/relationships/hyperlink" Target="https://www.nongnu.org/xlog/" TargetMode="External"/><Relationship Id="rId4" Type="http://schemas.openxmlformats.org/officeDocument/2006/relationships/hyperlink" Target="https://christianjacobs.uk/pyqso/" TargetMode="External"/><Relationship Id="rId9" Type="http://schemas.openxmlformats.org/officeDocument/2006/relationships/hyperlink" Target="https://github.com/dslotter/wsjtx_to_n3fjp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soundmodem.vk4msl.id.au/" TargetMode="External"/><Relationship Id="rId3" Type="http://schemas.openxmlformats.org/officeDocument/2006/relationships/hyperlink" Target="http://xastir.org/" TargetMode="External"/><Relationship Id="rId7" Type="http://schemas.openxmlformats.org/officeDocument/2006/relationships/hyperlink" Target="https://thelifeofkenneth.com/aprx/" TargetMode="External"/><Relationship Id="rId2" Type="http://schemas.openxmlformats.org/officeDocument/2006/relationships/hyperlink" Target="https://github.com/wb2osz/direwol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n2ygk/aprsdigi" TargetMode="External"/><Relationship Id="rId5" Type="http://schemas.openxmlformats.org/officeDocument/2006/relationships/hyperlink" Target="http://m0iax.com/2019/09/25/aprs-message-app-for-js8call/" TargetMode="External"/><Relationship Id="rId4" Type="http://schemas.openxmlformats.org/officeDocument/2006/relationships/hyperlink" Target="https://www.ka2ddo.org/ka2ddo/YAAC.html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cwdaemon.sourceforge.net/" TargetMode="External"/><Relationship Id="rId13" Type="http://schemas.openxmlformats.org/officeDocument/2006/relationships/hyperlink" Target="http://www.pa3fwm.nl/software/rscw/" TargetMode="External"/><Relationship Id="rId3" Type="http://schemas.openxmlformats.org/officeDocument/2006/relationships/hyperlink" Target="http://www.catb.org/~esr/morse-classic/" TargetMode="External"/><Relationship Id="rId7" Type="http://schemas.openxmlformats.org/officeDocument/2006/relationships/hyperlink" Target="https://fkurz.net/ham/qrq.html" TargetMode="External"/><Relationship Id="rId12" Type="http://schemas.openxmlformats.org/officeDocument/2006/relationships/hyperlink" Target="http://fkurz.net/ham/ebook2cw.html" TargetMode="External"/><Relationship Id="rId2" Type="http://schemas.openxmlformats.org/officeDocument/2006/relationships/hyperlink" Target="https://www.nongnu.org/ald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nixcw.sourceforge.net/" TargetMode="External"/><Relationship Id="rId11" Type="http://schemas.openxmlformats.org/officeDocument/2006/relationships/hyperlink" Target="https://launchpad.net/ubuntu/+source/xdemorse/3.4-1" TargetMode="External"/><Relationship Id="rId5" Type="http://schemas.openxmlformats.org/officeDocument/2006/relationships/hyperlink" Target="http://aluigi.altervista.org/mytoolz.htm" TargetMode="External"/><Relationship Id="rId10" Type="http://schemas.openxmlformats.org/officeDocument/2006/relationships/hyperlink" Target="https://fkurz.net/ham/ebook2cw.html" TargetMode="External"/><Relationship Id="rId4" Type="http://schemas.openxmlformats.org/officeDocument/2006/relationships/hyperlink" Target="http://unixcw.sourceforge.net/about.html" TargetMode="External"/><Relationship Id="rId9" Type="http://schemas.openxmlformats.org/officeDocument/2006/relationships/hyperlink" Target="http://wa0eir.bcts.info/twcw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7lim.nl/bluedv/" TargetMode="External"/><Relationship Id="rId2" Type="http://schemas.openxmlformats.org/officeDocument/2006/relationships/hyperlink" Target="http://www.d-rats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f4exb/sdrangel" TargetMode="External"/><Relationship Id="rId13" Type="http://schemas.openxmlformats.org/officeDocument/2006/relationships/hyperlink" Target="https://github.com/pothosware/SoapySDRPlay" TargetMode="External"/><Relationship Id="rId3" Type="http://schemas.openxmlformats.org/officeDocument/2006/relationships/hyperlink" Target="https://github.com/pothosware/SoapyMultiSDR" TargetMode="External"/><Relationship Id="rId7" Type="http://schemas.openxmlformats.org/officeDocument/2006/relationships/hyperlink" Target="https://github.com/pothosware/SoapyRemote" TargetMode="External"/><Relationship Id="rId12" Type="http://schemas.openxmlformats.org/officeDocument/2006/relationships/hyperlink" Target="http://james.ahlstrom.name/quisk/" TargetMode="External"/><Relationship Id="rId2" Type="http://schemas.openxmlformats.org/officeDocument/2006/relationships/hyperlink" Target="https://cubicsdr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qrx.dk/" TargetMode="External"/><Relationship Id="rId11" Type="http://schemas.openxmlformats.org/officeDocument/2006/relationships/hyperlink" Target="https://github.com/pothosware/SoapySDR" TargetMode="External"/><Relationship Id="rId5" Type="http://schemas.openxmlformats.org/officeDocument/2006/relationships/hyperlink" Target="https://github.com/pothosware/SoapyNetSDR" TargetMode="External"/><Relationship Id="rId15" Type="http://schemas.openxmlformats.org/officeDocument/2006/relationships/hyperlink" Target="https://github.com/pothosware/SoapyHackRF" TargetMode="External"/><Relationship Id="rId10" Type="http://schemas.openxmlformats.org/officeDocument/2006/relationships/hyperlink" Target="https://github.com/gordonjcp/lysdr" TargetMode="External"/><Relationship Id="rId4" Type="http://schemas.openxmlformats.org/officeDocument/2006/relationships/hyperlink" Target="https://sourceforge.net/projects/cutesdr/" TargetMode="External"/><Relationship Id="rId9" Type="http://schemas.openxmlformats.org/officeDocument/2006/relationships/hyperlink" Target="https://github.com/pothosware/SoapyRTLSDR" TargetMode="External"/><Relationship Id="rId14" Type="http://schemas.openxmlformats.org/officeDocument/2006/relationships/hyperlink" Target="https://github.com/pothosware/SoapyAudio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d2bd/predict/" TargetMode="External"/><Relationship Id="rId2" Type="http://schemas.openxmlformats.org/officeDocument/2006/relationships/hyperlink" Target="http://gpredict.oz9aec.n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xtoimgrestored.xyz/beta/" TargetMode="External"/><Relationship Id="rId4" Type="http://schemas.openxmlformats.org/officeDocument/2006/relationships/hyperlink" Target="https://github.com/gnss-sdr/gnss-sdr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4dragon.com/en/PMON.html" TargetMode="External"/><Relationship Id="rId3" Type="http://schemas.openxmlformats.org/officeDocument/2006/relationships/hyperlink" Target="http://www.cantab.net/users/john.wiseman/Documents/ARDOPC.html" TargetMode="External"/><Relationship Id="rId7" Type="http://schemas.openxmlformats.org/officeDocument/2006/relationships/hyperlink" Target="https://github.com/la5nta/pat/wiki/AX25-Linux" TargetMode="External"/><Relationship Id="rId2" Type="http://schemas.openxmlformats.org/officeDocument/2006/relationships/hyperlink" Target="https://getpat.i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qrz.com/db/KM4ACK" TargetMode="External"/><Relationship Id="rId5" Type="http://schemas.openxmlformats.org/officeDocument/2006/relationships/hyperlink" Target="https://app.simplenote.com/publish/LR0lxm" TargetMode="External"/><Relationship Id="rId4" Type="http://schemas.openxmlformats.org/officeDocument/2006/relationships/hyperlink" Target="https://www.cantab.net/users/john.wiseman/Downloads/Beta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dioteknos/gsmc.git" TargetMode="External"/><Relationship Id="rId7" Type="http://schemas.openxmlformats.org/officeDocument/2006/relationships/hyperlink" Target="https://www.qsl.net/hz1jw/voacapl/index.html" TargetMode="External"/><Relationship Id="rId2" Type="http://schemas.openxmlformats.org/officeDocument/2006/relationships/hyperlink" Target="http://www.include.gr/antennavi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hars.org.uk/members_pages/G8WRB/" TargetMode="External"/><Relationship Id="rId5" Type="http://schemas.openxmlformats.org/officeDocument/2006/relationships/hyperlink" Target="http://www.pa3fwm.nl/software/xnecview/" TargetMode="External"/><Relationship Id="rId4" Type="http://schemas.openxmlformats.org/officeDocument/2006/relationships/hyperlink" Target="https://www.qsl.net/5b4az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rz.com/db/AC6S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N0NB/xdx" TargetMode="External"/><Relationship Id="rId3" Type="http://schemas.openxmlformats.org/officeDocument/2006/relationships/hyperlink" Target="https://www.svxlink.org/" TargetMode="External"/><Relationship Id="rId7" Type="http://schemas.openxmlformats.org/officeDocument/2006/relationships/hyperlink" Target="https://github.com/MalcolmRobb/dump1090" TargetMode="External"/><Relationship Id="rId2" Type="http://schemas.openxmlformats.org/officeDocument/2006/relationships/hyperlink" Target="https://chirp.danplane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8cH9azbsFifZ/WsprryPi.git" TargetMode="External"/><Relationship Id="rId5" Type="http://schemas.openxmlformats.org/officeDocument/2006/relationships/hyperlink" Target="https://freedv.org/" TargetMode="External"/><Relationship Id="rId4" Type="http://schemas.openxmlformats.org/officeDocument/2006/relationships/hyperlink" Target="http://users.telenet.be/on4qz/index.html" TargetMode="External"/><Relationship Id="rId9" Type="http://schemas.openxmlformats.org/officeDocument/2006/relationships/hyperlink" Target="http://www.dxcluster.org/mai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hampi.radiowaves.c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hampi.radiowaves.c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9518C-643A-44FD-A8D0-C0B3A93D2A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4" y="374073"/>
            <a:ext cx="8791575" cy="2050472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Getting started with </a:t>
            </a:r>
            <a:r>
              <a:rPr lang="en-US" sz="7200" dirty="0" err="1"/>
              <a:t>HamPI</a:t>
            </a:r>
            <a:endParaRPr lang="en-US" sz="7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BEACD-0F85-463D-99D1-E6598E8610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5" y="5653354"/>
            <a:ext cx="8791574" cy="1024537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By </a:t>
            </a:r>
            <a:r>
              <a:rPr lang="en-US" sz="6000" dirty="0" err="1">
                <a:solidFill>
                  <a:schemeClr val="tx1"/>
                </a:solidFill>
              </a:rPr>
              <a:t>dave</a:t>
            </a:r>
            <a:r>
              <a:rPr lang="en-US" sz="6000" dirty="0">
                <a:solidFill>
                  <a:schemeClr val="tx1"/>
                </a:solidFill>
              </a:rPr>
              <a:t> </a:t>
            </a:r>
            <a:r>
              <a:rPr lang="en-US" sz="6000" dirty="0" err="1">
                <a:solidFill>
                  <a:schemeClr val="tx1"/>
                </a:solidFill>
              </a:rPr>
              <a:t>slotter</a:t>
            </a:r>
            <a:r>
              <a:rPr lang="en-US" sz="6000" dirty="0">
                <a:solidFill>
                  <a:schemeClr val="tx1"/>
                </a:solidFill>
              </a:rPr>
              <a:t>, w3djs</a:t>
            </a:r>
          </a:p>
        </p:txBody>
      </p:sp>
    </p:spTree>
    <p:extLst>
      <p:ext uri="{BB962C8B-B14F-4D97-AF65-F5344CB8AC3E}">
        <p14:creationId xmlns:p14="http://schemas.microsoft.com/office/powerpoint/2010/main" val="2512980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91B08-343E-4982-9670-C82D114F7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I get support for </a:t>
            </a:r>
            <a:r>
              <a:rPr lang="en-US" dirty="0" err="1"/>
              <a:t>HamPi</a:t>
            </a:r>
            <a:r>
              <a:rPr lang="en-US" dirty="0"/>
              <a:t> v1.0?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A1A4C-A02E-426C-9DC7-E298DBAC9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260495"/>
          </a:xfrm>
        </p:spPr>
        <p:txBody>
          <a:bodyPr>
            <a:normAutofit fontScale="62500" lnSpcReduction="20000"/>
          </a:bodyPr>
          <a:lstStyle/>
          <a:p>
            <a:r>
              <a:rPr lang="en-US" sz="4400" dirty="0" err="1"/>
              <a:t>HamPi</a:t>
            </a:r>
            <a:r>
              <a:rPr lang="en-US" sz="4400" dirty="0"/>
              <a:t> Forum on Groups.io</a:t>
            </a:r>
          </a:p>
          <a:p>
            <a:pPr lvl="1"/>
            <a:r>
              <a:rPr lang="en-US" sz="4000" dirty="0">
                <a:hlinkClick r:id="rId2"/>
              </a:rPr>
              <a:t>https://groups.io/g/Ham-Pi</a:t>
            </a:r>
            <a:endParaRPr lang="en-US" sz="4000" dirty="0"/>
          </a:p>
          <a:p>
            <a:r>
              <a:rPr lang="en-US" sz="4800" dirty="0"/>
              <a:t>GitHub Wiki:</a:t>
            </a:r>
          </a:p>
          <a:p>
            <a:pPr lvl="1"/>
            <a:r>
              <a:rPr lang="en-US" sz="4400" dirty="0">
                <a:hlinkClick r:id="rId3"/>
              </a:rPr>
              <a:t>https://github.com/dslotter/hampi/wiki</a:t>
            </a:r>
            <a:endParaRPr lang="en-US" sz="4000" dirty="0"/>
          </a:p>
          <a:p>
            <a:r>
              <a:rPr lang="en-US" sz="4400" dirty="0"/>
              <a:t>QRZ</a:t>
            </a:r>
          </a:p>
          <a:p>
            <a:pPr lvl="1"/>
            <a:r>
              <a:rPr lang="en-US" sz="4000" dirty="0">
                <a:hlinkClick r:id="rId4"/>
              </a:rPr>
              <a:t>https://forums.qrz.com/index.php?threads/hampi-1-0-released.711515/</a:t>
            </a:r>
            <a:endParaRPr lang="en-US" sz="4000" dirty="0"/>
          </a:p>
          <a:p>
            <a:r>
              <a:rPr lang="en-US" sz="4800" dirty="0">
                <a:hlinkClick r:id="rId5"/>
              </a:rPr>
              <a:t>GARS Workshops!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82062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1B6D9-DC30-4116-B2CF-56B09C8A1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put image on (micro) SD Card?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F3F59-910E-455D-A485-BADBABE4A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just can’t copy the image as a file on to the (micro) SD card.</a:t>
            </a:r>
          </a:p>
          <a:p>
            <a:pPr lvl="1"/>
            <a:r>
              <a:rPr lang="en-US" dirty="0"/>
              <a:t>(some people have tried – and failed)</a:t>
            </a:r>
          </a:p>
          <a:p>
            <a:r>
              <a:rPr lang="en-US" dirty="0"/>
              <a:t>One solution: dd (for Linux)</a:t>
            </a:r>
          </a:p>
          <a:p>
            <a:r>
              <a:rPr lang="en-US" dirty="0"/>
              <a:t>But what if I have a Windows PC?</a:t>
            </a:r>
          </a:p>
          <a:p>
            <a:r>
              <a:rPr lang="en-US" dirty="0"/>
              <a:t>Solution: </a:t>
            </a:r>
            <a:r>
              <a:rPr lang="en-US" dirty="0" err="1"/>
              <a:t>BalenaEtcher</a:t>
            </a:r>
            <a:r>
              <a:rPr lang="en-US" dirty="0"/>
              <a:t>, available at </a:t>
            </a:r>
            <a:r>
              <a:rPr lang="en-US" dirty="0">
                <a:hlinkClick r:id="rId2"/>
              </a:rPr>
              <a:t>https://www.balena.io/etcher/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C3318B-7447-42E2-A722-E7E910018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498" y="5295901"/>
            <a:ext cx="24098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678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81872-57F9-4C7F-A76E-8D042C8C5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initial username and password?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40517-9867-4EAC-B49C-C42218FD1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Username: pi</a:t>
            </a:r>
          </a:p>
          <a:p>
            <a:r>
              <a:rPr lang="en-US" dirty="0"/>
              <a:t>Password: raspberry</a:t>
            </a:r>
          </a:p>
          <a:p>
            <a:endParaRPr lang="en-US" dirty="0"/>
          </a:p>
          <a:p>
            <a:r>
              <a:rPr lang="en-US" dirty="0"/>
              <a:t>Security note: please change the password to something unique, especially if you put your Raspberry Pi on the Internet like me.</a:t>
            </a:r>
          </a:p>
        </p:txBody>
      </p:sp>
    </p:spTree>
    <p:extLst>
      <p:ext uri="{BB962C8B-B14F-4D97-AF65-F5344CB8AC3E}">
        <p14:creationId xmlns:p14="http://schemas.microsoft.com/office/powerpoint/2010/main" val="2931702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34382-DA37-4301-B42F-A5545066E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change the password?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A38F-7AD6-4E8D-A110-E156C8A57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Quick answer: run “passwd” command from command line / shell</a:t>
            </a:r>
          </a:p>
          <a:p>
            <a:pPr lvl="1"/>
            <a:r>
              <a:rPr lang="en-US" dirty="0"/>
              <a:t>(will need old password to change it, unless you are logged in as root)</a:t>
            </a:r>
          </a:p>
        </p:txBody>
      </p:sp>
    </p:spTree>
    <p:extLst>
      <p:ext uri="{BB962C8B-B14F-4D97-AF65-F5344CB8AC3E}">
        <p14:creationId xmlns:p14="http://schemas.microsoft.com/office/powerpoint/2010/main" val="2528723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1984B-C4D4-45B9-BD85-EE98A7F88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change the username “pi”?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7ECF8-1576-413B-AB04-89FB3D938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DON’T – It causes a huge security risk, according to Kyle, W4KDA.</a:t>
            </a:r>
          </a:p>
          <a:p>
            <a:endParaRPr lang="en-US" dirty="0"/>
          </a:p>
          <a:p>
            <a:r>
              <a:rPr lang="en-US" dirty="0"/>
              <a:t>But you can add a new user to the system!</a:t>
            </a:r>
          </a:p>
          <a:p>
            <a:pPr lvl="1"/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adduser</a:t>
            </a:r>
            <a:r>
              <a:rPr lang="en-US" dirty="0"/>
              <a:t> &lt;username&gt;</a:t>
            </a:r>
          </a:p>
          <a:p>
            <a:pPr lvl="1"/>
            <a:r>
              <a:rPr lang="en-US" dirty="0"/>
              <a:t>Don’t forget to add security groups!</a:t>
            </a:r>
          </a:p>
          <a:p>
            <a:pPr lvl="1"/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groupmems</a:t>
            </a:r>
            <a:r>
              <a:rPr lang="en-US" dirty="0"/>
              <a:t> –group </a:t>
            </a:r>
            <a:r>
              <a:rPr lang="en-US" dirty="0" err="1"/>
              <a:t>dialout</a:t>
            </a:r>
            <a:r>
              <a:rPr lang="en-US" dirty="0"/>
              <a:t> ---add &lt;username&gt;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45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09189-D0E2-4A22-AEF6-05806FD74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expand the image to use entire (micro) </a:t>
            </a:r>
            <a:r>
              <a:rPr lang="en-US" dirty="0" err="1"/>
              <a:t>sd</a:t>
            </a:r>
            <a:r>
              <a:rPr lang="en-US" dirty="0"/>
              <a:t> card?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55597-586C-4181-8290-3C52CD6FA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a 128GB microSD card and the Pi is only using 16GB. What do you do?</a:t>
            </a:r>
          </a:p>
          <a:p>
            <a:r>
              <a:rPr lang="en-US" dirty="0"/>
              <a:t>This is automatic on Raspbian Buster</a:t>
            </a:r>
          </a:p>
          <a:p>
            <a:r>
              <a:rPr lang="en-US" dirty="0"/>
              <a:t>On older versions of Raspbian:</a:t>
            </a:r>
          </a:p>
          <a:p>
            <a:pPr lvl="1"/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raspi</a:t>
            </a:r>
            <a:r>
              <a:rPr lang="en-US" dirty="0"/>
              <a:t>-config</a:t>
            </a:r>
          </a:p>
          <a:p>
            <a:pPr lvl="2"/>
            <a:r>
              <a:rPr lang="en-US" dirty="0"/>
              <a:t>Expand Filesystem</a:t>
            </a:r>
          </a:p>
        </p:txBody>
      </p:sp>
      <p:pic>
        <p:nvPicPr>
          <p:cNvPr id="1026" name="Picture 2" descr="expand filesystem raspbian">
            <a:extLst>
              <a:ext uri="{FF2B5EF4-FFF2-40B4-BE49-F238E27FC236}">
                <a16:creationId xmlns:a16="http://schemas.microsoft.com/office/drawing/2014/main" id="{1752F9C0-2A0E-41C4-ACA9-D0C35911F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1" y="3429000"/>
            <a:ext cx="4752975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820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5C57E-093B-4F35-9E39-E93F32054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connect the pi to my radio?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54D09-5EB2-490A-A40D-C056A9E92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Short answer: USB</a:t>
            </a:r>
          </a:p>
          <a:p>
            <a:pPr lvl="1"/>
            <a:r>
              <a:rPr lang="en-US" dirty="0"/>
              <a:t>Cable from RIG</a:t>
            </a:r>
          </a:p>
          <a:p>
            <a:pPr lvl="1"/>
            <a:r>
              <a:rPr lang="en-US" dirty="0"/>
              <a:t>USB Sound Card</a:t>
            </a:r>
          </a:p>
          <a:p>
            <a:pPr lvl="2"/>
            <a:r>
              <a:rPr lang="en-US" dirty="0" err="1"/>
              <a:t>SignaLink</a:t>
            </a:r>
            <a:r>
              <a:rPr lang="en-US" dirty="0"/>
              <a:t>: $135</a:t>
            </a:r>
          </a:p>
          <a:p>
            <a:pPr lvl="2"/>
            <a:r>
              <a:rPr lang="en-US" dirty="0" err="1"/>
              <a:t>Sabrent</a:t>
            </a:r>
            <a:r>
              <a:rPr lang="en-US" dirty="0"/>
              <a:t> USB Sound Adapter $7</a:t>
            </a:r>
          </a:p>
          <a:p>
            <a:r>
              <a:rPr lang="en-US" dirty="0"/>
              <a:t>Another short answer:</a:t>
            </a:r>
            <a:br>
              <a:rPr lang="en-US" dirty="0"/>
            </a:br>
            <a:r>
              <a:rPr lang="en-US" dirty="0"/>
              <a:t>DRAWS Ham Radio HAT by</a:t>
            </a:r>
            <a:br>
              <a:rPr lang="en-US" dirty="0"/>
            </a:br>
            <a:r>
              <a:rPr lang="en-US" dirty="0">
                <a:hlinkClick r:id="rId2"/>
              </a:rPr>
              <a:t>NW Digital Radio</a:t>
            </a:r>
            <a:r>
              <a:rPr lang="en-US" dirty="0"/>
              <a:t> $150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BCCF5F9-083B-4B09-A29D-2202D18C3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0" y="2030730"/>
            <a:ext cx="4953001" cy="391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84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73C8B-0036-4DDE-AB30-F3EBFFFEE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keep accurate time on the pi?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B5C83-6169-43E4-8159-1DA9838AD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 the </a:t>
            </a:r>
            <a:r>
              <a:rPr lang="en-US" dirty="0" err="1"/>
              <a:t>Hamshack</a:t>
            </a:r>
            <a:r>
              <a:rPr lang="en-US" dirty="0"/>
              <a:t>: use </a:t>
            </a:r>
            <a:r>
              <a:rPr lang="en-US" dirty="0" err="1"/>
              <a:t>timedatectl</a:t>
            </a:r>
            <a:r>
              <a:rPr lang="en-US" dirty="0"/>
              <a:t> and NTP</a:t>
            </a:r>
          </a:p>
          <a:p>
            <a:pPr lvl="1"/>
            <a:r>
              <a:rPr lang="en-US" dirty="0"/>
              <a:t>Command: </a:t>
            </a:r>
            <a:r>
              <a:rPr lang="en-US" dirty="0" err="1"/>
              <a:t>timedatectl</a:t>
            </a:r>
            <a:endParaRPr lang="en-US" dirty="0"/>
          </a:p>
          <a:p>
            <a:pPr lvl="1"/>
            <a:r>
              <a:rPr lang="en-US" dirty="0"/>
              <a:t>Command: </a:t>
            </a:r>
            <a:r>
              <a:rPr lang="en-US" dirty="0" err="1"/>
              <a:t>ntpdate</a:t>
            </a:r>
            <a:r>
              <a:rPr lang="en-US" dirty="0"/>
              <a:t> –q 0.us.pool.ntp.org</a:t>
            </a:r>
          </a:p>
          <a:p>
            <a:pPr lvl="1"/>
            <a:r>
              <a:rPr lang="en-US" dirty="0"/>
              <a:t>For more info, see</a:t>
            </a:r>
            <a:br>
              <a:rPr lang="en-US" dirty="0"/>
            </a:br>
            <a:r>
              <a:rPr lang="en-US" dirty="0">
                <a:hlinkClick r:id="rId2"/>
              </a:rPr>
              <a:t>https://raspberrytips.com/time-sync-raspberry-pi/</a:t>
            </a:r>
            <a:endParaRPr lang="en-US" dirty="0"/>
          </a:p>
          <a:p>
            <a:r>
              <a:rPr lang="en-US" dirty="0"/>
              <a:t>In the Field: use GPS receiver &amp; </a:t>
            </a:r>
            <a:r>
              <a:rPr lang="en-US" dirty="0" err="1"/>
              <a:t>gpsd</a:t>
            </a:r>
            <a:endParaRPr lang="en-US" dirty="0"/>
          </a:p>
          <a:p>
            <a:pPr lvl="1"/>
            <a:r>
              <a:rPr lang="en-US" dirty="0"/>
              <a:t>GLONASS GPS Tracker Module for</a:t>
            </a:r>
            <a:br>
              <a:rPr lang="en-US" dirty="0"/>
            </a:br>
            <a:r>
              <a:rPr lang="en-US" dirty="0"/>
              <a:t>Raspberry Pi: $8</a:t>
            </a:r>
          </a:p>
          <a:p>
            <a:r>
              <a:rPr lang="en-US" dirty="0"/>
              <a:t>Alternative: RTC Module $15</a:t>
            </a:r>
          </a:p>
          <a:p>
            <a:r>
              <a:rPr lang="en-US" dirty="0"/>
              <a:t>Alternative: DRAWS Hat GPS Receiver $150</a:t>
            </a:r>
          </a:p>
          <a:p>
            <a:endParaRPr lang="en-US" dirty="0"/>
          </a:p>
        </p:txBody>
      </p:sp>
      <p:pic>
        <p:nvPicPr>
          <p:cNvPr id="3074" name="Picture 2" descr="Semoic VK-172 USB GLONASS GPS Tracker Module VK172 GMOUSE bu-353s4 for Raspberry Pi Windows">
            <a:extLst>
              <a:ext uri="{FF2B5EF4-FFF2-40B4-BE49-F238E27FC236}">
                <a16:creationId xmlns:a16="http://schemas.microsoft.com/office/drawing/2014/main" id="{1D16A66A-C4A4-4586-8B94-622675C16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411" y="4476751"/>
            <a:ext cx="457200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1C23CEB9-A9AE-43E0-978B-4A7B6BF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351" y="2249487"/>
            <a:ext cx="1862060" cy="195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904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5C57E-093B-4F35-9E39-E93F32054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Power My Raspberry Pi?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54D09-5EB2-490A-A40D-C056A9E92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the Ham Shack: Power Adapter aka “wall wart”</a:t>
            </a:r>
          </a:p>
          <a:p>
            <a:r>
              <a:rPr lang="en-US" dirty="0"/>
              <a:t>Also in the Ham Shack: Power over Ethernet (PoE) $20</a:t>
            </a:r>
          </a:p>
          <a:p>
            <a:r>
              <a:rPr lang="en-US" dirty="0"/>
              <a:t>GPIO Pin #2 (5V) GPIO Pin #6 (GND)</a:t>
            </a:r>
            <a:br>
              <a:rPr lang="en-US" dirty="0"/>
            </a:br>
            <a:r>
              <a:rPr lang="en-US" dirty="0"/>
              <a:t>Dangerous – only use if you know what you’re doing</a:t>
            </a:r>
          </a:p>
          <a:p>
            <a:r>
              <a:rPr lang="en-US" dirty="0"/>
              <a:t>Mobile Power – USB Battery Pack $15+</a:t>
            </a:r>
          </a:p>
          <a:p>
            <a:r>
              <a:rPr lang="en-US" dirty="0" err="1"/>
              <a:t>MoPi</a:t>
            </a:r>
            <a:r>
              <a:rPr lang="en-US" dirty="0"/>
              <a:t> 2 – Hot-Swap Mobile Power £29</a:t>
            </a:r>
          </a:p>
          <a:p>
            <a:r>
              <a:rPr lang="en-US" dirty="0" err="1"/>
              <a:t>PiJuice</a:t>
            </a:r>
            <a:r>
              <a:rPr lang="en-US" dirty="0"/>
              <a:t> Solar Panels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40ACF08F-B9CF-40B8-BB21-44EF15C0B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034" y="2126230"/>
            <a:ext cx="2849063" cy="189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Pi Supply PIS-0570">
            <a:extLst>
              <a:ext uri="{FF2B5EF4-FFF2-40B4-BE49-F238E27FC236}">
                <a16:creationId xmlns:a16="http://schemas.microsoft.com/office/drawing/2014/main" id="{2A9CFA46-0F55-4E96-8388-28AACC5D5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076" y="4132611"/>
            <a:ext cx="2284021" cy="228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MoPi 2: Hot-Swap Mobile Power for the Pi">
            <a:extLst>
              <a:ext uri="{FF2B5EF4-FFF2-40B4-BE49-F238E27FC236}">
                <a16:creationId xmlns:a16="http://schemas.microsoft.com/office/drawing/2014/main" id="{6ABFA422-3CEA-4917-9A55-CCF562894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05" y="4132610"/>
            <a:ext cx="2284021" cy="228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544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Operating Digital Modes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2B6AF93-43E5-411D-8232-F01594D1E4B9}"/>
              </a:ext>
            </a:extLst>
          </p:cNvPr>
          <p:cNvGraphicFramePr>
            <a:graphicFrameLocks noGrp="1"/>
          </p:cNvGraphicFramePr>
          <p:nvPr/>
        </p:nvGraphicFramePr>
        <p:xfrm>
          <a:off x="2030411" y="2249487"/>
          <a:ext cx="81280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38301087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2116693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2"/>
                        </a:rPr>
                        <a:t>FlDigi Suite by W1HKJ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3"/>
                        </a:rPr>
                        <a:t>gnss-sdr</a:t>
                      </a:r>
                      <a:r>
                        <a:rPr lang="en-US" dirty="0"/>
                        <a:t> - GLONASS satellite system Software Defined Receiver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016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4"/>
                        </a:rPr>
                        <a:t>WSJT-X</a:t>
                      </a:r>
                      <a:r>
                        <a:rPr lang="en-US" dirty="0"/>
                        <a:t> - Weak Signal (FT8, FT4, etc.) by </a:t>
                      </a:r>
                      <a:r>
                        <a:rPr lang="en-US" dirty="0">
                          <a:hlinkClick r:id="rId5"/>
                        </a:rPr>
                        <a:t>W1JT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6"/>
                        </a:rPr>
                        <a:t>linpsk</a:t>
                      </a:r>
                      <a:r>
                        <a:rPr lang="en-US" dirty="0"/>
                        <a:t> - amateur radio PSK31/RTTY program via soundcard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62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7"/>
                        </a:rPr>
                        <a:t>GridTracker</a:t>
                      </a:r>
                      <a:r>
                        <a:rPr lang="en-US" dirty="0"/>
                        <a:t> - Graphical mapping companion program for WSJT-X or JTDX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8"/>
                        </a:rPr>
                        <a:t>multimon</a:t>
                      </a:r>
                      <a:r>
                        <a:rPr lang="en-US" dirty="0"/>
                        <a:t> - </a:t>
                      </a:r>
                      <a:r>
                        <a:rPr lang="en-US" dirty="0" err="1"/>
                        <a:t>multimon</a:t>
                      </a:r>
                      <a:r>
                        <a:rPr lang="en-US" dirty="0"/>
                        <a:t> - program to decode radio transmissions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105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9"/>
                        </a:rPr>
                        <a:t>JTDX</a:t>
                      </a:r>
                      <a:r>
                        <a:rPr lang="en-US" dirty="0"/>
                        <a:t> - Alternate client for Weak Signal (FT8, FT4, etc.)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10"/>
                        </a:rPr>
                        <a:t>multimon</a:t>
                      </a:r>
                      <a:r>
                        <a:rPr lang="en-US" dirty="0">
                          <a:hlinkClick r:id="rId10"/>
                        </a:rPr>
                        <a:t>-ng</a:t>
                      </a:r>
                      <a:r>
                        <a:rPr lang="en-US" dirty="0"/>
                        <a:t> - digital radio transmission decoder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061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11"/>
                        </a:rPr>
                        <a:t>JS8Call</a:t>
                      </a:r>
                      <a:r>
                        <a:rPr lang="en-US" dirty="0"/>
                        <a:t> - Messaging built on top of FT8 protocol by </a:t>
                      </a:r>
                      <a:r>
                        <a:rPr lang="en-US" dirty="0">
                          <a:hlinkClick r:id="rId12"/>
                        </a:rPr>
                        <a:t>KN4CRD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13"/>
                        </a:rPr>
                        <a:t>psk31lx</a:t>
                      </a:r>
                      <a:r>
                        <a:rPr lang="en-US" dirty="0"/>
                        <a:t> - a terminal based </a:t>
                      </a:r>
                      <a:r>
                        <a:rPr lang="en-US" dirty="0" err="1"/>
                        <a:t>ncurses</a:t>
                      </a:r>
                      <a:r>
                        <a:rPr lang="en-US" dirty="0"/>
                        <a:t> program for psk31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461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14"/>
                        </a:rPr>
                        <a:t>JS8CallTools</a:t>
                      </a:r>
                      <a:r>
                        <a:rPr lang="en-US" dirty="0"/>
                        <a:t> - Get Grid coordinates using GPS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15"/>
                        </a:rPr>
                        <a:t>twpsk</a:t>
                      </a:r>
                      <a:r>
                        <a:rPr lang="en-US" dirty="0"/>
                        <a:t> - a </a:t>
                      </a:r>
                      <a:r>
                        <a:rPr lang="en-US" dirty="0" err="1"/>
                        <a:t>psk</a:t>
                      </a:r>
                      <a:r>
                        <a:rPr lang="en-US" dirty="0"/>
                        <a:t> program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711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267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18CA2A-DCC6-481F-9AB9-FECD573BE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587" y="5754"/>
            <a:ext cx="4762500" cy="3190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0ED28-B9C0-46F2-9580-8A7FE3D18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a raspberry pi?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A4D1B-C206-4000-B378-C8C1F6052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RPi 4 : low cost completely functional computer ($30 - $75 USD) size of card deck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74A9A49-3632-4996-AF03-62205B3480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449510"/>
              </p:ext>
            </p:extLst>
          </p:nvPr>
        </p:nvGraphicFramePr>
        <p:xfrm>
          <a:off x="2032000" y="3158138"/>
          <a:ext cx="8128000" cy="2743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31926075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12936968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CPU (ARM v8)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Micro HDMI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2852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RAM (2GB – 8GB)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Micro SD Card Slot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6228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USB (2x USB 2.0 + 2x USB 3.0)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Audio Jack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29023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Ethernet (Gigabit)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Camera 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94916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err="1"/>
                        <a:t>WiFi</a:t>
                      </a:r>
                      <a:r>
                        <a:rPr lang="en-US" dirty="0"/>
                        <a:t> (802.11ac)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GPIO Header!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61083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Bluetooth (5.0 + 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120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941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Software included:</a:t>
            </a:r>
          </a:p>
          <a:p>
            <a:pPr lvl="1"/>
            <a:r>
              <a:rPr lang="en-US" dirty="0" err="1">
                <a:hlinkClick r:id="rId2"/>
              </a:rPr>
              <a:t>TrustedQSL</a:t>
            </a:r>
            <a:r>
              <a:rPr lang="en-US" dirty="0"/>
              <a:t> - </a:t>
            </a:r>
            <a:r>
              <a:rPr lang="en-US" dirty="0" err="1"/>
              <a:t>LotW</a:t>
            </a:r>
            <a:r>
              <a:rPr lang="en-US" dirty="0"/>
              <a:t> client from ARRL</a:t>
            </a:r>
          </a:p>
          <a:p>
            <a:pPr lvl="1"/>
            <a:r>
              <a:rPr lang="en-US" dirty="0" err="1">
                <a:hlinkClick r:id="rId3"/>
              </a:rPr>
              <a:t>CQRlog</a:t>
            </a:r>
            <a:r>
              <a:rPr lang="en-US" dirty="0"/>
              <a:t> - Ham Radio Logging Application</a:t>
            </a:r>
          </a:p>
          <a:p>
            <a:pPr lvl="1"/>
            <a:r>
              <a:rPr lang="en-US" dirty="0" err="1">
                <a:hlinkClick r:id="rId4"/>
              </a:rPr>
              <a:t>PyQSO</a:t>
            </a:r>
            <a:r>
              <a:rPr lang="en-US" dirty="0"/>
              <a:t> - Logging software (written in Python)</a:t>
            </a:r>
          </a:p>
          <a:p>
            <a:pPr lvl="1"/>
            <a:r>
              <a:rPr lang="en-US" dirty="0" err="1">
                <a:hlinkClick r:id="rId5"/>
              </a:rPr>
              <a:t>klog</a:t>
            </a:r>
            <a:r>
              <a:rPr lang="en-US" dirty="0"/>
              <a:t> - The Ham Radio Logging program</a:t>
            </a:r>
          </a:p>
          <a:p>
            <a:pPr lvl="1"/>
            <a:r>
              <a:rPr lang="en-US" dirty="0" err="1">
                <a:hlinkClick r:id="rId6"/>
              </a:rPr>
              <a:t>tlf</a:t>
            </a:r>
            <a:r>
              <a:rPr lang="en-US" dirty="0"/>
              <a:t> - console based ham radio contest logger</a:t>
            </a:r>
          </a:p>
          <a:p>
            <a:pPr lvl="1"/>
            <a:r>
              <a:rPr lang="en-US" dirty="0">
                <a:hlinkClick r:id="rId7"/>
              </a:rPr>
              <a:t>tucnak2</a:t>
            </a:r>
            <a:r>
              <a:rPr lang="en-US" dirty="0"/>
              <a:t> - VHF/UHF/SHF </a:t>
            </a:r>
            <a:r>
              <a:rPr lang="en-US" dirty="0" err="1"/>
              <a:t>Hamradio</a:t>
            </a:r>
            <a:r>
              <a:rPr lang="en-US" dirty="0"/>
              <a:t> contest log version 2</a:t>
            </a:r>
          </a:p>
          <a:p>
            <a:pPr lvl="1"/>
            <a:r>
              <a:rPr lang="en-US" dirty="0" err="1">
                <a:hlinkClick r:id="rId8"/>
              </a:rPr>
              <a:t>twlog</a:t>
            </a:r>
            <a:r>
              <a:rPr lang="en-US" dirty="0"/>
              <a:t> - basic logging program for ham radio</a:t>
            </a:r>
          </a:p>
          <a:p>
            <a:pPr lvl="1"/>
            <a:r>
              <a:rPr lang="en-US" dirty="0">
                <a:hlinkClick r:id="rId9"/>
              </a:rPr>
              <a:t>wsjtx_to_n3fjp</a:t>
            </a:r>
            <a:r>
              <a:rPr lang="en-US" dirty="0"/>
              <a:t> - Logging adapter to allow WSJT-X to log to N3FJP by yours truly, W3DJS</a:t>
            </a:r>
          </a:p>
          <a:p>
            <a:pPr lvl="1"/>
            <a:r>
              <a:rPr lang="en-US" dirty="0" err="1">
                <a:hlinkClick r:id="rId10"/>
              </a:rPr>
              <a:t>xlog</a:t>
            </a:r>
            <a:r>
              <a:rPr lang="en-US" dirty="0"/>
              <a:t> - GTK+ Logging program for </a:t>
            </a:r>
            <a:r>
              <a:rPr lang="en-US" dirty="0" err="1"/>
              <a:t>Hamradio</a:t>
            </a:r>
            <a:r>
              <a:rPr lang="en-US" dirty="0"/>
              <a:t> Operators</a:t>
            </a:r>
          </a:p>
        </p:txBody>
      </p:sp>
    </p:spTree>
    <p:extLst>
      <p:ext uri="{BB962C8B-B14F-4D97-AF65-F5344CB8AC3E}">
        <p14:creationId xmlns:p14="http://schemas.microsoft.com/office/powerpoint/2010/main" val="1107876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APRS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included:</a:t>
            </a:r>
          </a:p>
          <a:p>
            <a:pPr lvl="1"/>
            <a:r>
              <a:rPr lang="en-US" dirty="0">
                <a:hlinkClick r:id="rId2"/>
              </a:rPr>
              <a:t>Direwolf</a:t>
            </a:r>
            <a:r>
              <a:rPr lang="en-US" dirty="0"/>
              <a:t> - Software "soundcard" AX.25 packet modem/TNC and APRS encoder/decoder</a:t>
            </a:r>
          </a:p>
          <a:p>
            <a:pPr lvl="1"/>
            <a:r>
              <a:rPr lang="en-US" dirty="0">
                <a:hlinkClick r:id="rId3"/>
              </a:rPr>
              <a:t>Xastir</a:t>
            </a:r>
            <a:r>
              <a:rPr lang="en-US" dirty="0"/>
              <a:t> - APRS GUI client / Digipeater / </a:t>
            </a:r>
            <a:r>
              <a:rPr lang="en-US" dirty="0" err="1"/>
              <a:t>Igate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YAAC</a:t>
            </a:r>
            <a:r>
              <a:rPr lang="en-US" dirty="0"/>
              <a:t> - Yet Another APRS Client</a:t>
            </a:r>
          </a:p>
          <a:p>
            <a:pPr lvl="1"/>
            <a:r>
              <a:rPr lang="en-US" dirty="0">
                <a:hlinkClick r:id="rId5"/>
              </a:rPr>
              <a:t>APRS Message App for JS8Call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aprsdigi</a:t>
            </a:r>
            <a:r>
              <a:rPr lang="en-US" dirty="0"/>
              <a:t> - digipeater for APRS</a:t>
            </a:r>
          </a:p>
          <a:p>
            <a:pPr lvl="1"/>
            <a:r>
              <a:rPr lang="en-US" dirty="0">
                <a:hlinkClick r:id="rId7"/>
              </a:rPr>
              <a:t>aprx</a:t>
            </a:r>
            <a:r>
              <a:rPr lang="en-US" dirty="0"/>
              <a:t> - APRS Digipeater and </a:t>
            </a:r>
            <a:r>
              <a:rPr lang="en-US" dirty="0" err="1"/>
              <a:t>iGate</a:t>
            </a:r>
            <a:endParaRPr lang="en-US" dirty="0"/>
          </a:p>
          <a:p>
            <a:pPr lvl="1"/>
            <a:r>
              <a:rPr lang="en-US" dirty="0">
                <a:hlinkClick r:id="rId8"/>
              </a:rPr>
              <a:t>soundmodem</a:t>
            </a:r>
            <a:r>
              <a:rPr lang="en-US" dirty="0"/>
              <a:t> - Sound Card Amateur Packet Radio Modems</a:t>
            </a:r>
          </a:p>
        </p:txBody>
      </p:sp>
    </p:spTree>
    <p:extLst>
      <p:ext uri="{BB962C8B-B14F-4D97-AF65-F5344CB8AC3E}">
        <p14:creationId xmlns:p14="http://schemas.microsoft.com/office/powerpoint/2010/main" val="3158455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CW / Morse Code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4EF4465-5FA5-469A-AFD2-C9B279899F24}"/>
              </a:ext>
            </a:extLst>
          </p:cNvPr>
          <p:cNvGraphicFramePr>
            <a:graphicFrameLocks noGrp="1"/>
          </p:cNvGraphicFramePr>
          <p:nvPr/>
        </p:nvGraphicFramePr>
        <p:xfrm>
          <a:off x="2030411" y="2249487"/>
          <a:ext cx="8128000" cy="420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61376249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344976867"/>
                    </a:ext>
                  </a:extLst>
                </a:gridCol>
              </a:tblGrid>
              <a:tr h="58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2"/>
                        </a:rPr>
                        <a:t>aldo</a:t>
                      </a:r>
                      <a:r>
                        <a:rPr lang="en-US" dirty="0"/>
                        <a:t> - Morse code training program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3"/>
                        </a:rPr>
                        <a:t>morse</a:t>
                      </a:r>
                      <a:r>
                        <a:rPr lang="en-US" dirty="0"/>
                        <a:t> - training program about </a:t>
                      </a:r>
                      <a:r>
                        <a:rPr lang="en-US" dirty="0" err="1"/>
                        <a:t>morse</a:t>
                      </a:r>
                      <a:r>
                        <a:rPr lang="en-US" dirty="0"/>
                        <a:t>-code for aspiring radio hams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824254"/>
                  </a:ext>
                </a:extLst>
              </a:tr>
              <a:tr h="58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4"/>
                        </a:rPr>
                        <a:t>cw</a:t>
                      </a:r>
                      <a:r>
                        <a:rPr lang="en-US" dirty="0"/>
                        <a:t> - sound characters as Morse code on the soundcard or console speaker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5"/>
                        </a:rPr>
                        <a:t>morse2ascii</a:t>
                      </a:r>
                      <a:r>
                        <a:rPr lang="en-US" dirty="0"/>
                        <a:t> - tool for decoding the </a:t>
                      </a:r>
                      <a:r>
                        <a:rPr lang="en-US" dirty="0" err="1"/>
                        <a:t>morse</a:t>
                      </a:r>
                      <a:r>
                        <a:rPr lang="en-US" dirty="0"/>
                        <a:t> codes from a PCM WAV file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332665"/>
                  </a:ext>
                </a:extLst>
              </a:tr>
              <a:tr h="58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6"/>
                        </a:rPr>
                        <a:t>cwcp</a:t>
                      </a:r>
                      <a:r>
                        <a:rPr lang="en-US" dirty="0"/>
                        <a:t> - Text based Morse tutor program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5"/>
                        </a:rPr>
                        <a:t>morsegen</a:t>
                      </a:r>
                      <a:r>
                        <a:rPr lang="en-US" dirty="0"/>
                        <a:t> - convert file to ASCII </a:t>
                      </a:r>
                      <a:r>
                        <a:rPr lang="en-US" dirty="0" err="1"/>
                        <a:t>morse</a:t>
                      </a:r>
                      <a:r>
                        <a:rPr lang="en-US" dirty="0"/>
                        <a:t> code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356527"/>
                  </a:ext>
                </a:extLst>
              </a:tr>
              <a:tr h="58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6"/>
                        </a:rPr>
                        <a:t>xcwcp</a:t>
                      </a:r>
                      <a:r>
                        <a:rPr lang="en-US" dirty="0"/>
                        <a:t> - Graphical Morse tutor program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7"/>
                        </a:rPr>
                        <a:t>qrq</a:t>
                      </a:r>
                      <a:r>
                        <a:rPr lang="en-US" dirty="0"/>
                        <a:t> - High speed Morse telegraphy trainer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10557"/>
                  </a:ext>
                </a:extLst>
              </a:tr>
              <a:tr h="58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8"/>
                        </a:rPr>
                        <a:t>cwdaemon</a:t>
                      </a:r>
                      <a:r>
                        <a:rPr lang="en-US" dirty="0"/>
                        <a:t> - </a:t>
                      </a:r>
                      <a:r>
                        <a:rPr lang="en-US" dirty="0" err="1"/>
                        <a:t>morse</a:t>
                      </a:r>
                      <a:r>
                        <a:rPr lang="en-US" dirty="0"/>
                        <a:t> daemon for the serial or parallel port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9"/>
                        </a:rPr>
                        <a:t>twcw</a:t>
                      </a:r>
                      <a:r>
                        <a:rPr lang="en-US" dirty="0"/>
                        <a:t> - sends </a:t>
                      </a:r>
                      <a:r>
                        <a:rPr lang="en-US" dirty="0" err="1"/>
                        <a:t>morse</a:t>
                      </a:r>
                      <a:r>
                        <a:rPr lang="en-US" dirty="0"/>
                        <a:t> code via the sound card or serial card (Needs RTC installed)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319748"/>
                  </a:ext>
                </a:extLst>
              </a:tr>
              <a:tr h="58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10"/>
                        </a:rPr>
                        <a:t>ebook2cw</a:t>
                      </a:r>
                      <a:r>
                        <a:rPr lang="en-US" dirty="0"/>
                        <a:t> - convert </a:t>
                      </a:r>
                      <a:r>
                        <a:rPr lang="en-US" dirty="0" err="1"/>
                        <a:t>ebooks</a:t>
                      </a:r>
                      <a:r>
                        <a:rPr lang="en-US" dirty="0"/>
                        <a:t> to Morse MP3s/OGGs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11"/>
                        </a:rPr>
                        <a:t>xdemorse</a:t>
                      </a:r>
                      <a:r>
                        <a:rPr lang="en-US" dirty="0"/>
                        <a:t> - decode Morse signals to text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394764"/>
                  </a:ext>
                </a:extLst>
              </a:tr>
              <a:tr h="331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12"/>
                        </a:rPr>
                        <a:t>ebook2cwgui</a:t>
                      </a:r>
                      <a:r>
                        <a:rPr lang="en-US" dirty="0"/>
                        <a:t> - GUI for ebook2cw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hlinkClick r:id="rId13"/>
                        </a:rPr>
                        <a:t>rscw</a:t>
                      </a:r>
                      <a:r>
                        <a:rPr lang="en-US" dirty="0"/>
                        <a:t> - Receive CW through Soundcard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03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9801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D-Star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Software included:</a:t>
            </a:r>
          </a:p>
          <a:p>
            <a:pPr lvl="1"/>
            <a:r>
              <a:rPr lang="en-US" sz="2800" dirty="0">
                <a:hlinkClick r:id="rId2"/>
              </a:rPr>
              <a:t>d-rats</a:t>
            </a:r>
            <a:r>
              <a:rPr lang="en-US" sz="2800" dirty="0"/>
              <a:t> - A communication tool for D-STAR</a:t>
            </a:r>
          </a:p>
          <a:p>
            <a:pPr lvl="2"/>
            <a:r>
              <a:rPr lang="en-US" sz="2600" dirty="0"/>
              <a:t>NOTE: THIS INCLUDES INSTANT UPDATE ABILITY</a:t>
            </a:r>
          </a:p>
          <a:p>
            <a:pPr lvl="1"/>
            <a:r>
              <a:rPr lang="en-US" sz="2800" dirty="0" err="1">
                <a:hlinkClick r:id="rId3"/>
              </a:rPr>
              <a:t>BlueDV</a:t>
            </a:r>
            <a:r>
              <a:rPr lang="en-US" sz="2800" dirty="0"/>
              <a:t> - Client for D-Star, DMR and YSF (Phone)</a:t>
            </a:r>
          </a:p>
        </p:txBody>
      </p:sp>
    </p:spTree>
    <p:extLst>
      <p:ext uri="{BB962C8B-B14F-4D97-AF65-F5344CB8AC3E}">
        <p14:creationId xmlns:p14="http://schemas.microsoft.com/office/powerpoint/2010/main" val="10139884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Software Defined Radio (SDR)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609CD33-A66E-4984-A389-E5ED6E254F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4191749"/>
              </p:ext>
            </p:extLst>
          </p:nvPr>
        </p:nvGraphicFramePr>
        <p:xfrm>
          <a:off x="1141413" y="2249488"/>
          <a:ext cx="9906000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4218846582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4075204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CubicSDR</a:t>
                      </a:r>
                      <a:r>
                        <a:rPr lang="en-US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Software Defined Radio receiver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SoapyMultiSDR</a:t>
                      </a:r>
                      <a:r>
                        <a:rPr lang="en-US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Multi-device support module for </a:t>
                      </a:r>
                      <a:r>
                        <a:rPr lang="en-US" sz="18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SoapySDR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9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cutesdr</a:t>
                      </a:r>
                      <a:r>
                        <a:rPr lang="en-US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Simple demodulation and spectrum display program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SoapyNetSDR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Soapy SDR module for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NetSDR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protocol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796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GQRX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Software defined radio receiver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SoapyRemote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Use any Soapy SDR remotely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069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SDRAngel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SDR player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SoapyRTLSDR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Soapy SDR module for RTL SDR USB dongle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503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lysdr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Simple software-defined radio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SoapySDR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Vendor and platform neutral SDR support library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862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quisk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Software Defined Radio (SDR)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SoapySDRPlay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Soapy SDR module for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SDRPlay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095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SoapyAudio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Soapy SDR plugin for Audio devices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2233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SoapyHackRF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SoapySDR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HackRF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module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(and More!)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361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345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Satellite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Software included:</a:t>
            </a:r>
          </a:p>
          <a:p>
            <a:pPr lvl="1"/>
            <a:r>
              <a:rPr lang="en-US" sz="2800" dirty="0" err="1">
                <a:hlinkClick r:id="rId2"/>
              </a:rPr>
              <a:t>Gpredict</a:t>
            </a:r>
            <a:r>
              <a:rPr lang="en-US" sz="2800" dirty="0"/>
              <a:t> - Satellite prediction</a:t>
            </a:r>
          </a:p>
          <a:p>
            <a:pPr lvl="1"/>
            <a:r>
              <a:rPr lang="en-US" sz="2800" dirty="0">
                <a:hlinkClick r:id="rId3"/>
              </a:rPr>
              <a:t>predict-</a:t>
            </a:r>
            <a:r>
              <a:rPr lang="en-US" sz="2800" dirty="0" err="1">
                <a:hlinkClick r:id="rId3"/>
              </a:rPr>
              <a:t>gsat</a:t>
            </a:r>
            <a:r>
              <a:rPr lang="en-US" sz="2800" dirty="0"/>
              <a:t> - Graphical Predict client</a:t>
            </a:r>
          </a:p>
          <a:p>
            <a:pPr lvl="1"/>
            <a:r>
              <a:rPr lang="en-US" sz="2800" dirty="0" err="1">
                <a:hlinkClick r:id="rId4"/>
              </a:rPr>
              <a:t>gnss-sdr</a:t>
            </a:r>
            <a:r>
              <a:rPr lang="en-US" sz="2800" dirty="0"/>
              <a:t> - GLONASS satellite system Software Defined Receiver</a:t>
            </a:r>
          </a:p>
          <a:p>
            <a:pPr lvl="1"/>
            <a:r>
              <a:rPr lang="en-US" sz="2800" dirty="0" err="1">
                <a:hlinkClick r:id="rId5"/>
              </a:rPr>
              <a:t>wxtoimg</a:t>
            </a:r>
            <a:r>
              <a:rPr lang="en-US" sz="2800" dirty="0"/>
              <a:t> - NOAA weather imaging software</a:t>
            </a:r>
          </a:p>
        </p:txBody>
      </p:sp>
    </p:spTree>
    <p:extLst>
      <p:ext uri="{BB962C8B-B14F-4D97-AF65-F5344CB8AC3E}">
        <p14:creationId xmlns:p14="http://schemas.microsoft.com/office/powerpoint/2010/main" val="33596330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</a:t>
            </a:r>
            <a:r>
              <a:rPr lang="en-US" dirty="0" err="1"/>
              <a:t>WinLink</a:t>
            </a:r>
            <a:r>
              <a:rPr lang="en-US" dirty="0"/>
              <a:t> / </a:t>
            </a:r>
            <a:r>
              <a:rPr lang="en-US" dirty="0" err="1"/>
              <a:t>EmComm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Software included:</a:t>
            </a:r>
          </a:p>
          <a:p>
            <a:pPr lvl="1"/>
            <a:r>
              <a:rPr lang="en-US" sz="2400" dirty="0">
                <a:hlinkClick r:id="rId2"/>
              </a:rPr>
              <a:t>Pat </a:t>
            </a:r>
            <a:r>
              <a:rPr lang="en-US" sz="2400" dirty="0" err="1">
                <a:hlinkClick r:id="rId2"/>
              </a:rPr>
              <a:t>WinLink</a:t>
            </a:r>
            <a:r>
              <a:rPr lang="en-US" sz="2400" dirty="0"/>
              <a:t> - </a:t>
            </a:r>
            <a:r>
              <a:rPr lang="en-US" sz="2400" dirty="0" err="1"/>
              <a:t>WinLink</a:t>
            </a:r>
            <a:r>
              <a:rPr lang="en-US" sz="2400" dirty="0"/>
              <a:t> for Raspberry Pi (and other platforms)</a:t>
            </a:r>
          </a:p>
          <a:p>
            <a:pPr lvl="1"/>
            <a:r>
              <a:rPr lang="en-US" sz="2400" dirty="0">
                <a:hlinkClick r:id="rId3"/>
              </a:rPr>
              <a:t>ARDOP</a:t>
            </a:r>
            <a:r>
              <a:rPr lang="en-US" sz="2400" dirty="0"/>
              <a:t> support for Pat </a:t>
            </a:r>
            <a:r>
              <a:rPr lang="en-US" sz="2400" dirty="0" err="1"/>
              <a:t>WinLink</a:t>
            </a:r>
            <a:endParaRPr lang="en-US" sz="2400" dirty="0"/>
          </a:p>
          <a:p>
            <a:pPr lvl="1"/>
            <a:r>
              <a:rPr lang="en-US" sz="2400" dirty="0">
                <a:hlinkClick r:id="rId4"/>
              </a:rPr>
              <a:t>ARDOP-GUI</a:t>
            </a:r>
            <a:r>
              <a:rPr lang="en-US" sz="2400" dirty="0"/>
              <a:t> - Provides graphical representation of ARDOP connections</a:t>
            </a:r>
          </a:p>
          <a:p>
            <a:pPr lvl="1"/>
            <a:r>
              <a:rPr lang="en-US" sz="2400" dirty="0">
                <a:hlinkClick r:id="rId5"/>
              </a:rPr>
              <a:t>Find ARDOP</a:t>
            </a:r>
            <a:r>
              <a:rPr lang="en-US" sz="2400" dirty="0"/>
              <a:t> - Retrieves local ARDOP sources by </a:t>
            </a:r>
            <a:r>
              <a:rPr lang="en-US" sz="2400" dirty="0">
                <a:hlinkClick r:id="rId6"/>
              </a:rPr>
              <a:t>KM4ACK</a:t>
            </a:r>
            <a:endParaRPr lang="en-US" sz="2400" dirty="0"/>
          </a:p>
          <a:p>
            <a:pPr lvl="1"/>
            <a:r>
              <a:rPr lang="en-US" sz="2400" dirty="0">
                <a:hlinkClick r:id="rId7"/>
              </a:rPr>
              <a:t>AX25</a:t>
            </a:r>
            <a:r>
              <a:rPr lang="en-US" sz="2400" dirty="0"/>
              <a:t> support for Pat </a:t>
            </a:r>
            <a:r>
              <a:rPr lang="en-US" sz="2400" dirty="0" err="1"/>
              <a:t>WinLink</a:t>
            </a:r>
            <a:endParaRPr lang="en-US" sz="2400" dirty="0"/>
          </a:p>
          <a:p>
            <a:pPr lvl="1"/>
            <a:r>
              <a:rPr lang="en-US" sz="2400" dirty="0">
                <a:hlinkClick r:id="rId8"/>
              </a:rPr>
              <a:t>PMON</a:t>
            </a:r>
            <a:r>
              <a:rPr lang="en-US" sz="2400" dirty="0"/>
              <a:t> - a PACTOR® Monitoring Utility for Linux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983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Antenna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Software included:</a:t>
            </a:r>
          </a:p>
          <a:p>
            <a:pPr lvl="1"/>
            <a:r>
              <a:rPr lang="en-US" sz="2400" dirty="0" err="1">
                <a:hlinkClick r:id="rId2"/>
              </a:rPr>
              <a:t>antennavis</a:t>
            </a:r>
            <a:r>
              <a:rPr lang="en-US" sz="2400" dirty="0"/>
              <a:t> - Antenna Visualization Software</a:t>
            </a:r>
          </a:p>
          <a:p>
            <a:pPr lvl="1"/>
            <a:r>
              <a:rPr lang="en-US" sz="2400" dirty="0" err="1">
                <a:hlinkClick r:id="rId3"/>
              </a:rPr>
              <a:t>gsmc</a:t>
            </a:r>
            <a:r>
              <a:rPr lang="en-US" sz="2400" dirty="0"/>
              <a:t> - A GTK Smith Chart Calculator for RF impedance matching</a:t>
            </a:r>
          </a:p>
          <a:p>
            <a:pPr lvl="1"/>
            <a:r>
              <a:rPr lang="en-US" sz="2400" dirty="0">
                <a:hlinkClick r:id="rId4"/>
              </a:rPr>
              <a:t>nec2c</a:t>
            </a:r>
            <a:r>
              <a:rPr lang="en-US" sz="2400" dirty="0"/>
              <a:t> - Translation of the NEC2 FORTRAN source code to the C language</a:t>
            </a:r>
          </a:p>
          <a:p>
            <a:pPr lvl="1"/>
            <a:r>
              <a:rPr lang="en-US" sz="2400" dirty="0" err="1">
                <a:hlinkClick r:id="rId5"/>
              </a:rPr>
              <a:t>xnecview</a:t>
            </a:r>
            <a:r>
              <a:rPr lang="en-US" sz="2400" dirty="0"/>
              <a:t> - NEC structure and gain pattern viewer</a:t>
            </a:r>
          </a:p>
          <a:p>
            <a:pPr lvl="1"/>
            <a:r>
              <a:rPr lang="en-US" sz="2400" dirty="0" err="1">
                <a:hlinkClick r:id="rId6"/>
              </a:rPr>
              <a:t>yagiuda</a:t>
            </a:r>
            <a:r>
              <a:rPr lang="en-US" sz="2400" dirty="0"/>
              <a:t> - software to </a:t>
            </a:r>
            <a:r>
              <a:rPr lang="en-US" sz="2400" dirty="0" err="1"/>
              <a:t>analyse</a:t>
            </a:r>
            <a:r>
              <a:rPr lang="en-US" sz="2400" dirty="0"/>
              <a:t> performance of Yagi-</a:t>
            </a:r>
            <a:r>
              <a:rPr lang="en-US" sz="2400" dirty="0" err="1"/>
              <a:t>Uda</a:t>
            </a:r>
            <a:r>
              <a:rPr lang="en-US" sz="2400" dirty="0"/>
              <a:t> antennas</a:t>
            </a:r>
          </a:p>
          <a:p>
            <a:pPr lvl="1"/>
            <a:r>
              <a:rPr lang="en-US" sz="2400" dirty="0">
                <a:hlinkClick r:id="rId7"/>
              </a:rPr>
              <a:t>VOACAP</a:t>
            </a:r>
            <a:r>
              <a:rPr lang="en-US" sz="2400" dirty="0"/>
              <a:t> - HF propagation prediction</a:t>
            </a:r>
          </a:p>
        </p:txBody>
      </p:sp>
    </p:spTree>
    <p:extLst>
      <p:ext uri="{BB962C8B-B14F-4D97-AF65-F5344CB8AC3E}">
        <p14:creationId xmlns:p14="http://schemas.microsoft.com/office/powerpoint/2010/main" val="1914212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Ham Training /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Software included:</a:t>
            </a:r>
          </a:p>
          <a:p>
            <a:pPr lvl="1"/>
            <a:r>
              <a:rPr lang="en-US" sz="2800" dirty="0" err="1">
                <a:hlinkClick r:id="rId2"/>
              </a:rPr>
              <a:t>fccexam</a:t>
            </a:r>
            <a:r>
              <a:rPr lang="en-US" sz="2800" dirty="0"/>
              <a:t> - Study tool for USA FCC commercial radio license exams.</a:t>
            </a:r>
          </a:p>
          <a:p>
            <a:pPr lvl="1"/>
            <a:r>
              <a:rPr lang="en-US" sz="2800" dirty="0" err="1">
                <a:hlinkClick r:id="rId2"/>
              </a:rPr>
              <a:t>hamexam</a:t>
            </a:r>
            <a:r>
              <a:rPr lang="en-US" sz="2800" dirty="0"/>
              <a:t> - Study guide for USA FCC amateur radio (ham radio) license examinations.</a:t>
            </a:r>
          </a:p>
        </p:txBody>
      </p:sp>
    </p:spTree>
    <p:extLst>
      <p:ext uri="{BB962C8B-B14F-4D97-AF65-F5344CB8AC3E}">
        <p14:creationId xmlns:p14="http://schemas.microsoft.com/office/powerpoint/2010/main" val="19754364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43BA-C6E5-4971-ACC1-EA69AD9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HamPi</a:t>
            </a:r>
            <a:r>
              <a:rPr lang="en-US" dirty="0"/>
              <a:t> v1.0</a:t>
            </a:r>
            <a:br>
              <a:rPr lang="en-US" dirty="0"/>
            </a:br>
            <a:r>
              <a:rPr lang="en-US" dirty="0"/>
              <a:t>Use Case: Miscellaneous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88FFA-938B-44E9-B3DE-676655A7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Software included:</a:t>
            </a:r>
          </a:p>
          <a:p>
            <a:pPr lvl="1"/>
            <a:r>
              <a:rPr lang="en-US" dirty="0">
                <a:hlinkClick r:id="rId2"/>
              </a:rPr>
              <a:t>CHIRP</a:t>
            </a:r>
            <a:r>
              <a:rPr lang="en-US" dirty="0"/>
              <a:t> - Radio Programming Software</a:t>
            </a:r>
          </a:p>
          <a:p>
            <a:pPr lvl="1"/>
            <a:r>
              <a:rPr lang="en-US" dirty="0" err="1">
                <a:hlinkClick r:id="rId3"/>
              </a:rPr>
              <a:t>QTel</a:t>
            </a:r>
            <a:r>
              <a:rPr lang="en-US" dirty="0"/>
              <a:t> - </a:t>
            </a:r>
            <a:r>
              <a:rPr lang="en-US" dirty="0" err="1"/>
              <a:t>EchoLink</a:t>
            </a:r>
            <a:r>
              <a:rPr lang="en-US" dirty="0"/>
              <a:t> client</a:t>
            </a:r>
          </a:p>
          <a:p>
            <a:pPr lvl="1"/>
            <a:r>
              <a:rPr lang="en-US" dirty="0">
                <a:hlinkClick r:id="rId4"/>
              </a:rPr>
              <a:t>QSSTV</a:t>
            </a:r>
            <a:r>
              <a:rPr lang="en-US" dirty="0"/>
              <a:t> - Slow Scan TV (e.g. "Fax")</a:t>
            </a:r>
          </a:p>
          <a:p>
            <a:pPr lvl="1"/>
            <a:r>
              <a:rPr lang="en-US" dirty="0" err="1">
                <a:hlinkClick r:id="rId5"/>
              </a:rPr>
              <a:t>FreeDV</a:t>
            </a:r>
            <a:r>
              <a:rPr lang="en-US" dirty="0"/>
              <a:t> - Free digital voice vocoder</a:t>
            </a:r>
          </a:p>
          <a:p>
            <a:pPr lvl="1"/>
            <a:r>
              <a:rPr lang="en-US" dirty="0" err="1">
                <a:hlinkClick r:id="rId6"/>
              </a:rPr>
              <a:t>WsprryPi</a:t>
            </a:r>
            <a:r>
              <a:rPr lang="en-US" dirty="0">
                <a:hlinkClick r:id="rId6"/>
              </a:rPr>
              <a:t> - WSPR software</a:t>
            </a:r>
            <a:endParaRPr lang="en-US" dirty="0"/>
          </a:p>
          <a:p>
            <a:pPr lvl="1"/>
            <a:r>
              <a:rPr lang="en-US" dirty="0">
                <a:hlinkClick r:id="rId7"/>
              </a:rPr>
              <a:t>ADS-B Flight Tracking Software</a:t>
            </a:r>
            <a:endParaRPr lang="en-US" dirty="0"/>
          </a:p>
          <a:p>
            <a:pPr lvl="1"/>
            <a:r>
              <a:rPr lang="en-US" dirty="0" err="1">
                <a:hlinkClick r:id="rId8"/>
              </a:rPr>
              <a:t>Xdx</a:t>
            </a:r>
            <a:r>
              <a:rPr lang="en-US" dirty="0"/>
              <a:t> is a DX-cluster client</a:t>
            </a:r>
          </a:p>
          <a:p>
            <a:pPr lvl="1"/>
            <a:r>
              <a:rPr lang="en-US" dirty="0" err="1">
                <a:hlinkClick r:id="rId9"/>
              </a:rPr>
              <a:t>DXSpider</a:t>
            </a:r>
            <a:r>
              <a:rPr lang="en-US" dirty="0"/>
              <a:t> - DX Cluster Server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4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DA72A-3CEF-48DE-A40E-7E12D0865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Operating systems does raspberry pi use?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A413E72-0BAA-4ED8-9BEA-87905679A3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106903"/>
              </p:ext>
            </p:extLst>
          </p:nvPr>
        </p:nvGraphicFramePr>
        <p:xfrm>
          <a:off x="1141413" y="2249488"/>
          <a:ext cx="9906000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3785110329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0421018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Raspbian Linux (based on Debian)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LibreELEC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548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Windows 10 IoT 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Mozilla </a:t>
                      </a:r>
                      <a:r>
                        <a:rPr lang="en-US" dirty="0" err="1"/>
                        <a:t>WebThings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645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Ubuntu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PiNet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81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Ubuntu MATE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RISC 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82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OSMC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Weather Station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58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2883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43031-04BB-451C-B3EB-3E78FF44E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HamPi</a:t>
            </a:r>
            <a:r>
              <a:rPr lang="en-US" dirty="0"/>
              <a:t> V1.0 Supports These charities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EA190-F80D-42E4-A689-56BCA4556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TFRM and AFESP – 50/50 Shared Parenting</a:t>
            </a:r>
          </a:p>
        </p:txBody>
      </p:sp>
      <p:pic>
        <p:nvPicPr>
          <p:cNvPr id="6146" name="Picture 2" descr="The Fathers'​ Rights Movement">
            <a:extLst>
              <a:ext uri="{FF2B5EF4-FFF2-40B4-BE49-F238E27FC236}">
                <a16:creationId xmlns:a16="http://schemas.microsoft.com/office/drawing/2014/main" id="{A897D195-7601-462E-BD3F-A8990C879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539" y="3126616"/>
            <a:ext cx="2941675" cy="29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07C80E-B1EF-47D9-8ECE-897FE0D0C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450" y="3126616"/>
            <a:ext cx="2941675" cy="29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72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CCDA3-1CEE-496C-9D8C-2781C1BD1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+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30A2F-70BD-4E56-9EF5-7A909B123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Demo of remote station operation. </a:t>
            </a:r>
          </a:p>
          <a:p>
            <a:pPr lvl="1"/>
            <a:r>
              <a:rPr lang="en-US" sz="2800" dirty="0"/>
              <a:t>(Hey, I tested it this morning!)</a:t>
            </a:r>
          </a:p>
          <a:p>
            <a:r>
              <a:rPr lang="en-US" sz="3200" dirty="0"/>
              <a:t>RFI sensitivity concerns</a:t>
            </a:r>
          </a:p>
          <a:p>
            <a:pPr lvl="1"/>
            <a:r>
              <a:rPr lang="en-US" sz="2800" dirty="0"/>
              <a:t>Use Ferrite chokes</a:t>
            </a:r>
          </a:p>
        </p:txBody>
      </p:sp>
    </p:spTree>
    <p:extLst>
      <p:ext uri="{BB962C8B-B14F-4D97-AF65-F5344CB8AC3E}">
        <p14:creationId xmlns:p14="http://schemas.microsoft.com/office/powerpoint/2010/main" val="3593878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FAC4A-0265-467E-B58D-C23459AF6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I do with raspberry Pi?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2089696-E05A-43FB-AB6A-2A5B5E6DF9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143697"/>
              </p:ext>
            </p:extLst>
          </p:nvPr>
        </p:nvGraphicFramePr>
        <p:xfrm>
          <a:off x="1141413" y="2249488"/>
          <a:ext cx="9906000" cy="2966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2304579532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3165930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LibreOffice Suite (Word, Sheet, Present)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BitTorrent 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4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Chromium (Web Browsing)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Home Automation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942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Media Player (Living Room PC)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Wireless network printer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013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Game Emulator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Music Streaming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467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Robotics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Kids First Computer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878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Windows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Computing Cluster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816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Learn to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Weather Station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107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File Server (NAS)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Ham Radio Station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233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660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867D7-C21D-4E92-AC31-F94E555A3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Raspberry pi 4 power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7E92A-03D8-4D68-ABE5-33B3877B8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 voltage of 4.0 V to 5.5 V with absolute max rating of 6V before damage occurs</a:t>
            </a:r>
          </a:p>
          <a:p>
            <a:r>
              <a:rPr lang="en-US" dirty="0"/>
              <a:t>Reasonable power range is 4.7 V to 5.25 V</a:t>
            </a:r>
          </a:p>
          <a:p>
            <a:r>
              <a:rPr lang="en-US" dirty="0"/>
              <a:t>Power supply recommended provides 3A (15W) with minimum current of 2.5A if USB peripherals consume less than 500mA in total</a:t>
            </a:r>
          </a:p>
          <a:p>
            <a:r>
              <a:rPr lang="en-US" dirty="0"/>
              <a:t>Original Pi 4 has non-compliant USB-C power port. This has now been fixed.</a:t>
            </a:r>
          </a:p>
        </p:txBody>
      </p:sp>
    </p:spTree>
    <p:extLst>
      <p:ext uri="{BB962C8B-B14F-4D97-AF65-F5344CB8AC3E}">
        <p14:creationId xmlns:p14="http://schemas.microsoft.com/office/powerpoint/2010/main" val="3159001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5BFBC-2A72-446B-944A-7088DB516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raspberry pi for ham radio?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9E419-6B72-4B20-94D5-210722286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 in the shack or for going portable</a:t>
            </a:r>
          </a:p>
          <a:p>
            <a:r>
              <a:rPr lang="en-US" dirty="0"/>
              <a:t>Small form-factor</a:t>
            </a:r>
          </a:p>
          <a:p>
            <a:r>
              <a:rPr lang="en-US" dirty="0"/>
              <a:t>Lightweight</a:t>
            </a:r>
          </a:p>
          <a:p>
            <a:r>
              <a:rPr lang="en-US" dirty="0"/>
              <a:t>Low power needs</a:t>
            </a:r>
          </a:p>
          <a:p>
            <a:pPr lvl="1"/>
            <a:r>
              <a:rPr lang="en-US" dirty="0"/>
              <a:t>Some people even power from solar!</a:t>
            </a:r>
          </a:p>
          <a:p>
            <a:r>
              <a:rPr lang="en-US" dirty="0"/>
              <a:t>Uses Linux which is already well supported</a:t>
            </a:r>
          </a:p>
        </p:txBody>
      </p:sp>
    </p:spTree>
    <p:extLst>
      <p:ext uri="{BB962C8B-B14F-4D97-AF65-F5344CB8AC3E}">
        <p14:creationId xmlns:p14="http://schemas.microsoft.com/office/powerpoint/2010/main" val="179211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6B643-0B7E-4917-9966-E7E376C15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I start?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D089C-9B1F-42A0-8B73-3D61B1CDA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Determine needs for Raspberry Pi – will determine equipment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Buy Raspberry Pi + power supply + micro </a:t>
            </a:r>
            <a:r>
              <a:rPr lang="en-US" dirty="0" err="1"/>
              <a:t>sd</a:t>
            </a:r>
            <a:r>
              <a:rPr lang="en-US" dirty="0"/>
              <a:t> card from local retailer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Alternatively: SATA SDD + Cable or NVME SSD + NVME USB3 Adapter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Reuse USB keyboard, mouse and display. Don’t forget the micro HDMI cable!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Download software image to flash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/>
              <a:t>HamPi</a:t>
            </a:r>
            <a:r>
              <a:rPr lang="en-US" dirty="0"/>
              <a:t> Image v1.0 (</a:t>
            </a:r>
            <a:r>
              <a:rPr lang="en-US" dirty="0">
                <a:hlinkClick r:id="rId2"/>
              </a:rPr>
              <a:t>hampi.radiowaves.ca</a:t>
            </a:r>
            <a:r>
              <a:rPr lang="en-US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Download </a:t>
            </a:r>
            <a:r>
              <a:rPr lang="en-US" dirty="0" err="1"/>
              <a:t>BalenaEtcher</a:t>
            </a:r>
            <a:r>
              <a:rPr lang="en-US" dirty="0"/>
              <a:t> for Windows, Mac or Linux &amp; flash micro SD card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Plug it all together, insert SD card and watch!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080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1C545-1BE8-4025-B6AC-C9FA5FE53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HamPi</a:t>
            </a:r>
            <a:r>
              <a:rPr lang="en-US" dirty="0"/>
              <a:t> Image v1.0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07380-E4D8-4857-B728-932649BD2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51247"/>
            <a:ext cx="9905999" cy="4139954"/>
          </a:xfrm>
        </p:spPr>
        <p:txBody>
          <a:bodyPr/>
          <a:lstStyle/>
          <a:p>
            <a:r>
              <a:rPr lang="en-US" dirty="0"/>
              <a:t>Custom-built ham radio software image chock full of ~80 applications:</a:t>
            </a:r>
          </a:p>
          <a:p>
            <a:r>
              <a:rPr lang="en-US" dirty="0"/>
              <a:t>Created using Ansible, software automation tool.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A26D0B6-5B56-4B7D-B8B4-57B5063A76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576892"/>
              </p:ext>
            </p:extLst>
          </p:nvPr>
        </p:nvGraphicFramePr>
        <p:xfrm>
          <a:off x="2032000" y="2889197"/>
          <a:ext cx="8127999" cy="36960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9560652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76968814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63760657"/>
                    </a:ext>
                  </a:extLst>
                </a:gridCol>
              </a:tblGrid>
              <a:tr h="462003">
                <a:tc>
                  <a:txBody>
                    <a:bodyPr/>
                    <a:lstStyle/>
                    <a:p>
                      <a:r>
                        <a:rPr lang="en-US" dirty="0" err="1"/>
                        <a:t>FlDigi</a:t>
                      </a:r>
                      <a:r>
                        <a:rPr lang="en-US" dirty="0"/>
                        <a:t> Suite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CQRLog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559618"/>
                  </a:ext>
                </a:extLst>
              </a:tr>
              <a:tr h="462003">
                <a:tc>
                  <a:txBody>
                    <a:bodyPr/>
                    <a:lstStyle/>
                    <a:p>
                      <a:r>
                        <a:rPr lang="en-US" dirty="0"/>
                        <a:t>WSJT-X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BlueDV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wsjtx_to_n3fjp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787347"/>
                  </a:ext>
                </a:extLst>
              </a:tr>
              <a:tr h="462003">
                <a:tc>
                  <a:txBody>
                    <a:bodyPr/>
                    <a:lstStyle/>
                    <a:p>
                      <a:r>
                        <a:rPr lang="en-US" dirty="0"/>
                        <a:t>JS8Call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ADS-B Flight 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 </a:t>
                      </a:r>
                      <a:r>
                        <a:rPr lang="en-US" dirty="0" err="1"/>
                        <a:t>WinLink</a:t>
                      </a:r>
                      <a:r>
                        <a:rPr lang="en-US" dirty="0"/>
                        <a:t> + ARDOP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347252"/>
                  </a:ext>
                </a:extLst>
              </a:tr>
              <a:tr h="462003">
                <a:tc>
                  <a:txBody>
                    <a:bodyPr/>
                    <a:lstStyle/>
                    <a:p>
                      <a:r>
                        <a:rPr lang="en-US" dirty="0" err="1"/>
                        <a:t>CubicSDR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NOAA Weather Imaging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 Applications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172398"/>
                  </a:ext>
                </a:extLst>
              </a:tr>
              <a:tr h="462003">
                <a:tc>
                  <a:txBody>
                    <a:bodyPr/>
                    <a:lstStyle/>
                    <a:p>
                      <a:r>
                        <a:rPr lang="en-US" dirty="0"/>
                        <a:t>GQRX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DX Cluster Client + Server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Ham Test Trainers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759689"/>
                  </a:ext>
                </a:extLst>
              </a:tr>
              <a:tr h="462003">
                <a:tc>
                  <a:txBody>
                    <a:bodyPr/>
                    <a:lstStyle/>
                    <a:p>
                      <a:r>
                        <a:rPr lang="en-US" dirty="0" err="1"/>
                        <a:t>Direwolf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Xnecview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GPredict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12318"/>
                  </a:ext>
                </a:extLst>
              </a:tr>
              <a:tr h="462003">
                <a:tc>
                  <a:txBody>
                    <a:bodyPr/>
                    <a:lstStyle/>
                    <a:p>
                      <a:r>
                        <a:rPr lang="en-US" dirty="0" err="1"/>
                        <a:t>Xastir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YAAC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for SDR Hardware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163928"/>
                  </a:ext>
                </a:extLst>
              </a:tr>
              <a:tr h="462003">
                <a:tc>
                  <a:txBody>
                    <a:bodyPr/>
                    <a:lstStyle/>
                    <a:p>
                      <a:r>
                        <a:rPr lang="en-US" dirty="0"/>
                        <a:t>D-Rats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TrustedQSL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…and DOZENS MORE!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062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993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2989-7E6F-4620-A93F-7B5A05C6C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I find </a:t>
            </a:r>
            <a:r>
              <a:rPr lang="en-US" dirty="0" err="1"/>
              <a:t>HamPi</a:t>
            </a:r>
            <a:r>
              <a:rPr lang="en-US" dirty="0"/>
              <a:t> Image v1.0?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1D1C9-27B5-417A-A641-4E3A067A41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http://hampi.radiowaves.ca/ </a:t>
            </a:r>
            <a:endParaRPr lang="en-US" dirty="0"/>
          </a:p>
          <a:p>
            <a:r>
              <a:rPr lang="en-US" dirty="0"/>
              <a:t>Image is compressed with XZ in TAR format and is ~4GB.</a:t>
            </a:r>
          </a:p>
          <a:p>
            <a:r>
              <a:rPr lang="en-US" dirty="0"/>
              <a:t>Over 6,000 direct downloads in first 60 days!</a:t>
            </a:r>
          </a:p>
        </p:txBody>
      </p:sp>
    </p:spTree>
    <p:extLst>
      <p:ext uri="{BB962C8B-B14F-4D97-AF65-F5344CB8AC3E}">
        <p14:creationId xmlns:p14="http://schemas.microsoft.com/office/powerpoint/2010/main" val="2595178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56C363DD29434EB8DD87FD6A0F871C" ma:contentTypeVersion="5" ma:contentTypeDescription="Create a new document." ma:contentTypeScope="" ma:versionID="35c4d152900259a1d1c64e159f6a81e7">
  <xsd:schema xmlns:xsd="http://www.w3.org/2001/XMLSchema" xmlns:xs="http://www.w3.org/2001/XMLSchema" xmlns:p="http://schemas.microsoft.com/office/2006/metadata/properties" xmlns:ns3="b2eb7106-45d3-4812-9318-40b609e25640" xmlns:ns4="6bfb17ff-cae2-4b8a-8d71-e5e368b31a0d" targetNamespace="http://schemas.microsoft.com/office/2006/metadata/properties" ma:root="true" ma:fieldsID="00b3fa2035c888bbe1c470986d6a192f" ns3:_="" ns4:_="">
    <xsd:import namespace="b2eb7106-45d3-4812-9318-40b609e25640"/>
    <xsd:import namespace="6bfb17ff-cae2-4b8a-8d71-e5e368b31a0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eb7106-45d3-4812-9318-40b609e256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fb17ff-cae2-4b8a-8d71-e5e368b31a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63F9B0-A193-4C08-82CF-996E9A374A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DB1929-291B-4AC0-ABE7-713CB0F16F87}">
  <ds:schemaRefs>
    <ds:schemaRef ds:uri="b2eb7106-45d3-4812-9318-40b609e25640"/>
    <ds:schemaRef ds:uri="http://purl.org/dc/dcmitype/"/>
    <ds:schemaRef ds:uri="6bfb17ff-cae2-4b8a-8d71-e5e368b31a0d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9423229-722D-42B3-A683-CC14ECE3BB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eb7106-45d3-4812-9318-40b609e25640"/>
    <ds:schemaRef ds:uri="6bfb17ff-cae2-4b8a-8d71-e5e368b31a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{FEE737B9-2F70-4418-990A-2AE0A073FBBA}tf04033919</Template>
  <TotalTime>4507</TotalTime>
  <Words>1855</Words>
  <Application>Microsoft Office PowerPoint</Application>
  <PresentationFormat>Widescreen</PresentationFormat>
  <Paragraphs>265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Tw Cen MT</vt:lpstr>
      <vt:lpstr>Circuit</vt:lpstr>
      <vt:lpstr>Getting started with HamPI</vt:lpstr>
      <vt:lpstr>What’s a raspberry pi?</vt:lpstr>
      <vt:lpstr>What Operating systems does raspberry pi use?</vt:lpstr>
      <vt:lpstr>What can I do with raspberry Pi?</vt:lpstr>
      <vt:lpstr>Raspberry pi 4 power requirements</vt:lpstr>
      <vt:lpstr>Why use raspberry pi for ham radio?</vt:lpstr>
      <vt:lpstr>Where do I start?</vt:lpstr>
      <vt:lpstr>HamPi Image v1.0</vt:lpstr>
      <vt:lpstr>Where do I find HamPi Image v1.0?</vt:lpstr>
      <vt:lpstr>Where do I get support for HamPi v1.0?</vt:lpstr>
      <vt:lpstr>How can I put image on (micro) SD Card?</vt:lpstr>
      <vt:lpstr>What is the initial username and password?</vt:lpstr>
      <vt:lpstr>How can I change the password?</vt:lpstr>
      <vt:lpstr>How can I change the username “pi”?</vt:lpstr>
      <vt:lpstr>How do I expand the image to use entire (micro) sd card?</vt:lpstr>
      <vt:lpstr>How do I connect the pi to my radio?</vt:lpstr>
      <vt:lpstr>How to keep accurate time on the pi?</vt:lpstr>
      <vt:lpstr>How do I Power My Raspberry Pi?</vt:lpstr>
      <vt:lpstr>HamPi v1.0 Use Case: Operating Digital Modes</vt:lpstr>
      <vt:lpstr>HamPi v1.0 Use Case: Logging</vt:lpstr>
      <vt:lpstr>HamPi v1.0 Use Case: APRS</vt:lpstr>
      <vt:lpstr>HamPi v1.0 Use Case: CW / Morse Code</vt:lpstr>
      <vt:lpstr>HamPi v1.0 Use Case: D-Star</vt:lpstr>
      <vt:lpstr>HamPi v1.0 Use Case: Software Defined Radio (SDR)</vt:lpstr>
      <vt:lpstr>HamPi v1.0 Use Case: Satellite Communication</vt:lpstr>
      <vt:lpstr>HamPi v1.0 Use Case: WinLink / EmComm</vt:lpstr>
      <vt:lpstr>HamPi v1.0 Use Case: Antenna Modeling</vt:lpstr>
      <vt:lpstr>HamPi v1.0 Use Case: Ham Training / Testing</vt:lpstr>
      <vt:lpstr>HamPi v1.0 Use Case: Miscellaneous Applications</vt:lpstr>
      <vt:lpstr>HamPi V1.0 Supports These charities</vt:lpstr>
      <vt:lpstr>DEMO +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USING raspberry pi FOR Ham RADIO</dc:title>
  <dc:creator>Dave Slotter</dc:creator>
  <cp:lastModifiedBy>Dave Slotter</cp:lastModifiedBy>
  <cp:revision>13</cp:revision>
  <dcterms:created xsi:type="dcterms:W3CDTF">2020-01-18T10:37:31Z</dcterms:created>
  <dcterms:modified xsi:type="dcterms:W3CDTF">2020-08-19T21:51:35Z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0x0101002856C363DD29434EB8DD87FD6A0F871C</vt:lpwstr>
  </property>
</Properties>
</file>