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123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517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6DC91FE-F1A4-4FBE-985E-6AF90A4BA6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85507-A5B2-4431-8973-C3AA1FEE4A8E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7E68BA0-F425-40FD-AD0D-4B8F37EF7E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F215E26B-EFD7-49D1-A7E8-1E0F1A5C1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893987-22A4-4351-B36A-5A1F40379C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9756457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EB84FC8-3452-4104-9AB1-6923936773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FABC8A-FC67-40AA-8DBE-03BE2D4AD2A6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19AEE82-EE7F-4BDD-AEA4-11E650AE80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CFEEAAC1-01C5-4A26-8FEA-13C7A35D6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227419-AF21-42DC-ABDE-459EB9AFD1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1844743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C8228EAA-F338-4B09-866A-55B765AF02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3957046-090F-4ED2-91D7-B39646D12807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7137469F-35C6-4580-8BF4-B9856BAA65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032285-B89A-435C-BF67-3787110AE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34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1AAA08A-4B35-404E-BFCB-4B1C6FE6D1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1171523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C58B709-D51C-44D9-BDEE-44B1FCB570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4FA32-872C-426F-9F9D-A0C4E0571347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47FBFF-C0BD-44F6-BA71-468A7BAFC3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F240DFA5-8109-45A4-B790-A048CB08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FC7985-73E6-4371-8CC9-00E83D6CDE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2980654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74D511-A655-466D-93A5-6583C3C58AC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1B1D2-F079-402E-861E-1978CFA18F53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1F4E78-A1B4-4B90-A34E-49E2338C9E3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7FE90370-B40E-4773-9E15-0B679C6D1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F3EDCB-3A3C-423B-8E71-3BD8350CA2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4759374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1A58891-60DA-4C02-B19D-7463619B4B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275A-4CC1-497D-8C7B-A8C50B1A9CC6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963D10B-21A6-472E-B315-B8EF809C14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CD3E51C7-A3DE-41D0-A9C3-B0E1CC4F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DF21AA-EFBE-4D1C-BD64-A5D36E4350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92994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410200"/>
          </a:xfrm>
        </p:spPr>
        <p:txBody>
          <a:bodyPr vert="eaVert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4A2FFCF-D96D-450D-B8D6-85D09B6027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D2B6F-910F-470D-B82C-552D9F05A799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B46B3B5-0D89-4721-8B01-E4660149B6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F9873AD8-1D04-437D-9D79-8671842CF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C3D1DB-1C5D-427A-9FBD-F57C7E39CD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5735410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397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8388"/>
            <a:ext cx="8229600" cy="4646612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0206791-9471-4EF2-9BA2-69F07917C2B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B7FCB-5B38-450D-9293-150AE66F5AF9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5E5533C-B7EB-4868-AB19-6772474BC8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F3FC0F1-3519-4CDF-B83A-DA1B778E7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C47BEC-579C-426A-9D76-B49CEC3432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3192064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0257355-0B1E-48FA-B101-7D2099A3DE9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A87F3-C722-4AC3-B6E4-4CDD8D4C01BC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C8FE3C6-DAE2-4E0E-BD3A-D73882D029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114E515-A814-4D31-A595-2F83A1C9B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CB15ED-78B0-4B9F-8AA2-75D9062B41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6668231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2F282B9-323B-4C60-9D35-FCDD501F7A5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28B9E-7614-426E-BD41-3722FA08B1CB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3D7D9AF-FF73-487D-A8C8-88E3BA7C12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E3A19FDD-C902-46A5-A2B6-96F5CAAB5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A2E4BF-9106-443C-93CF-A8367127C1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634651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>
              <a:defRPr sz="2800" b="0"/>
            </a:lvl1pPr>
            <a:lvl2pPr>
              <a:defRPr sz="2800" b="0"/>
            </a:lvl2pPr>
            <a:lvl3pPr>
              <a:defRPr sz="2800" b="0"/>
            </a:lvl3pPr>
            <a:lvl4pPr marL="1371600" indent="-342900">
              <a:buSzPct val="75000"/>
              <a:buFont typeface="Wingdings" panose="05000000000000000000" pitchFamily="2" charset="2"/>
              <a:buChar char="§"/>
              <a:defRPr sz="2800" b="0"/>
            </a:lvl4pPr>
            <a:lvl5pPr>
              <a:defRPr sz="2800" b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54DDEBE-AC33-46B5-A8DB-049F62DE55B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44CB79C6-2CBE-4A75-83CA-B08DB625D6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F76F68E-FCC4-4B33-AA0A-84D654E3DB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4872411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AD969BE-768E-4B9E-8DD7-A66635AEA5E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1E917-CA4B-463C-8FFC-ADA54E798E84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C09925A-B218-4CF2-A13A-3CFF9247BF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F32F2522-2F30-4BCA-BD6F-7FBDA773A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7D0608-CC47-4E68-A4DC-F8BA931FD9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081725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(Pic 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153077"/>
            <a:ext cx="4035425" cy="449262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quarter" idx="14"/>
          </p:nvPr>
        </p:nvSpPr>
        <p:spPr>
          <a:xfrm>
            <a:off x="4651375" y="1153077"/>
            <a:ext cx="4035425" cy="449262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0BBB81-D081-4B86-97E8-CF89AC6702DB}"/>
              </a:ext>
            </a:extLst>
          </p:cNvPr>
          <p:cNvSpPr>
            <a:spLocks noGrp="1" noChangeArrowheads="1"/>
          </p:cNvSpPr>
          <p:nvPr>
            <p:ph type="dt" sz="half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7FE81-0A19-4548-B7D0-F127876325BC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4DB1EBD-E241-43C1-BAFF-BF2C9FC523CD}"/>
              </a:ext>
            </a:extLst>
          </p:cNvPr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779607E6-2BB4-4778-BC9E-4B40F74BAFE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F31DA-5845-41E2-B830-17AC4CBCC01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100347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(Pic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153077"/>
            <a:ext cx="4035425" cy="449262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quarter" idx="14"/>
          </p:nvPr>
        </p:nvSpPr>
        <p:spPr>
          <a:xfrm>
            <a:off x="4651375" y="1153077"/>
            <a:ext cx="4035425" cy="449262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83C0C1-FEB5-4724-B874-C13443301B48}"/>
              </a:ext>
            </a:extLst>
          </p:cNvPr>
          <p:cNvSpPr>
            <a:spLocks noGrp="1" noChangeArrowheads="1"/>
          </p:cNvSpPr>
          <p:nvPr>
            <p:ph type="dt" sz="half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39C3A-76D6-4D48-8525-7C7C50CFC4F4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F697DA-C0E7-4B20-82E5-817FCAB611B5}"/>
              </a:ext>
            </a:extLst>
          </p:cNvPr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69707156-2AE0-4F27-8596-EDC718205BD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0E6123-E050-428B-8235-0D8D9E8287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216938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Column: Image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153078"/>
            <a:ext cx="8229600" cy="213346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quarter" idx="14"/>
          </p:nvPr>
        </p:nvSpPr>
        <p:spPr>
          <a:xfrm>
            <a:off x="457201" y="3472070"/>
            <a:ext cx="8229600" cy="217363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D0AB4DF-0CA3-4770-A3D2-A446AB52F4A9}"/>
              </a:ext>
            </a:extLst>
          </p:cNvPr>
          <p:cNvSpPr>
            <a:spLocks noGrp="1" noChangeArrowheads="1"/>
          </p:cNvSpPr>
          <p:nvPr>
            <p:ph type="dt" sz="half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46919-EF5C-4E48-B767-5AFA76EA83DA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E67EF9-AC11-41DD-B70E-91457D360E8E}"/>
              </a:ext>
            </a:extLst>
          </p:cNvPr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81017765-7C06-4DF3-B8D3-D53059D98C9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D698F-9845-41CF-9853-112A716662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7598623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ne Column TopBottom Top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153078"/>
            <a:ext cx="8229600" cy="88275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quarter" idx="14"/>
          </p:nvPr>
        </p:nvSpPr>
        <p:spPr>
          <a:xfrm>
            <a:off x="457201" y="2057400"/>
            <a:ext cx="8229600" cy="358830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9E67D4-B083-4D81-87A0-750556A2F88D}"/>
              </a:ext>
            </a:extLst>
          </p:cNvPr>
          <p:cNvSpPr>
            <a:spLocks noGrp="1" noChangeArrowheads="1"/>
          </p:cNvSpPr>
          <p:nvPr>
            <p:ph type="dt" sz="half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AFE07-58F6-44C8-84B4-4E9B6796041A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31D6B68-0CF7-4794-9634-DCC13CE0ACF2}"/>
              </a:ext>
            </a:extLst>
          </p:cNvPr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81F62032-131E-454F-A177-7FCFF19A575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2902B9-963C-44FE-B7F7-57F5664D80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5362121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lumn Small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1" y="1153077"/>
            <a:ext cx="1371600" cy="449262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quarter" idx="14"/>
          </p:nvPr>
        </p:nvSpPr>
        <p:spPr>
          <a:xfrm>
            <a:off x="1905001" y="1153077"/>
            <a:ext cx="6781800" cy="449262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2F5018-61C3-4B86-87E7-53CDBB0625FB}"/>
              </a:ext>
            </a:extLst>
          </p:cNvPr>
          <p:cNvSpPr>
            <a:spLocks noGrp="1" noChangeArrowheads="1"/>
          </p:cNvSpPr>
          <p:nvPr>
            <p:ph type="dt" sz="half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61CD6-38B0-42E5-9546-E0538D0EA5D3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1E5E12-2A32-41DB-A34E-0B5E20047C56}"/>
              </a:ext>
            </a:extLst>
          </p:cNvPr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7CB6F7F-C144-4D05-A1E0-443640C5C5B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C40BF-295A-421B-AD1F-17924F101A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6911449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1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16B2B7BF-9556-437B-A8BE-7307A9999B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0C066-67E4-4FB3-AB90-CD8CE3148FEA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B31B5D01-E45D-4C46-9FE1-A6A966FB2F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49B242DC-179B-4D97-AB31-8B48A30E6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DE9003-9747-4431-950D-4B1CA587AA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7767164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FEMA Visual Template">
            <a:extLst>
              <a:ext uri="{FF2B5EF4-FFF2-40B4-BE49-F238E27FC236}">
                <a16:creationId xmlns:a16="http://schemas.microsoft.com/office/drawing/2014/main" id="{DD4F947C-EEF7-47DD-80FF-39BE6A755E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>
            <a:extLst>
              <a:ext uri="{FF2B5EF4-FFF2-40B4-BE49-F238E27FC236}">
                <a16:creationId xmlns:a16="http://schemas.microsoft.com/office/drawing/2014/main" id="{04159D12-E9FC-4AB0-85BA-82EF7413E0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8438"/>
            <a:ext cx="82296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E3B6743D-BDCB-44F5-987F-981677802E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8388"/>
            <a:ext cx="8229600" cy="464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D96E18B5-7224-4D5C-9D27-E489B953E09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b="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3D5DDAF-9392-47AD-81A5-CD296BF5C008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9D6787C7-8DD5-4F53-A0C0-DD54541C04D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D46AB47-DDA2-4A91-B45E-6AD845251D27}"/>
              </a:ext>
            </a:extLst>
          </p:cNvPr>
          <p:cNvCxnSpPr/>
          <p:nvPr/>
        </p:nvCxnSpPr>
        <p:spPr>
          <a:xfrm>
            <a:off x="457200" y="990600"/>
            <a:ext cx="8077200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AD2C6CEA-EA44-40E1-8C1A-866ADE56DB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F4F8FE"/>
                </a:solidFill>
              </a:defRPr>
            </a:lvl1pPr>
          </a:lstStyle>
          <a:p>
            <a:fld id="{0816240A-C87F-4CBB-87D3-18AF224165F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97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8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</p:sldLayoutIdLst>
  <p:transition>
    <p:wipe dir="r"/>
  </p:transition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tabLst>
          <a:tab pos="401638" algn="l"/>
        </a:tabLst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4572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tabLst>
          <a:tab pos="401638" algn="l"/>
        </a:tabLst>
        <a:defRPr sz="2800">
          <a:solidFill>
            <a:srgbClr val="000066"/>
          </a:solidFill>
          <a:latin typeface="+mn-lt"/>
          <a:cs typeface="+mn-cs"/>
        </a:defRPr>
      </a:lvl2pPr>
      <a:lvl3pPr marL="914400" indent="-342900" algn="l" rtl="0" fontAlgn="base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tabLst>
          <a:tab pos="401638" algn="l"/>
        </a:tabLst>
        <a:defRPr sz="2800">
          <a:solidFill>
            <a:srgbClr val="000066"/>
          </a:solidFill>
          <a:latin typeface="+mn-lt"/>
          <a:cs typeface="+mn-cs"/>
        </a:defRPr>
      </a:lvl3pPr>
      <a:lvl4pPr marL="1371600" indent="-342900" algn="l" rtl="0" fontAlgn="base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tabLst>
          <a:tab pos="401638" algn="l"/>
        </a:tabLst>
        <a:defRPr sz="2800">
          <a:solidFill>
            <a:srgbClr val="000066"/>
          </a:solidFill>
          <a:latin typeface="+mn-lt"/>
          <a:cs typeface="+mn-cs"/>
        </a:defRPr>
      </a:lvl4pPr>
      <a:lvl5pPr marL="2174875" indent="-228600" algn="l" rtl="0" fontAlgn="base">
        <a:spcBef>
          <a:spcPct val="20000"/>
        </a:spcBef>
        <a:spcAft>
          <a:spcPct val="0"/>
        </a:spcAft>
        <a:buChar char="»"/>
        <a:tabLst>
          <a:tab pos="401638" algn="l"/>
        </a:tabLst>
        <a:defRPr sz="2000" b="1">
          <a:solidFill>
            <a:srgbClr val="000066"/>
          </a:solidFill>
          <a:latin typeface="+mn-lt"/>
          <a:cs typeface="+mn-cs"/>
        </a:defRPr>
      </a:lvl5pPr>
      <a:lvl6pPr marL="2632075" indent="-228600" algn="l" rtl="0" eaLnBrk="1" fontAlgn="base" hangingPunct="1">
        <a:spcBef>
          <a:spcPct val="20000"/>
        </a:spcBef>
        <a:spcAft>
          <a:spcPct val="0"/>
        </a:spcAft>
        <a:buChar char="»"/>
        <a:tabLst>
          <a:tab pos="401638" algn="l"/>
        </a:tabLst>
        <a:defRPr sz="2000" b="1">
          <a:solidFill>
            <a:srgbClr val="000066"/>
          </a:solidFill>
          <a:latin typeface="+mn-lt"/>
          <a:cs typeface="+mn-cs"/>
        </a:defRPr>
      </a:lvl6pPr>
      <a:lvl7pPr marL="3089275" indent="-228600" algn="l" rtl="0" eaLnBrk="1" fontAlgn="base" hangingPunct="1">
        <a:spcBef>
          <a:spcPct val="20000"/>
        </a:spcBef>
        <a:spcAft>
          <a:spcPct val="0"/>
        </a:spcAft>
        <a:buChar char="»"/>
        <a:tabLst>
          <a:tab pos="401638" algn="l"/>
        </a:tabLst>
        <a:defRPr sz="2000" b="1">
          <a:solidFill>
            <a:srgbClr val="000066"/>
          </a:solidFill>
          <a:latin typeface="+mn-lt"/>
          <a:cs typeface="+mn-cs"/>
        </a:defRPr>
      </a:lvl7pPr>
      <a:lvl8pPr marL="3546475" indent="-228600" algn="l" rtl="0" eaLnBrk="1" fontAlgn="base" hangingPunct="1">
        <a:spcBef>
          <a:spcPct val="20000"/>
        </a:spcBef>
        <a:spcAft>
          <a:spcPct val="0"/>
        </a:spcAft>
        <a:buChar char="»"/>
        <a:tabLst>
          <a:tab pos="401638" algn="l"/>
        </a:tabLst>
        <a:defRPr sz="2000" b="1">
          <a:solidFill>
            <a:srgbClr val="000066"/>
          </a:solidFill>
          <a:latin typeface="+mn-lt"/>
          <a:cs typeface="+mn-cs"/>
        </a:defRPr>
      </a:lvl8pPr>
      <a:lvl9pPr marL="4003675" indent="-228600" algn="l" rtl="0" eaLnBrk="1" fontAlgn="base" hangingPunct="1">
        <a:spcBef>
          <a:spcPct val="20000"/>
        </a:spcBef>
        <a:spcAft>
          <a:spcPct val="0"/>
        </a:spcAft>
        <a:buChar char="»"/>
        <a:tabLst>
          <a:tab pos="401638" algn="l"/>
        </a:tabLst>
        <a:defRPr sz="2000" b="1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D09D7AD0-9EB1-4D8F-B81B-2F4BE37CB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r>
              <a:rPr lang="en-US" altLang="en-US"/>
              <a:t>Overall Course Objectives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C43372C-CDFF-49AB-ACFE-DAF09C1014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spcBef>
                <a:spcPct val="1000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This course provides an introduction to the National Incident Management System (NIMS). At the end of the course, you will be able to demonstrate knowledge and a basic understanding of NIMS concepts, principles and components. </a:t>
            </a:r>
          </a:p>
          <a:p>
            <a:pPr>
              <a:spcBef>
                <a:spcPct val="1000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More specifically, you will be able to: 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Describe and identify the key concepts, principles, scope, and applicability underlying NIMS.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Describe activities and methods for managing resources.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Describe the NIMS Management Characteristics.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Identify and describe Incident Command System (ICS) organizational structures. 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Explain Emergency Operations Center (EOC) functions, common models for staff organization, and activation levels.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Explain the interconnectivity within the NIMS Command and Coordination structures:  ICS, EOC, Joint Information System (JIS), and Multiagency Coordination Groups (MAC Groups). 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Identify and describe the characteristics of communications and information systems, effective communication, incident information, and communication standards and formats. </a:t>
            </a:r>
          </a:p>
          <a:p>
            <a:pPr>
              <a:spcBef>
                <a:spcPct val="100000"/>
              </a:spcBef>
              <a:buSzPct val="99000"/>
            </a:pPr>
            <a:r>
              <a:rPr lang="en-US" altLang="en-US" kern="12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Note: This course provides a basic introduction to NIMS. It is not designed to replace Incident Command System and position-specific training.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A9C9F3-7EB1-4C4D-AD7A-B9EAE9BDA8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fld id="{8F76F68E-FCC4-4B33-AA0A-84D654E3DB7B}" type="slidenum">
              <a:rPr lang="en-US" altLang="en-US" smtClean="0"/>
              <a:pPr>
                <a:spcBef>
                  <a:spcPct val="100000"/>
                </a:spcBef>
                <a:buSzPct val="99000"/>
              </a:pPr>
              <a:t>1</a:t>
            </a:fld>
            <a:endParaRPr lang="en-US" altLang="en-US"/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1FE4DE3B-ABB8-4FA0-AE1C-53D8EC385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r>
              <a:rPr lang="en-US" altLang="en-US"/>
              <a:t>Student Introductions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CBF8F4-5D85-41FB-BABF-13FBAA22C2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Introduce yourself by providing: </a:t>
            </a:r>
          </a:p>
          <a:p>
            <a:pPr marL="254000" lvl="1" indent="-254000"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Your name.</a:t>
            </a:r>
          </a:p>
          <a:p>
            <a:pPr marL="254000" lvl="1" indent="-254000"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Your job title.</a:t>
            </a:r>
          </a:p>
          <a:p>
            <a:pPr marL="254000" lvl="1" indent="-254000"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Your organization.</a:t>
            </a:r>
          </a:p>
          <a:p>
            <a:pPr marL="254000" lvl="1" indent="-254000"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A brief statement of your overall experience with emergency or incident response.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26110C-C12E-4F1C-8E21-5CCAE53FDC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fld id="{8F76F68E-FCC4-4B33-AA0A-84D654E3DB7B}" type="slidenum">
              <a:rPr lang="en-US" altLang="en-US" smtClean="0"/>
              <a:pPr>
                <a:spcBef>
                  <a:spcPct val="100000"/>
                </a:spcBef>
                <a:buSzPct val="99000"/>
              </a:pPr>
              <a:t>2</a:t>
            </a:fld>
            <a:endParaRPr lang="en-US" altLang="en-US"/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8F68F633-C947-4DD2-B599-973B125E4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r>
              <a:rPr lang="en-US" altLang="en-US"/>
              <a:t>Student Expectations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5839C-8B69-43FD-B193-4AA6C0C69A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r>
              <a:rPr lang="en-US" altLang="en-US" kern="12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What do you expect to gain from this course? </a:t>
            </a:r>
            <a:endParaRPr lang="en-US"/>
          </a:p>
        </p:txBody>
      </p:sp>
      <p:pic>
        <p:nvPicPr>
          <p:cNvPr id="8" name="Picture 4" descr="Discussion Question Icon">
            <a:extLst>
              <a:ext uri="{FF2B5EF4-FFF2-40B4-BE49-F238E27FC236}">
                <a16:creationId xmlns:a16="http://schemas.microsoft.com/office/drawing/2014/main" id="{07BBC747-98ED-4CC2-8C70-171D3F1FBB4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815" y="1952588"/>
            <a:ext cx="314369" cy="533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99D121-649E-4A25-AE93-4BA4DC7F1E5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fld id="{4F4D698F-9845-41CF-9853-112A7166620A}" type="slidenum">
              <a:rPr lang="en-US" altLang="en-US" smtClean="0"/>
              <a:pPr>
                <a:spcBef>
                  <a:spcPct val="100000"/>
                </a:spcBef>
                <a:buSzPct val="99000"/>
              </a:pPr>
              <a:t>3</a:t>
            </a:fld>
            <a:endParaRPr lang="en-US" altLang="en-US"/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314EBF43-9F4C-452F-9C67-B9881AEFB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r>
              <a:rPr lang="en-US" altLang="en-US"/>
              <a:t>Instructor Expectations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4A0C2A-E7F0-4191-A860-7F7F9A537E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54000" lvl="1" indent="-254000"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Cooperate with the group. </a:t>
            </a:r>
          </a:p>
          <a:p>
            <a:pPr marL="254000" lvl="1" indent="-254000"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Be open minded to new ideas. </a:t>
            </a:r>
          </a:p>
          <a:p>
            <a:pPr marL="254000" lvl="1" indent="-254000"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Participate actively in all of the training activities. </a:t>
            </a:r>
          </a:p>
          <a:p>
            <a:pPr marL="254000" lvl="1" indent="-254000"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Return to class at the stated time. </a:t>
            </a:r>
          </a:p>
          <a:p>
            <a:pPr marL="254000" lvl="1" indent="-254000"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Use what you learn in the course to perform effectively within an ICS organization. 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77F2F2-6074-4055-83E4-C8F2E4368D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fld id="{8F76F68E-FCC4-4B33-AA0A-84D654E3DB7B}" type="slidenum">
              <a:rPr lang="en-US" altLang="en-US" smtClean="0"/>
              <a:pPr>
                <a:spcBef>
                  <a:spcPct val="100000"/>
                </a:spcBef>
                <a:buSzPct val="99000"/>
              </a:pPr>
              <a:t>4</a:t>
            </a:fld>
            <a:endParaRPr lang="en-US" altLang="en-US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17560E33-A877-457F-A1DB-72B2EA446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r>
              <a:rPr lang="en-US" altLang="en-US"/>
              <a:t>Course Structure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6ABCDD-2DC3-4D8F-A8B0-0D5A251F1A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Bef>
                <a:spcPct val="1000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The course is divided into the following eight units, plus the Course Introduction:</a:t>
            </a:r>
          </a:p>
          <a:p>
            <a:pPr marL="0" lvl="1" indent="0">
              <a:spcBef>
                <a:spcPct val="100000"/>
              </a:spcBef>
              <a:buSzPct val="99000"/>
              <a:buNone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Course Introduction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Unit 1: Fundamentals and Concepts of NIMS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Unit 2: NIMS Resource Management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Unit 3: NIMS Management Characteristics 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Unit 4: Incident Command System (ICS)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Unit 5: Emergency Operations Centers (EOC)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Unit 6: Other NIMS Structures and Interconnectivity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Unit 7: Communications and Information Management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Unit 8: Course Summary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56D6D4-4D0C-4629-A208-D210D0A468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fld id="{8F76F68E-FCC4-4B33-AA0A-84D654E3DB7B}" type="slidenum">
              <a:rPr lang="en-US" altLang="en-US" smtClean="0"/>
              <a:pPr>
                <a:spcBef>
                  <a:spcPct val="100000"/>
                </a:spcBef>
                <a:buSzPct val="99000"/>
              </a:pPr>
              <a:t>5</a:t>
            </a:fld>
            <a:endParaRPr lang="en-US" altLang="en-US"/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9A242492-1B47-4700-A4E0-0A96B8488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r>
              <a:rPr lang="en-US" altLang="en-US"/>
              <a:t>Course Logistics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94A32B-1A4D-423C-B833-827A3A35EC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254000" lvl="1" indent="-254000"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Course agenda </a:t>
            </a:r>
          </a:p>
          <a:p>
            <a:pPr marL="254000" lvl="1" indent="-254000"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Sign-in sheet </a:t>
            </a:r>
          </a:p>
          <a:p>
            <a:pPr marL="254000" lvl="1" indent="-254000"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Breaks</a:t>
            </a:r>
          </a:p>
          <a:p>
            <a:pPr marL="254000" lvl="1" indent="-254000"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Message and telephone location </a:t>
            </a:r>
          </a:p>
          <a:p>
            <a:pPr marL="254000" lvl="1" indent="-254000"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Cell phone policy </a:t>
            </a:r>
          </a:p>
          <a:p>
            <a:pPr marL="254000" lvl="1" indent="-254000"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Facilities </a:t>
            </a:r>
          </a:p>
          <a:p>
            <a:pPr marL="254000" lvl="1" indent="-254000"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Other concerns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A429D3-9299-4F6F-B244-96CA09E21A3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fld id="{8F76F68E-FCC4-4B33-AA0A-84D654E3DB7B}" type="slidenum">
              <a:rPr lang="en-US" altLang="en-US" smtClean="0"/>
              <a:pPr>
                <a:spcBef>
                  <a:spcPct val="100000"/>
                </a:spcBef>
                <a:buSzPct val="99000"/>
              </a:pPr>
              <a:t>6</a:t>
            </a:fld>
            <a:endParaRPr lang="en-US" altLang="en-US"/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FE866C85-D889-472C-A78D-6AB000FAD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r>
              <a:rPr lang="en-US" altLang="en-US"/>
              <a:t>Agenda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FCDB45-7897-4717-842C-1817A97DD4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spcBef>
                <a:spcPct val="1000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Morning Session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Course Introduction (30 minutes)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Unit 1: Fundamentals and Concepts of NIMS (45 minutes)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Unit 2: NIMS Resource Management (1 hour)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Unit 3: NIMS Management Characteristics (35 minutes)  </a:t>
            </a:r>
          </a:p>
          <a:p>
            <a:pPr>
              <a:spcBef>
                <a:spcPct val="1000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Afternoon Session 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Unit 4: Incident Command System (ICS) (45 minutes)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Unit 5: Emergency Operations Centers (EOC) (45 minutes) 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Unit 6: Other NIMS Structures and Interconnectivity (45 minutes) 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Unit 7: Communications and Information Management (1 hour 15 minutes)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Unit 8: Course Summary and Final Exam (1 hour 15 minutes)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0D1068-7D3D-42AE-B5E8-7C88F240EB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fld id="{8F76F68E-FCC4-4B33-AA0A-84D654E3DB7B}" type="slidenum">
              <a:rPr lang="en-US" altLang="en-US" smtClean="0"/>
              <a:pPr>
                <a:spcBef>
                  <a:spcPct val="100000"/>
                </a:spcBef>
                <a:buSzPct val="99000"/>
              </a:pPr>
              <a:t>7</a:t>
            </a:fld>
            <a:endParaRPr lang="en-US" altLang="en-US"/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9BB88FFB-F4B0-466C-A98C-10427791D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r>
              <a:rPr lang="en-US" altLang="en-US"/>
              <a:t>Course Completion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9F483F-4718-4125-B883-29AD177313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In order to successfully complete this course, you must:</a:t>
            </a:r>
          </a:p>
          <a:p>
            <a:pPr marL="254000" lvl="1" indent="-254000"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Participate in unit activities.</a:t>
            </a:r>
          </a:p>
          <a:p>
            <a:pPr marL="254000" lvl="1" indent="-254000"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Achieve 75% or higher on the final exam. </a:t>
            </a:r>
          </a:p>
          <a:p>
            <a:pPr marL="254000" lvl="1" indent="-254000"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Complete the end-of-course evaluation. 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A2D78B-FA3F-468C-85FE-A086CD7EC6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fld id="{8F76F68E-FCC4-4B33-AA0A-84D654E3DB7B}" type="slidenum">
              <a:rPr lang="en-US" altLang="en-US" smtClean="0"/>
              <a:pPr>
                <a:spcBef>
                  <a:spcPct val="100000"/>
                </a:spcBef>
                <a:buSzPct val="99000"/>
              </a:pPr>
              <a:t>8</a:t>
            </a:fld>
            <a:endParaRPr lang="en-US" altLang="en-US"/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EMI_PPT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MI_PPT_V6.potx" id="{FC01C7C7-62FB-4A69-A5C1-8EFFD6BA3C03}" vid="{C1B3EBA9-D2D7-43E0-A56C-4BA4FADFC19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ext_x0020_Course_x0020_Date xmlns="95ba42ad-0bbe-4ff2-b5a3-00bdc267f7a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haredContentType xmlns="Microsoft.SharePoint.Taxonomy.ContentTypeSync" SourceId="568ddf3f-b77f-46a0-9295-2b9495b51427" ContentTypeId="0x0101" PreviousValue="false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4EFD91463C3843A9BA9A14DC38BC9D" ma:contentTypeVersion="11" ma:contentTypeDescription="Create a new document." ma:contentTypeScope="" ma:versionID="4c5a25a3e23749c664c6b681c3e80fcf">
  <xsd:schema xmlns:xsd="http://www.w3.org/2001/XMLSchema" xmlns:xs="http://www.w3.org/2001/XMLSchema" xmlns:p="http://schemas.microsoft.com/office/2006/metadata/properties" xmlns:ns2="95ba42ad-0bbe-4ff2-b5a3-00bdc267f7a0" targetNamespace="http://schemas.microsoft.com/office/2006/metadata/properties" ma:root="true" ma:fieldsID="7c8fdbccc920ade525a86fecbc78100a" ns2:_="">
    <xsd:import namespace="95ba42ad-0bbe-4ff2-b5a3-00bdc267f7a0"/>
    <xsd:element name="properties">
      <xsd:complexType>
        <xsd:sequence>
          <xsd:element name="documentManagement">
            <xsd:complexType>
              <xsd:all>
                <xsd:element ref="ns2:Next_x0020_Course_x0020_Date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ba42ad-0bbe-4ff2-b5a3-00bdc267f7a0" elementFormDefault="qualified">
    <xsd:import namespace="http://schemas.microsoft.com/office/2006/documentManagement/types"/>
    <xsd:import namespace="http://schemas.microsoft.com/office/infopath/2007/PartnerControls"/>
    <xsd:element name="Next_x0020_Course_x0020_Date" ma:index="8" nillable="true" ma:displayName="Next Course Date" ma:format="DateOnly" ma:internalName="Next_x0020_Course_x0020_Date">
      <xsd:simpleType>
        <xsd:restriction base="dms:DateTime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3B16BB5-7833-4074-A1D3-442242DEE7C4}">
  <ds:schemaRefs>
    <ds:schemaRef ds:uri="http://schemas.microsoft.com/office/infopath/2007/PartnerControls"/>
    <ds:schemaRef ds:uri="http://purl.org/dc/terms/"/>
    <ds:schemaRef ds:uri="http://schemas.openxmlformats.org/package/2006/metadata/core-properties"/>
    <ds:schemaRef ds:uri="cc0073e7-31cd-4c32-9712-79659562e3c7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E34BCBF-363C-49D6-952A-FEFDD3E99A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837D5B-F9E8-49A8-996E-A2B66C5A5C84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9F3B16F6-4B9D-4D29-AAF2-D1F0A13FC537}"/>
</file>

<file path=docProps/app.xml><?xml version="1.0" encoding="utf-8"?>
<Properties xmlns="http://schemas.openxmlformats.org/officeDocument/2006/extended-properties" xmlns:vt="http://schemas.openxmlformats.org/officeDocument/2006/docPropsVTypes">
  <Template>EMI_PPT_V6</Template>
  <TotalTime>0</TotalTime>
  <Words>243</Words>
  <Application>Microsoft Office PowerPoint</Application>
  <PresentationFormat>On-screen Show (4:3)</PresentationFormat>
  <Paragraphs>69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Times New Roman</vt:lpstr>
      <vt:lpstr>Wingdings</vt:lpstr>
      <vt:lpstr>EMI_PPT</vt:lpstr>
      <vt:lpstr>Overall Course Objectives</vt:lpstr>
      <vt:lpstr>Student Introductions</vt:lpstr>
      <vt:lpstr>Student Expectations</vt:lpstr>
      <vt:lpstr>Instructor Expectations</vt:lpstr>
      <vt:lpstr>Course Structure</vt:lpstr>
      <vt:lpstr>Course Logistics</vt:lpstr>
      <vt:lpstr>Agenda</vt:lpstr>
      <vt:lpstr>Course Completion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2020-06-09T10:46:13Z</dcterms:created>
  <dcterms:modified xsi:type="dcterms:W3CDTF">2020-07-13T13:52:04Z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0x0101001A4EFD91463C3843A9BA9A14DC38BC9D</vt:lpwstr>
  </property>
  <property fmtid="{D5CDD505-2E9C-101B-9397-08002B2CF9AE}" pid="3" name="Order">
    <vt:r8>900</vt:r8>
  </property>
  <property fmtid="{D5CDD505-2E9C-101B-9397-08002B2CF9AE}" pid="4" name="Sensitive">
    <vt:bool>false</vt:bool>
  </property>
</Properties>
</file>