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24"/>
  </p:notesMasterIdLst>
  <p:handoutMasterIdLst>
    <p:handoutMasterId r:id="rId25"/>
  </p:handoutMasterIdLst>
  <p:sldIdLst>
    <p:sldId id="256" r:id="rId5"/>
    <p:sldId id="302" r:id="rId6"/>
    <p:sldId id="306" r:id="rId7"/>
    <p:sldId id="393" r:id="rId8"/>
    <p:sldId id="471" r:id="rId9"/>
    <p:sldId id="472" r:id="rId10"/>
    <p:sldId id="460" r:id="rId11"/>
    <p:sldId id="461" r:id="rId12"/>
    <p:sldId id="462" r:id="rId13"/>
    <p:sldId id="473" r:id="rId14"/>
    <p:sldId id="474" r:id="rId15"/>
    <p:sldId id="475" r:id="rId16"/>
    <p:sldId id="477" r:id="rId17"/>
    <p:sldId id="424" r:id="rId18"/>
    <p:sldId id="459" r:id="rId19"/>
    <p:sldId id="476" r:id="rId20"/>
    <p:sldId id="469" r:id="rId21"/>
    <p:sldId id="470" r:id="rId22"/>
    <p:sldId id="465" r:id="rId23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7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8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57" d="100"/>
          <a:sy n="57" d="100"/>
        </p:scale>
        <p:origin x="-2472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FABCBFF6-FE5A-4ADD-ACBD-B06756CB1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39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C63A6EBA-E893-4ED4-9628-5DCC8D9385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524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063350E0-835E-4112-912D-18764FF7161E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623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89B7068F-8EEA-4AE4-96DD-ED6E802F46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70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0DF84773-0997-4E79-8540-D813660AD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0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9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B8FC3932-C2B8-4CFF-8548-239AC73A6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43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588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Keeping Your Program Going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77200" y="6611938"/>
            <a:ext cx="1066800" cy="2460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004D6D58-641F-4AE1-B53B-793FF7B31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2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FF418791-F057-4450-95EF-3E81137080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55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9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DC20A673-7883-4DCD-964D-70BDFB1811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92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11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EF343F6F-41E7-424D-B4DC-209810E18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68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7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69305B35-FC17-4B62-B77E-CF8331892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96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51B5AB6E-0661-405F-88A6-13E876E5A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61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9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70A4797B-DDFF-46A8-8C31-CE1EB8E34D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28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9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20AF4C06-F0C8-4EEA-B334-BCA087E79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438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Program Manager: Keeping Your Program Going</a:t>
            </a:r>
          </a:p>
        </p:txBody>
      </p:sp>
      <p:sp>
        <p:nvSpPr>
          <p:cNvPr id="1029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56748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10-</a:t>
            </a:r>
            <a:fld id="{51AB54F3-9ACB-4052-A78D-8EBF2C5B4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  <p:sldLayoutId id="2147484112" r:id="rId2"/>
    <p:sldLayoutId id="2147484113" r:id="rId3"/>
    <p:sldLayoutId id="2147484114" r:id="rId4"/>
    <p:sldLayoutId id="2147484115" r:id="rId5"/>
    <p:sldLayoutId id="2147484116" r:id="rId6"/>
    <p:sldLayoutId id="2147484117" r:id="rId7"/>
    <p:sldLayoutId id="2147484118" r:id="rId8"/>
    <p:sldLayoutId id="2147484119" r:id="rId9"/>
    <p:sldLayoutId id="2147484120" r:id="rId10"/>
    <p:sldLayoutId id="2147484121" r:id="rId11"/>
    <p:sldLayoutId id="2147484122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over background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CERT logo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35" y="5851525"/>
            <a:ext cx="137445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987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Program Manager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848166" cy="768854"/>
          </a:xfrm>
        </p:spPr>
        <p:txBody>
          <a:bodyPr/>
          <a:lstStyle/>
          <a:p>
            <a:r>
              <a:rPr lang="en-US" sz="4200" dirty="0" smtClean="0"/>
              <a:t>Unit 10: Keeping Your Program Going</a:t>
            </a:r>
            <a:endParaRPr lang="en-US" sz="4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else would you add to the list we have just reviewed?</a:t>
            </a:r>
          </a:p>
        </p:txBody>
      </p:sp>
      <p:sp>
        <p:nvSpPr>
          <p:cNvPr id="2253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2253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0F29669B-0E9A-4F04-AFF3-A44AE906CE3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Experienced Program Managers know that:</a:t>
            </a:r>
          </a:p>
          <a:p>
            <a:pPr lvl="1"/>
            <a:r>
              <a:rPr lang="en-US" altLang="en-US" smtClean="0"/>
              <a:t>Being a Program Manager is rewarding</a:t>
            </a:r>
          </a:p>
          <a:p>
            <a:pPr lvl="1"/>
            <a:r>
              <a:rPr lang="en-US" altLang="en-US" smtClean="0"/>
              <a:t>Being a Program Manager is not easy</a:t>
            </a:r>
          </a:p>
          <a:p>
            <a:r>
              <a:rPr lang="en-US" altLang="en-US" smtClean="0"/>
              <a:t>Program Managers need toolbox of skills in order to accomplish responsibilities of the job</a:t>
            </a:r>
          </a:p>
        </p:txBody>
      </p:sp>
      <p:sp>
        <p:nvSpPr>
          <p:cNvPr id="2355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2355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13C864A8-3F15-4B11-9143-BFB9697F971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Program Manager Skills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are the specific skills and abilities the Program Manager needs to possess?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Tact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Political savvy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Passion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Flexibility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Leadership skills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Comfort with public speaking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Ability to motivate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Trustworthiness</a:t>
            </a:r>
          </a:p>
          <a:p>
            <a:pPr lvl="1">
              <a:lnSpc>
                <a:spcPct val="90000"/>
              </a:lnSpc>
            </a:pPr>
            <a:endParaRPr lang="en-US" altLang="en-US" smtClean="0"/>
          </a:p>
          <a:p>
            <a:pPr>
              <a:buFontTx/>
              <a:buNone/>
            </a:pPr>
            <a:r>
              <a:rPr lang="en-US" altLang="en-US" smtClean="0"/>
              <a:t> </a:t>
            </a:r>
          </a:p>
        </p:txBody>
      </p:sp>
      <p:sp>
        <p:nvSpPr>
          <p:cNvPr id="2457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2457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338D8546-BA9A-4DF6-8443-E3F3F94294C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Skills and </a:t>
            </a:r>
            <a:r>
              <a:rPr lang="en-US" altLang="en-US" sz="3600" dirty="0" smtClean="0">
                <a:solidFill>
                  <a:schemeClr val="bg1"/>
                </a:solidFill>
                <a:cs typeface="Times New Roman" pitchFamily="18" charset="0"/>
              </a:rPr>
              <a:t>Abilities</a:t>
            </a:r>
            <a:endParaRPr lang="en-US" altLang="en-US" sz="36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Specific skills and abilities the Program Manager needs to possess (cont’d):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Ability to be cool under pressure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Organizational triage skills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Commitment/dedication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Good communication skills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High energy level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Team concept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Ability to plan and write</a:t>
            </a:r>
          </a:p>
          <a:p>
            <a:pPr lvl="1">
              <a:lnSpc>
                <a:spcPct val="90000"/>
              </a:lnSpc>
            </a:pPr>
            <a:endParaRPr lang="en-US" altLang="en-US" smtClean="0"/>
          </a:p>
          <a:p>
            <a:pPr>
              <a:buFontTx/>
              <a:buNone/>
            </a:pPr>
            <a:r>
              <a:rPr lang="en-US" altLang="en-US" smtClean="0"/>
              <a:t> </a:t>
            </a:r>
          </a:p>
        </p:txBody>
      </p:sp>
      <p:sp>
        <p:nvSpPr>
          <p:cNvPr id="2560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2560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397962F9-DF15-4958-A09D-1A72A314049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Skills and Abilities (cont’d)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Group and Draft Program Plan: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My Development Goals</a:t>
            </a:r>
          </a:p>
        </p:txBody>
      </p:sp>
      <p:sp>
        <p:nvSpPr>
          <p:cNvPr id="2662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2662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8714BDEF-3C29-4DF9-887D-5A9C8C20E1E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More than just </a:t>
            </a:r>
            <a:r>
              <a:rPr lang="en-US" altLang="en-US" i="1" smtClean="0"/>
              <a:t>CERT Basic Training</a:t>
            </a:r>
          </a:p>
          <a:p>
            <a:r>
              <a:rPr lang="en-US" altLang="en-US" smtClean="0"/>
              <a:t>Program may have many activities</a:t>
            </a:r>
          </a:p>
          <a:p>
            <a:r>
              <a:rPr lang="en-US" altLang="en-US" smtClean="0"/>
              <a:t>Program Manager may be responsible for most of them</a:t>
            </a:r>
          </a:p>
        </p:txBody>
      </p:sp>
      <p:sp>
        <p:nvSpPr>
          <p:cNvPr id="2765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2765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D22233AD-2DA4-4A07-889C-2C0B750A67A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Keeping Program Alive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are tasks and activities that a CERT Program Manager might take on to help sustain the program?</a:t>
            </a:r>
          </a:p>
        </p:txBody>
      </p:sp>
      <p:sp>
        <p:nvSpPr>
          <p:cNvPr id="286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286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C589C002-E558-4D43-BCB8-DA9C30A7287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10-5</a:t>
            </a:r>
            <a:endParaRPr lang="en-US" sz="1400" b="1" dirty="0">
              <a:latin typeface="+mn-lt"/>
            </a:endParaRPr>
          </a:p>
        </p:txBody>
      </p:sp>
      <p:pic>
        <p:nvPicPr>
          <p:cNvPr id="28679" name="Picture 6" descr="CERT volunteers at the Olympics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0" y="2844800"/>
            <a:ext cx="2724150" cy="34909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Volunteers are retained</a:t>
            </a:r>
          </a:p>
          <a:p>
            <a:r>
              <a:rPr lang="en-US" altLang="en-US" smtClean="0"/>
              <a:t>Skills are sharpened</a:t>
            </a:r>
          </a:p>
          <a:p>
            <a:r>
              <a:rPr lang="en-US" altLang="en-US" smtClean="0"/>
              <a:t>Teams respond appropriately</a:t>
            </a:r>
          </a:p>
          <a:p>
            <a:r>
              <a:rPr lang="en-US" altLang="en-US" smtClean="0"/>
              <a:t>Program is administered capably</a:t>
            </a:r>
          </a:p>
          <a:p>
            <a:r>
              <a:rPr lang="en-US" altLang="en-US" smtClean="0"/>
              <a:t>There is external program support </a:t>
            </a:r>
          </a:p>
        </p:txBody>
      </p:sp>
      <p:sp>
        <p:nvSpPr>
          <p:cNvPr id="296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296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EBBEC37A-B3FD-4497-A366-0D9767FCEF9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Five Critical Elements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Program Maintenance Matrix</a:t>
            </a:r>
          </a:p>
        </p:txBody>
      </p:sp>
      <p:sp>
        <p:nvSpPr>
          <p:cNvPr id="307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307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E8029A20-2493-48AB-B113-196ECC863D0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Essential skills and abilities the Program Manager needs to possess</a:t>
            </a:r>
          </a:p>
          <a:p>
            <a:r>
              <a:rPr lang="en-US" altLang="en-US" smtClean="0"/>
              <a:t>Critical elements involved in keeping a program alive</a:t>
            </a:r>
          </a:p>
          <a:p>
            <a:r>
              <a:rPr lang="en-US" altLang="en-US" smtClean="0"/>
              <a:t>Use of a program maintenance matrix to identify activities that contribute most significantly to program maintenance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317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317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49B7457E-2E0A-4757-8705-A95F0945E03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At the conclusion of this unit, the participants will be able to describe how to sustain a local CERT program:</a:t>
            </a:r>
          </a:p>
          <a:p>
            <a:pPr lvl="1"/>
            <a:r>
              <a:rPr lang="en-US" altLang="en-US" sz="2700" dirty="0" smtClean="0"/>
              <a:t>Describe the knowledge, skills, and abilities a Program Manager must possess in order to coordinate a program</a:t>
            </a:r>
          </a:p>
          <a:p>
            <a:pPr lvl="1"/>
            <a:r>
              <a:rPr lang="en-US" altLang="en-US" sz="2700" dirty="0" smtClean="0"/>
              <a:t>Identify elements necessary for sustaining a program</a:t>
            </a:r>
          </a:p>
          <a:p>
            <a:pPr lvl="1"/>
            <a:r>
              <a:rPr lang="en-US" altLang="en-US" sz="2700" dirty="0" smtClean="0"/>
              <a:t>Explain a technique for identifying program activities that contribute most significantly to program maintenance</a:t>
            </a:r>
          </a:p>
          <a:p>
            <a:pPr lvl="2">
              <a:buFontTx/>
              <a:buNone/>
            </a:pPr>
            <a:endParaRPr lang="en-US" altLang="en-US" dirty="0" smtClean="0"/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C12BAE1B-47B2-4FFA-ADA7-23AD06AE63F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Essential Skills and Abilities</a:t>
            </a:r>
          </a:p>
          <a:p>
            <a:r>
              <a:rPr lang="en-US" altLang="en-US" smtClean="0"/>
              <a:t>Keeping a Program Alive</a:t>
            </a:r>
          </a:p>
          <a:p>
            <a:endParaRPr lang="en-US" altLang="en-US" smtClean="0"/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173521E0-7769-4FF0-8C04-CA8062CD731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10-1</a:t>
            </a:r>
            <a:endParaRPr lang="en-US" sz="1400" b="1" dirty="0">
              <a:latin typeface="+mn-lt"/>
            </a:endParaRPr>
          </a:p>
        </p:txBody>
      </p:sp>
      <p:pic>
        <p:nvPicPr>
          <p:cNvPr id="15367" name="Picture 6" descr="CERT Volunteers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2562225"/>
            <a:ext cx="5299075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Topics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Two types of people start CERT programs:</a:t>
            </a:r>
          </a:p>
          <a:p>
            <a:pPr lvl="1"/>
            <a:r>
              <a:rPr lang="en-US" altLang="en-US" smtClean="0"/>
              <a:t>Forward-thinking champion</a:t>
            </a:r>
          </a:p>
          <a:p>
            <a:pPr lvl="1"/>
            <a:r>
              <a:rPr lang="en-US" altLang="en-US" smtClean="0"/>
              <a:t>Person told to go start a program</a:t>
            </a:r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3F779750-62F1-4895-B408-435E00E3390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10-2</a:t>
            </a:r>
            <a:endParaRPr lang="en-US" sz="1400" b="1" dirty="0">
              <a:latin typeface="+mn-lt"/>
            </a:endParaRPr>
          </a:p>
        </p:txBody>
      </p:sp>
      <p:pic>
        <p:nvPicPr>
          <p:cNvPr id="16391" name="Picture 9" descr="jumping perso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63" y="3219450"/>
            <a:ext cx="2747962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Who Are Program Managers?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If you started your CERT program or are planning to start a program, which type best describes you?</a:t>
            </a:r>
          </a:p>
          <a:p>
            <a:pPr lvl="1"/>
            <a:r>
              <a:rPr lang="en-US" altLang="en-US" smtClean="0"/>
              <a:t>You believed in the concept and wanted to help create a program </a:t>
            </a:r>
          </a:p>
          <a:p>
            <a:pPr lvl="1"/>
            <a:r>
              <a:rPr lang="en-US" altLang="en-US" smtClean="0"/>
              <a:t>You were given the job of starting a CERT program along with other assigned duties</a:t>
            </a:r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174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7AFFDE6D-FB9D-44CE-91FC-5A325ADBCFD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Keeping program going</a:t>
            </a:r>
          </a:p>
          <a:p>
            <a:r>
              <a:rPr lang="en-US" altLang="en-US" smtClean="0"/>
              <a:t>Making sure that </a:t>
            </a:r>
            <a:br>
              <a:rPr lang="en-US" altLang="en-US" smtClean="0"/>
            </a:br>
            <a:r>
              <a:rPr lang="en-US" altLang="en-US" smtClean="0"/>
              <a:t>program is effective </a:t>
            </a:r>
            <a:br>
              <a:rPr lang="en-US" altLang="en-US" smtClean="0"/>
            </a:br>
            <a:r>
              <a:rPr lang="en-US" altLang="en-US" smtClean="0"/>
              <a:t>and stays strong </a:t>
            </a:r>
            <a:br>
              <a:rPr lang="en-US" altLang="en-US" smtClean="0"/>
            </a:br>
            <a:r>
              <a:rPr lang="en-US" altLang="en-US" smtClean="0"/>
              <a:t>and viable</a:t>
            </a:r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184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E5CDCBB4-8510-4780-BDFC-92CA6E5B312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10-2</a:t>
            </a:r>
            <a:endParaRPr lang="en-US" sz="1400" b="1" dirty="0">
              <a:latin typeface="+mn-lt"/>
            </a:endParaRPr>
          </a:p>
        </p:txBody>
      </p:sp>
      <p:pic>
        <p:nvPicPr>
          <p:cNvPr id="18439" name="Picture 6" descr="Olympics Trials Lady at Security Desk for newsletter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75" y="1244600"/>
            <a:ext cx="306863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The Challenge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How to: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Manage volunteers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Accommodate all volunteers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Promote program to community, media, elected officials, potential sponsors, etc.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Convince veteran police and fire chiefs to use volunteers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Manage time commitment and amount of resources required to run a successful program</a:t>
            </a:r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194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F7238BF4-35ED-4D9F-9959-CBB4757B6DB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Important Info to Know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to:</a:t>
            </a:r>
          </a:p>
          <a:p>
            <a:pPr lvl="1"/>
            <a:r>
              <a:rPr lang="en-US" altLang="en-US" smtClean="0"/>
              <a:t>Address legal hurdles and aspects</a:t>
            </a:r>
          </a:p>
          <a:p>
            <a:pPr lvl="1"/>
            <a:r>
              <a:rPr lang="en-US" altLang="en-US" smtClean="0"/>
              <a:t>Prove the value of the program</a:t>
            </a:r>
          </a:p>
          <a:p>
            <a:pPr lvl="1"/>
            <a:r>
              <a:rPr lang="en-US" altLang="en-US" smtClean="0"/>
              <a:t>Develop program support from elected officials for program activities</a:t>
            </a:r>
          </a:p>
          <a:p>
            <a:r>
              <a:rPr lang="en-US" altLang="en-US" smtClean="0"/>
              <a:t>What your CERT program’s role is in your specific community’s </a:t>
            </a:r>
            <a:br>
              <a:rPr lang="en-US" altLang="en-US" smtClean="0"/>
            </a:br>
            <a:r>
              <a:rPr lang="en-US" altLang="en-US" smtClean="0"/>
              <a:t>emergency operations plan</a:t>
            </a:r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204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9A5A6FF2-5130-460E-A973-C6DA2EE1A18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10-2</a:t>
            </a:r>
            <a:endParaRPr lang="en-US" sz="1400" b="1" dirty="0">
              <a:latin typeface="+mn-lt"/>
            </a:endParaRPr>
          </a:p>
        </p:txBody>
      </p:sp>
      <p:pic>
        <p:nvPicPr>
          <p:cNvPr id="20487" name="Picture 7" descr="juggl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413" y="4373563"/>
            <a:ext cx="213360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608711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pc="-50" dirty="0">
                <a:solidFill>
                  <a:schemeClr val="bg1"/>
                </a:solidFill>
                <a:cs typeface="Times New Roman" pitchFamily="18" charset="0"/>
              </a:rPr>
              <a:t>Important Info to Know (cont’d)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Vary by:</a:t>
            </a:r>
          </a:p>
          <a:p>
            <a:pPr lvl="1"/>
            <a:r>
              <a:rPr lang="en-US" altLang="en-US" smtClean="0"/>
              <a:t>Community</a:t>
            </a:r>
          </a:p>
          <a:p>
            <a:pPr lvl="1"/>
            <a:r>
              <a:rPr lang="en-US" altLang="en-US" smtClean="0"/>
              <a:t>Region</a:t>
            </a:r>
          </a:p>
        </p:txBody>
      </p:sp>
      <p:sp>
        <p:nvSpPr>
          <p:cNvPr id="2150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Keeping Your Program Going</a:t>
            </a:r>
          </a:p>
        </p:txBody>
      </p:sp>
      <p:sp>
        <p:nvSpPr>
          <p:cNvPr id="2150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4B5B16DC-225C-4C73-9F31-51DEDAC6D1C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pic>
        <p:nvPicPr>
          <p:cNvPr id="21510" name="Picture 6" descr="CERT volunteers on a city street cor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558" y="3262313"/>
            <a:ext cx="4227512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7" descr="CERT volunteers in dese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582" y="1366838"/>
            <a:ext cx="3950506" cy="265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10-3</a:t>
            </a:r>
            <a:endParaRPr lang="en-US" sz="1400" b="1" dirty="0">
              <a:latin typeface="+mn-lt"/>
            </a:endParaRP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Requirements Vary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1FBB0B-D520-4874-AE2F-B796128BB9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AE3B6BE-814D-4910-8041-8526C8E7D7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B2A65F-1BC7-4BCD-968F-F4881BF82231}">
  <ds:schemaRefs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6649</TotalTime>
  <Words>709</Words>
  <Application>Microsoft Office PowerPoint</Application>
  <PresentationFormat>On-screen Show (4:3)</PresentationFormat>
  <Paragraphs>150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Times</vt:lpstr>
      <vt:lpstr>Arial</vt:lpstr>
      <vt:lpstr>Franklin Gothic Book</vt:lpstr>
      <vt:lpstr>Times New Roman</vt:lpstr>
      <vt:lpstr>Custom Design</vt:lpstr>
      <vt:lpstr>Unit 10: Keeping Your Program Going</vt:lpstr>
      <vt:lpstr>Unit Objectives</vt:lpstr>
      <vt:lpstr>Unit Topics</vt:lpstr>
      <vt:lpstr>Who Are Program Managers?</vt:lpstr>
      <vt:lpstr>What Do You Think?</vt:lpstr>
      <vt:lpstr>The Challenge</vt:lpstr>
      <vt:lpstr>Important Info to Know</vt:lpstr>
      <vt:lpstr>Important Info to Know (cont’d)</vt:lpstr>
      <vt:lpstr>Requirements Vary</vt:lpstr>
      <vt:lpstr>What Do You Think?</vt:lpstr>
      <vt:lpstr>Program Manager Skills</vt:lpstr>
      <vt:lpstr>Skills and Abilities</vt:lpstr>
      <vt:lpstr>Skills and Abilities (cont’d)</vt:lpstr>
      <vt:lpstr>Activity</vt:lpstr>
      <vt:lpstr>Keeping Program Alive</vt:lpstr>
      <vt:lpstr>What Do You Think?</vt:lpstr>
      <vt:lpstr>Five Critical Elements</vt:lpstr>
      <vt:lpstr>Activity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Program Manager Course - Unit 10: Keeping Your Program Going</dc:title>
  <dc:subject>This document contains Unit 10 of the CERT Program Manager Course, which concerns keeping your program going.</dc:subject>
  <dc:creator>FEMA;Community Emergency Response Team</dc:creator>
  <cp:keywords>FEMA, CERT, program, manager, course, unit 10, lifespan, extension</cp:keywords>
  <cp:lastModifiedBy>Jones, Cynthia</cp:lastModifiedBy>
  <cp:revision>609</cp:revision>
  <cp:lastPrinted>2005-12-21T16:28:49Z</cp:lastPrinted>
  <dcterms:created xsi:type="dcterms:W3CDTF">2005-12-20T16:22:26Z</dcterms:created>
  <dcterms:modified xsi:type="dcterms:W3CDTF">2016-07-05T20:01:56Z</dcterms:modified>
</cp:coreProperties>
</file>