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02" r:id="rId6"/>
    <p:sldId id="306" r:id="rId7"/>
    <p:sldId id="473" r:id="rId8"/>
    <p:sldId id="474" r:id="rId9"/>
    <p:sldId id="438" r:id="rId10"/>
    <p:sldId id="452" r:id="rId11"/>
    <p:sldId id="466" r:id="rId12"/>
    <p:sldId id="475" r:id="rId13"/>
    <p:sldId id="469" r:id="rId14"/>
    <p:sldId id="476" r:id="rId15"/>
    <p:sldId id="477" r:id="rId16"/>
    <p:sldId id="424" r:id="rId17"/>
    <p:sldId id="478" r:id="rId18"/>
    <p:sldId id="310" r:id="rId19"/>
    <p:sldId id="464" r:id="rId20"/>
    <p:sldId id="465" r:id="rId21"/>
    <p:sldId id="459" r:id="rId2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472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54032077-A24B-47BF-B027-B43CAEAAE2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ED26C797-D6E8-40D2-B843-7CA2224C6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091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CB76B4AA-9CDD-420E-BCD6-CA471E5E4317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B9FFB466-B579-4151-89F4-75D456C37FFB}" type="slidenum">
              <a:rPr lang="en-US" altLang="en-US" sz="1300" smtClean="0"/>
              <a:pPr/>
              <a:t>12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0FE5BF6E-EFBA-4A5B-ADAD-880C2536AD92}" type="slidenum">
              <a:rPr lang="en-US" altLang="en-US" sz="1300" smtClean="0"/>
              <a:pPr/>
              <a:t>14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6CF5DD83-7AFF-40CC-BE84-8D5FC2E27378}" type="slidenum">
              <a:rPr lang="en-US" altLang="en-US" sz="1300" smtClean="0"/>
              <a:pPr/>
              <a:t>5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68200853-17F0-465E-B5CC-2E56EEC2CB63}" type="slidenum">
              <a:rPr lang="en-US" altLang="en-US" sz="1300" smtClean="0"/>
              <a:pPr/>
              <a:t>9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38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54125F1C-57FA-4F1D-B422-49C12B5D7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3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405342DB-B4B5-455F-A906-8F0358935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9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23F3AC8-CBDC-47E8-B51C-C43565D17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8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Program Evaluation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77200" y="6611938"/>
            <a:ext cx="1066800" cy="2460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A0FF4282-57D4-48B9-A1B2-3240FB435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64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FB10885D-1601-4CBC-A975-7646E6294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4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241DF78D-F3BB-4AB7-90F5-A8C9414A8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90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8A15BA50-E3D5-4A5E-8F1D-2E25CE5EF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F6739AA0-CE0F-4013-AA95-83D4DFFA9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6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E1A9080D-C5D4-4B29-A135-E7CD49F13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96C46C43-9A96-4109-BB21-FEB61B5EA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3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Policies and Procedures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34211529-7B0D-43AE-BC0D-BEB616F4E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1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Program Evaluation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9-</a:t>
            </a:r>
            <a:fld id="{066169DD-7B8F-4BA7-960D-138EAD96C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  <p:sldLayoutId id="214748421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</p:spPr>
        <p:txBody>
          <a:bodyPr/>
          <a:lstStyle/>
          <a:p>
            <a:r>
              <a:rPr lang="en-US" dirty="0" smtClean="0"/>
              <a:t>Unit 9: Program Evaluation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elements make an effective objective?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Specific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Measurable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Achievable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Relevant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Time Bound</a:t>
            </a:r>
          </a:p>
          <a:p>
            <a:endParaRPr lang="en-US" altLang="en-US" smtClean="0"/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BB06DCFC-B062-4580-B72C-F082DAA0F8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SMART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Think about your own CERT program </a:t>
            </a:r>
          </a:p>
          <a:p>
            <a:r>
              <a:rPr lang="en-US" altLang="en-US" smtClean="0"/>
              <a:t>What are some specific program elements that should be evaluated?</a:t>
            </a:r>
          </a:p>
          <a:p>
            <a:pPr lvl="1"/>
            <a:r>
              <a:rPr lang="en-US" altLang="en-US" i="1" smtClean="0"/>
              <a:t>CERT Basic Training</a:t>
            </a:r>
          </a:p>
          <a:p>
            <a:pPr lvl="1"/>
            <a:r>
              <a:rPr lang="en-US" altLang="en-US" smtClean="0"/>
              <a:t>Other training</a:t>
            </a:r>
          </a:p>
          <a:p>
            <a:pPr lvl="1"/>
            <a:r>
              <a:rPr lang="en-US" altLang="en-US" smtClean="0"/>
              <a:t>Program: volunteers, resources, funding</a:t>
            </a:r>
          </a:p>
          <a:p>
            <a:pPr lvl="1"/>
            <a:r>
              <a:rPr lang="en-US" altLang="en-US" smtClean="0"/>
              <a:t>Exercises and drills conducted</a:t>
            </a:r>
          </a:p>
          <a:p>
            <a:pPr lvl="1"/>
            <a:r>
              <a:rPr lang="en-US" altLang="en-US" smtClean="0"/>
              <a:t>Community activities</a:t>
            </a:r>
          </a:p>
          <a:p>
            <a:pPr lvl="1"/>
            <a:r>
              <a:rPr lang="en-US" altLang="en-US" smtClean="0"/>
              <a:t>CERT partners who support program</a:t>
            </a:r>
          </a:p>
          <a:p>
            <a:endParaRPr lang="en-US" altLang="en-US" smtClean="0"/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FE1B312B-20A4-4E50-8A5D-CA53CE6C665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Program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#2: Evaluation Strategy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r>
              <a:rPr lang="en-US" altLang="en-US" smtClean="0"/>
              <a:t>Who needs information being collected?</a:t>
            </a:r>
          </a:p>
          <a:p>
            <a:r>
              <a:rPr lang="en-US" altLang="en-US" smtClean="0"/>
              <a:t>What types of data are needed?</a:t>
            </a:r>
          </a:p>
          <a:p>
            <a:r>
              <a:rPr lang="en-US" altLang="en-US" smtClean="0"/>
              <a:t>Where will it be found?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D57F45C3-5F14-4FFB-AB7A-687ADB0B1C2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1123950" y="1485900"/>
            <a:ext cx="6924675" cy="2133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800" b="1" dirty="0">
                <a:latin typeface="Lucida Sans" panose="020B0602030504020204" pitchFamily="34" charset="0"/>
              </a:rPr>
              <a:t>Sample Objective</a:t>
            </a:r>
          </a:p>
          <a:p>
            <a:pPr marL="0" lvl="2" algn="ctr">
              <a:defRPr/>
            </a:pPr>
            <a:r>
              <a:rPr lang="en-US" sz="2800" dirty="0">
                <a:latin typeface="Lucida Sans" panose="020B0602030504020204" pitchFamily="34" charset="0"/>
              </a:rPr>
              <a:t>To support a community’s public safety efforts by providing CERT members whenever requested</a:t>
            </a:r>
          </a:p>
          <a:p>
            <a:pPr>
              <a:defRPr/>
            </a:pPr>
            <a:endParaRPr lang="en-US" dirty="0">
              <a:latin typeface="Lucida Sans" panose="020B0602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9-5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2514600"/>
            <a:ext cx="8229600" cy="214884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Determining </a:t>
            </a:r>
            <a:r>
              <a:rPr lang="en-US" altLang="en-US" sz="3600" b="1" dirty="0" smtClean="0">
                <a:latin typeface="Times" pitchFamily="18" charset="0"/>
              </a:rPr>
              <a:t>Whether or Not Your Program’s Performance Is Meeting Your Goals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4A46BE25-522D-4DA9-BC88-0A656BF6421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25604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9-8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#3: Collect Data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A5894ADD-726C-49C3-A63A-A8124F3562F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9-9</a:t>
            </a:r>
            <a:endParaRPr lang="en-US" sz="1400" b="1" dirty="0">
              <a:latin typeface="+mn-lt"/>
            </a:endParaRPr>
          </a:p>
        </p:txBody>
      </p:sp>
      <p:pic>
        <p:nvPicPr>
          <p:cNvPr id="26630" name="Picture 5" descr="mee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990975"/>
            <a:ext cx="2163763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6" descr="magnifying glass and pap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4963"/>
            <a:ext cx="365601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7" descr="chart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588" y="1574800"/>
            <a:ext cx="18097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10" descr="calculat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63" y="384175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CERT 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Review of evaluation goals</a:t>
            </a:r>
          </a:p>
          <a:p>
            <a:pPr lvl="1"/>
            <a:r>
              <a:rPr lang="en-US" altLang="en-US" smtClean="0"/>
              <a:t>What do I want to learn?</a:t>
            </a:r>
          </a:p>
          <a:p>
            <a:r>
              <a:rPr lang="en-US" altLang="en-US" smtClean="0"/>
              <a:t>Compare results you got to what you expected to get</a:t>
            </a:r>
          </a:p>
          <a:p>
            <a:r>
              <a:rPr lang="en-US" altLang="en-US" smtClean="0"/>
              <a:t>Consider options</a:t>
            </a:r>
          </a:p>
          <a:p>
            <a:r>
              <a:rPr lang="en-US" altLang="en-US" smtClean="0"/>
              <a:t>Take corrective action if needed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EE2EBC45-EB89-43E1-A2DC-5B3FADC0155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581279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#4: Analyze Data; Take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Program Report documents evaluation results</a:t>
            </a:r>
          </a:p>
          <a:p>
            <a:pPr lvl="1">
              <a:defRPr/>
            </a:pPr>
            <a:r>
              <a:rPr lang="en-US" sz="2600" dirty="0" smtClean="0">
                <a:ea typeface="+mn-ea"/>
                <a:cs typeface="+mn-cs"/>
              </a:rPr>
              <a:t>Justify your conclusions or recommendations using your data findings</a:t>
            </a:r>
          </a:p>
          <a:p>
            <a:pPr lvl="1">
              <a:defRPr/>
            </a:pPr>
            <a:r>
              <a:rPr lang="en-US" sz="2600" dirty="0" smtClean="0">
                <a:ea typeface="+mn-ea"/>
                <a:cs typeface="+mn-cs"/>
              </a:rPr>
              <a:t>Translate recommendations into specific action plans: who, what, when, how, and any other “need-to-know” specifics</a:t>
            </a:r>
          </a:p>
          <a:p>
            <a:pPr lvl="1">
              <a:defRPr/>
            </a:pPr>
            <a:r>
              <a:rPr lang="en-US" sz="2600" dirty="0" smtClean="0">
                <a:ea typeface="+mn-ea"/>
                <a:cs typeface="+mn-cs"/>
              </a:rPr>
              <a:t>Level and scope of content depend on recipient of report</a:t>
            </a:r>
          </a:p>
          <a:p>
            <a:pPr lvl="2">
              <a:defRPr/>
            </a:pPr>
            <a:r>
              <a:rPr lang="en-US" sz="2200" dirty="0" smtClean="0">
                <a:ea typeface="+mn-ea"/>
                <a:cs typeface="+mn-cs"/>
              </a:rPr>
              <a:t>Be mindful of intended audiences </a:t>
            </a:r>
          </a:p>
          <a:p>
            <a:pPr lvl="1">
              <a:defRPr/>
            </a:pPr>
            <a:r>
              <a:rPr lang="en-US" sz="2600" dirty="0" smtClean="0">
                <a:ea typeface="+mn-ea"/>
                <a:cs typeface="+mn-cs"/>
              </a:rPr>
              <a:t>Keep Program Report concise</a:t>
            </a:r>
            <a:endParaRPr lang="en-US" sz="2600" dirty="0" smtClean="0"/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FBC5BA88-587A-4FDA-BFA5-0EE49E36BD8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Program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3086100"/>
            <a:ext cx="8229600" cy="880110"/>
          </a:xfrm>
        </p:spPr>
        <p:txBody>
          <a:bodyPr/>
          <a:lstStyle/>
          <a:p>
            <a:pPr algn="ctr">
              <a:spcBef>
                <a:spcPts val="0"/>
              </a:spcBef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Creating </a:t>
            </a:r>
            <a:r>
              <a:rPr lang="en-US" altLang="en-US" sz="3600" b="1" dirty="0" smtClean="0">
                <a:latin typeface="Times" pitchFamily="18" charset="0"/>
              </a:rPr>
              <a:t>a Program Report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42216A0B-1911-4382-A85F-ACFCEE475C6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29700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9-10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importance of evaluating a CERT program </a:t>
            </a:r>
          </a:p>
          <a:p>
            <a:r>
              <a:rPr lang="en-US" altLang="en-US" smtClean="0"/>
              <a:t>What to evaluate in a CERT program and how to do it</a:t>
            </a:r>
          </a:p>
          <a:p>
            <a:r>
              <a:rPr lang="en-US" altLang="en-US" smtClean="0"/>
              <a:t>Creating a Program Report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354AF45E-2023-44DE-BBA6-E000D851AD3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30724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At the conclusion of this unit, the participants will be able to develop a process for evaluating a local CERT program: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Explain what program evaluation is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Describe the purpose of evaluating a program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List the steps for evaluating various program components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Identify the characteristics of a Program Report</a:t>
            </a:r>
            <a:endParaRPr lang="en-US" dirty="0"/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9B5C86CA-F1E0-4FDD-96A5-B30B9FD18C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14340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Program Evaluation Is</a:t>
            </a:r>
          </a:p>
          <a:p>
            <a:r>
              <a:rPr lang="en-US" altLang="en-US" smtClean="0"/>
              <a:t>Why Do Program Evaluation</a:t>
            </a:r>
          </a:p>
          <a:p>
            <a:r>
              <a:rPr lang="en-US" altLang="en-US" smtClean="0"/>
              <a:t>How to Do Program Evaluation</a:t>
            </a:r>
          </a:p>
          <a:p>
            <a:r>
              <a:rPr lang="en-US" altLang="en-US" smtClean="0"/>
              <a:t>Program Report </a:t>
            </a:r>
          </a:p>
          <a:p>
            <a:endParaRPr lang="en-US" altLang="en-US" smtClean="0"/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58BD2F53-5B45-4E9B-98BE-86A0711963C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15364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happens during a program evaluation?</a:t>
            </a:r>
          </a:p>
          <a:p>
            <a:pPr lvl="1"/>
            <a:r>
              <a:rPr lang="en-US" altLang="en-US" smtClean="0"/>
              <a:t>Program evaluation is an ongoing process that asks (and answers) three questions:</a:t>
            </a:r>
          </a:p>
          <a:p>
            <a:pPr marL="1371600" lvl="2" indent="-457200">
              <a:buFontTx/>
              <a:buAutoNum type="arabicPeriod"/>
            </a:pPr>
            <a:r>
              <a:rPr lang="en-US" altLang="en-US" smtClean="0"/>
              <a:t>What are we doing now?</a:t>
            </a:r>
          </a:p>
          <a:p>
            <a:pPr marL="1371600" lvl="2" indent="-457200">
              <a:buFontTx/>
              <a:buAutoNum type="arabicPeriod"/>
            </a:pPr>
            <a:r>
              <a:rPr lang="en-US" altLang="en-US" smtClean="0"/>
              <a:t>How well are we doing it?</a:t>
            </a:r>
          </a:p>
          <a:p>
            <a:pPr marL="1371600" lvl="2" indent="-457200">
              <a:buFontTx/>
              <a:buAutoNum type="arabicPeriod"/>
            </a:pPr>
            <a:r>
              <a:rPr lang="en-US" altLang="en-US" smtClean="0"/>
              <a:t>Do we need to do something differently? If so, what?</a:t>
            </a:r>
          </a:p>
          <a:p>
            <a:pPr lvl="1">
              <a:buFont typeface="Arial" charset="0"/>
              <a:buChar char="−"/>
            </a:pPr>
            <a:r>
              <a:rPr lang="en-US" altLang="en-US" smtClean="0"/>
              <a:t>Document findings in Program Report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0AE5ABD9-E1F9-4B33-B071-F3912CB41B2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Program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xfrm>
            <a:off x="965200" y="-72390"/>
            <a:ext cx="5588000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spc="-30" dirty="0" smtClean="0">
                <a:latin typeface="Arial" charset="0"/>
              </a:rPr>
              <a:t>Goals and Objectives – </a:t>
            </a:r>
            <a:r>
              <a:rPr lang="en-US" altLang="en-US" sz="3200" spc="-30" dirty="0" smtClean="0">
                <a:latin typeface="Arial" charset="0"/>
              </a:rPr>
              <a:t/>
            </a:r>
            <a:br>
              <a:rPr lang="en-US" altLang="en-US" sz="3200" spc="-30" dirty="0" smtClean="0">
                <a:latin typeface="Arial" charset="0"/>
              </a:rPr>
            </a:br>
            <a:r>
              <a:rPr lang="en-US" altLang="en-US" sz="3200" spc="-30" dirty="0" smtClean="0">
                <a:latin typeface="Arial" charset="0"/>
              </a:rPr>
              <a:t>Unit </a:t>
            </a:r>
            <a:r>
              <a:rPr lang="en-US" altLang="en-US" sz="3200" spc="-30" dirty="0" smtClean="0">
                <a:latin typeface="Arial" charset="0"/>
              </a:rPr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Objectives specify activities to accomplish goal</a:t>
            </a:r>
          </a:p>
          <a:p>
            <a:pPr>
              <a:defRPr/>
            </a:pPr>
            <a:r>
              <a:rPr lang="en-US" dirty="0" smtClean="0"/>
              <a:t>During program evaluation, Program Manager needs to find out: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How well program is meeting 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objectives 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What corrections, if any, </a:t>
            </a:r>
            <a:br>
              <a:rPr lang="en-US" dirty="0" smtClean="0">
                <a:ea typeface="+mn-ea"/>
                <a:cs typeface="+mn-cs"/>
              </a:rPr>
            </a:br>
            <a:r>
              <a:rPr lang="en-US" dirty="0" smtClean="0">
                <a:ea typeface="+mn-ea"/>
                <a:cs typeface="+mn-cs"/>
              </a:rPr>
              <a:t>are needed</a:t>
            </a:r>
            <a:endParaRPr lang="en-US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3E9BE88A-068A-4FD4-9F63-89D6F3304F5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17414" name="Picture 7" descr="Prize ribb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13" y="3251200"/>
            <a:ext cx="202565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Evaluation ensures consistency in day-to-day operational activities</a:t>
            </a:r>
          </a:p>
          <a:p>
            <a:pPr>
              <a:defRPr/>
            </a:pPr>
            <a:r>
              <a:rPr lang="en-US" dirty="0" smtClean="0"/>
              <a:t>By asking “How well are we doing?” the Program Manager: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Scrutinizes program’s accomplishments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Verifies that accomplishments meet standards program has set</a:t>
            </a:r>
            <a:endParaRPr lang="en-US" dirty="0" smtClean="0"/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E2CAADD8-75F6-4F8C-84F5-30162A9618B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18436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18437" name="Rectangle 33"/>
          <p:cNvSpPr txBox="1">
            <a:spLocks noGrp="1" noChangeArrowheads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9-</a:t>
            </a:r>
            <a:fld id="{FCB3E268-465C-4F29-9E61-6D15CBC2E6A7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9-3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xfrm>
            <a:off x="965200" y="-6096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Why?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Evaluate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Evaluation reassures State and local officials that volunteers are well trained and supervised</a:t>
            </a:r>
          </a:p>
          <a:p>
            <a:pPr lvl="1"/>
            <a:r>
              <a:rPr lang="en-US" altLang="en-US" smtClean="0"/>
              <a:t>Evaluation reduces and manages the instances of independent or undirected volunteer actions</a:t>
            </a:r>
          </a:p>
          <a:p>
            <a:r>
              <a:rPr lang="en-US" altLang="en-US" smtClean="0"/>
              <a:t>By asking “Do we need to do something differently?” the Program Manager is able to make adjustments as needed </a:t>
            </a:r>
          </a:p>
          <a:p>
            <a:pPr lvl="1"/>
            <a:endParaRPr lang="en-US" altLang="en-US" smtClean="0"/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AE5E8860-0255-4B44-8701-8B5A9E3F2E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19460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-6096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Why?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Maintain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Program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smtClean="0"/>
              <a:t>Decide what you want to learn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Figure out strategy for collecting information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Collect information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Analyze information you collect and decide on next steps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B2372273-1C1D-4188-97FE-BB2212771E5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20484" name="Rectangle 32"/>
          <p:cNvSpPr txBox="1">
            <a:spLocks noGrp="1" noChangeArrowheads="1"/>
          </p:cNvSpPr>
          <p:nvPr/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CERT Program Manager: Program Evaluation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Program Evaluation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 smtClean="0">
                <a:latin typeface="Arial" charset="0"/>
              </a:rPr>
              <a:t>#1: What You Want to Learn </a:t>
            </a:r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Program Evaluation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B9E1B841-5A95-4757-8851-F318D49FC0B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21509" name="Flowchart: Punched Tape 5"/>
          <p:cNvSpPr>
            <a:spLocks noChangeArrowheads="1"/>
          </p:cNvSpPr>
          <p:nvPr/>
        </p:nvSpPr>
        <p:spPr bwMode="auto">
          <a:xfrm>
            <a:off x="803275" y="1400175"/>
            <a:ext cx="7546975" cy="4543425"/>
          </a:xfrm>
          <a:prstGeom prst="flowChartPunchedTap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dirty="0">
              <a:latin typeface="Times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 dirty="0" smtClean="0">
                <a:latin typeface="Times" pitchFamily="18" charset="0"/>
                <a:ea typeface="Lucida Sans" pitchFamily="34" charset="0"/>
                <a:cs typeface="Lucida Sans" pitchFamily="34" charset="0"/>
              </a:rPr>
              <a:t>How </a:t>
            </a:r>
            <a:r>
              <a:rPr lang="en-US" altLang="en-US" sz="4400" b="1" dirty="0">
                <a:latin typeface="Times" pitchFamily="18" charset="0"/>
                <a:ea typeface="Lucida Sans" pitchFamily="34" charset="0"/>
                <a:cs typeface="Lucida Sans" pitchFamily="34" charset="0"/>
              </a:rPr>
              <a:t>WELL did we achieve </a:t>
            </a:r>
            <a:br>
              <a:rPr lang="en-US" altLang="en-US" sz="4400" b="1" dirty="0">
                <a:latin typeface="Times" pitchFamily="18" charset="0"/>
                <a:ea typeface="Lucida Sans" pitchFamily="34" charset="0"/>
                <a:cs typeface="Lucida Sans" pitchFamily="34" charset="0"/>
              </a:rPr>
            </a:br>
            <a:r>
              <a:rPr lang="en-US" altLang="en-US" sz="4400" b="1" dirty="0">
                <a:latin typeface="Times" pitchFamily="18" charset="0"/>
                <a:ea typeface="Lucida Sans" pitchFamily="34" charset="0"/>
                <a:cs typeface="Lucida Sans" pitchFamily="34" charset="0"/>
              </a:rPr>
              <a:t>our objectives?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783218-876B-4B30-9E92-FAF684AA70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F794DE-99CD-485D-A4C5-51A5719977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0B94809-0BAE-4709-BCF7-D6E1E93D2A23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7573</TotalTime>
  <Words>720</Words>
  <Application>Microsoft Office PowerPoint</Application>
  <PresentationFormat>On-screen Show (4:3)</PresentationFormat>
  <Paragraphs>156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Times</vt:lpstr>
      <vt:lpstr>Arial</vt:lpstr>
      <vt:lpstr>Franklin Gothic Book</vt:lpstr>
      <vt:lpstr>Times New Roman</vt:lpstr>
      <vt:lpstr>Lucida Sans</vt:lpstr>
      <vt:lpstr>Custom Design</vt:lpstr>
      <vt:lpstr>Unit 9: Program Evaluation</vt:lpstr>
      <vt:lpstr>Unit Objectives</vt:lpstr>
      <vt:lpstr>Unit Topics</vt:lpstr>
      <vt:lpstr>Program Evaluation</vt:lpstr>
      <vt:lpstr>Goals and Objectives –  Unit 2</vt:lpstr>
      <vt:lpstr>Why?  Evaluate Performance</vt:lpstr>
      <vt:lpstr>Why?  Maintain Program Control</vt:lpstr>
      <vt:lpstr>Program Evaluation Process</vt:lpstr>
      <vt:lpstr>#1: What You Want to Learn </vt:lpstr>
      <vt:lpstr>SMART</vt:lpstr>
      <vt:lpstr>Program Components</vt:lpstr>
      <vt:lpstr>#2: Evaluation Strategy</vt:lpstr>
      <vt:lpstr>Activity</vt:lpstr>
      <vt:lpstr>#3: Collect Data</vt:lpstr>
      <vt:lpstr>#4: Analyze Data; Take Action</vt:lpstr>
      <vt:lpstr>Program Report</vt:lpstr>
      <vt:lpstr>Activity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9: Program Evaluation</dc:title>
  <dc:subject>This document contains Unit 9 of the CERT Program Manager Course, which concerns program evaluation.</dc:subject>
  <dc:creator>FEMA;Community Emergency Response Team</dc:creator>
  <cp:keywords>FEMA, CERT, program, manager, course, unit 9, evaluation</cp:keywords>
  <cp:lastModifiedBy>Jones, Cynthia</cp:lastModifiedBy>
  <cp:revision>680</cp:revision>
  <cp:lastPrinted>2005-12-21T16:28:49Z</cp:lastPrinted>
  <dcterms:created xsi:type="dcterms:W3CDTF">2005-12-20T16:22:26Z</dcterms:created>
  <dcterms:modified xsi:type="dcterms:W3CDTF">2016-07-05T19:54:10Z</dcterms:modified>
</cp:coreProperties>
</file>