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1" r:id="rId4"/>
  </p:sldMasterIdLst>
  <p:notesMasterIdLst>
    <p:notesMasterId r:id="rId24"/>
  </p:notesMasterIdLst>
  <p:handoutMasterIdLst>
    <p:handoutMasterId r:id="rId25"/>
  </p:handoutMasterIdLst>
  <p:sldIdLst>
    <p:sldId id="256" r:id="rId5"/>
    <p:sldId id="302" r:id="rId6"/>
    <p:sldId id="306" r:id="rId7"/>
    <p:sldId id="393" r:id="rId8"/>
    <p:sldId id="438" r:id="rId9"/>
    <p:sldId id="452" r:id="rId10"/>
    <p:sldId id="460" r:id="rId11"/>
    <p:sldId id="453" r:id="rId12"/>
    <p:sldId id="454" r:id="rId13"/>
    <p:sldId id="455" r:id="rId14"/>
    <p:sldId id="456" r:id="rId15"/>
    <p:sldId id="457" r:id="rId16"/>
    <p:sldId id="458" r:id="rId17"/>
    <p:sldId id="419" r:id="rId18"/>
    <p:sldId id="461" r:id="rId19"/>
    <p:sldId id="437" r:id="rId20"/>
    <p:sldId id="459" r:id="rId21"/>
    <p:sldId id="424" r:id="rId22"/>
    <p:sldId id="310" r:id="rId23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33"/>
    <a:srgbClr val="336699"/>
    <a:srgbClr val="CC0000"/>
    <a:srgbClr val="CFCFCF"/>
    <a:srgbClr val="CCCCCC"/>
    <a:srgbClr val="002F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89" autoAdjust="0"/>
    <p:restoredTop sz="96801" autoAdjust="0"/>
  </p:normalViewPr>
  <p:slideViewPr>
    <p:cSldViewPr snapToGrid="0">
      <p:cViewPr varScale="1">
        <p:scale>
          <a:sx n="85" d="100"/>
          <a:sy n="85" d="100"/>
        </p:scale>
        <p:origin x="-132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676"/>
    </p:cViewPr>
  </p:sorterViewPr>
  <p:notesViewPr>
    <p:cSldViewPr snapToGrid="0">
      <p:cViewPr varScale="1">
        <p:scale>
          <a:sx n="60" d="100"/>
          <a:sy n="60" d="100"/>
        </p:scale>
        <p:origin x="-1788" y="-96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fld id="{CC6F1443-619E-4D08-8BB6-95E83851C7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347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fld id="{C4E31107-EB87-4C9D-B331-5430CF505E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3681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8C1F9480-2997-499B-A753-65F17BDE1357}" type="slidenum">
              <a:rPr lang="en-US" altLang="en-US" sz="1300" smtClean="0"/>
              <a:pPr/>
              <a:t>1</a:t>
            </a:fld>
            <a:endParaRPr lang="en-US" altLang="en-US" sz="1300" smtClean="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9F9DE49E-7BC9-4383-A8C6-C71C6CEFA737}" type="slidenum">
              <a:rPr lang="en-US" altLang="en-US" sz="1300" smtClean="0"/>
              <a:pPr/>
              <a:t>7</a:t>
            </a:fld>
            <a:endParaRPr lang="en-US" altLang="en-US" sz="130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7"/>
          <p:cNvSpPr>
            <a:spLocks noGrp="1"/>
          </p:cNvSpPr>
          <p:nvPr>
            <p:ph type="title"/>
          </p:nvPr>
        </p:nvSpPr>
        <p:spPr>
          <a:xfrm>
            <a:off x="295834" y="3512690"/>
            <a:ext cx="8229600" cy="768854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Times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690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Policies and Procedures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8-</a:t>
            </a:r>
            <a:fld id="{523E11E1-4E71-4427-8D88-2DF73BD34E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160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274638"/>
            <a:ext cx="2063750" cy="61007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38850" cy="6100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Policies and Procedures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8-</a:t>
            </a:r>
            <a:fld id="{B7139B42-5428-4B52-94F5-CC52A687CD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4997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82600" y="1201738"/>
            <a:ext cx="4038600" cy="5173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201738"/>
            <a:ext cx="4038600" cy="5173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Policies and Procedures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8-</a:t>
            </a:r>
            <a:fld id="{AD87F264-E2FC-4E40-BBF0-568074B460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503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5200" y="76200"/>
            <a:ext cx="5588000" cy="825500"/>
          </a:xfrm>
          <a:prstGeom prst="rect">
            <a:avLst/>
          </a:prstGeom>
        </p:spPr>
        <p:txBody>
          <a:bodyPr/>
          <a:lstStyle>
            <a:lvl1pPr algn="l">
              <a:defRPr sz="3600" baseline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Policies and Procedures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8-</a:t>
            </a:r>
            <a:fld id="{E4F92B97-5D94-486E-9B75-A1AA968639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391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Policies and Procedures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8-</a:t>
            </a:r>
            <a:fld id="{CC0B1EAD-6A58-4485-822D-8C05756770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143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600" y="1201738"/>
            <a:ext cx="4038600" cy="5173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201738"/>
            <a:ext cx="4038600" cy="5173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Policies and Procedures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8-</a:t>
            </a:r>
            <a:fld id="{60A80F6D-7FEF-4A0A-9154-4D29850334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208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Policies and Procedures</a:t>
            </a:r>
          </a:p>
        </p:txBody>
      </p:sp>
      <p:sp>
        <p:nvSpPr>
          <p:cNvPr id="8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8-</a:t>
            </a:r>
            <a:fld id="{BD31E5E6-BD09-4EB2-8515-872192B9EA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599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Policies and Procedures</a:t>
            </a:r>
          </a:p>
        </p:txBody>
      </p:sp>
      <p:sp>
        <p:nvSpPr>
          <p:cNvPr id="4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8-</a:t>
            </a:r>
            <a:fld id="{8C14AA0D-6565-41C7-A48F-8758017310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687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Policies and Procedures</a:t>
            </a:r>
          </a:p>
        </p:txBody>
      </p:sp>
      <p:sp>
        <p:nvSpPr>
          <p:cNvPr id="3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8-</a:t>
            </a:r>
            <a:fld id="{9AF5D1FB-C7AA-438F-8511-FC194DBADA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27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Policies and Procedures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8-</a:t>
            </a:r>
            <a:fld id="{0A4922E3-AC67-4BA9-A822-3EC23C4905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719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Policies and Procedures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8-</a:t>
            </a:r>
            <a:fld id="{0EFA3A0F-2713-4A86-9625-2413D57C7D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608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-1588"/>
            <a:ext cx="9144001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82600" y="1201738"/>
            <a:ext cx="8229600" cy="5173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First Level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4608" name="Rectangle 3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24100" y="6594475"/>
            <a:ext cx="50673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CERT Program Manager: Policies and Procedures</a:t>
            </a:r>
          </a:p>
        </p:txBody>
      </p:sp>
      <p:sp>
        <p:nvSpPr>
          <p:cNvPr id="1029" name="Text Box 6"/>
          <p:cNvSpPr txBox="1">
            <a:spLocks noChangeArrowheads="1"/>
          </p:cNvSpPr>
          <p:nvPr userDrawn="1"/>
        </p:nvSpPr>
        <p:spPr bwMode="auto">
          <a:xfrm>
            <a:off x="1079500" y="44450"/>
            <a:ext cx="5435600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en-US" altLang="en-US" sz="3600" smtClean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4609" name="Rectangle 3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567488"/>
            <a:ext cx="10668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8-</a:t>
            </a:r>
            <a:fld id="{DA83BFB3-3EF4-4071-A6E6-44F93A569D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3" r:id="rId1"/>
    <p:sldLayoutId id="2147483952" r:id="rId2"/>
    <p:sldLayoutId id="2147483953" r:id="rId3"/>
    <p:sldLayoutId id="2147483954" r:id="rId4"/>
    <p:sldLayoutId id="2147483955" r:id="rId5"/>
    <p:sldLayoutId id="2147483956" r:id="rId6"/>
    <p:sldLayoutId id="2147483957" r:id="rId7"/>
    <p:sldLayoutId id="2147483958" r:id="rId8"/>
    <p:sldLayoutId id="2147483959" r:id="rId9"/>
    <p:sldLayoutId id="2147483960" r:id="rId10"/>
    <p:sldLayoutId id="2147483961" r:id="rId11"/>
    <p:sldLayoutId id="2147483962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ema.gov/community-emergency-response-team-liability-guide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law.cornell.edu/uscode/text/42/14503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Cover background with FEMA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7" descr="CERT logo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035" y="5851525"/>
            <a:ext cx="1374458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304800" y="4343400"/>
            <a:ext cx="2987675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defRPr/>
            </a:pPr>
            <a:r>
              <a:rPr lang="en-US" altLang="en-US" sz="2200" dirty="0" smtClean="0">
                <a:solidFill>
                  <a:schemeClr val="bg1"/>
                </a:solidFill>
                <a:latin typeface="Franklin Gothic Book" pitchFamily="34" charset="0"/>
              </a:rPr>
              <a:t>CERT Program Manager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 8: Policies and Procedures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Determined by program</a:t>
            </a:r>
          </a:p>
          <a:p>
            <a:pPr lvl="1"/>
            <a:r>
              <a:rPr lang="en-US" altLang="en-US" smtClean="0"/>
              <a:t>One document with all policies</a:t>
            </a:r>
          </a:p>
          <a:p>
            <a:pPr lvl="1"/>
            <a:r>
              <a:rPr lang="en-US" altLang="en-US" smtClean="0"/>
              <a:t>Each policy is its own document</a:t>
            </a:r>
          </a:p>
          <a:p>
            <a:r>
              <a:rPr lang="en-US" altLang="en-US" smtClean="0"/>
              <a:t>Need to be well written and complete</a:t>
            </a:r>
          </a:p>
        </p:txBody>
      </p:sp>
      <p:sp>
        <p:nvSpPr>
          <p:cNvPr id="1126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Policies and Procedures</a:t>
            </a:r>
          </a:p>
        </p:txBody>
      </p:sp>
      <p:sp>
        <p:nvSpPr>
          <p:cNvPr id="1126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8-</a:t>
            </a:r>
            <a:fld id="{F558159E-9188-4D2A-AE26-384E612AF8FC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854950" y="5989638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8-4</a:t>
            </a:r>
            <a:endParaRPr lang="en-US" sz="1400" b="1" dirty="0">
              <a:latin typeface="+mn-lt"/>
            </a:endParaRPr>
          </a:p>
        </p:txBody>
      </p:sp>
      <p:pic>
        <p:nvPicPr>
          <p:cNvPr id="11271" name="Picture 7" descr="Policy Manu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7413" y="3751263"/>
            <a:ext cx="4924425" cy="213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Format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Over years of experience Program Managers have identified the key policies and procedures that CERT program needs to operate smoothly and effectively</a:t>
            </a:r>
          </a:p>
          <a:p>
            <a:r>
              <a:rPr lang="en-US" altLang="en-US" smtClean="0"/>
              <a:t>See </a:t>
            </a:r>
            <a:r>
              <a:rPr lang="en-US" altLang="en-US" i="1" smtClean="0"/>
              <a:t>CERT Policies and Procedures</a:t>
            </a:r>
            <a:r>
              <a:rPr lang="en-US" altLang="en-US" smtClean="0"/>
              <a:t>  </a:t>
            </a:r>
          </a:p>
        </p:txBody>
      </p:sp>
      <p:sp>
        <p:nvSpPr>
          <p:cNvPr id="1229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Policies and Procedures</a:t>
            </a:r>
          </a:p>
        </p:txBody>
      </p:sp>
      <p:sp>
        <p:nvSpPr>
          <p:cNvPr id="1229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8-</a:t>
            </a:r>
            <a:fld id="{BF09ABCC-EA91-4560-B027-34D45DC9B8E4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854950" y="5989638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8-5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pc="-50" dirty="0">
                <a:solidFill>
                  <a:schemeClr val="bg1"/>
                </a:solidFill>
                <a:cs typeface="Times New Roman" pitchFamily="18" charset="0"/>
              </a:rPr>
              <a:t>Policies-Procedures for CERT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CERT policies and procedures cannot be developed in a vacuum</a:t>
            </a:r>
          </a:p>
          <a:p>
            <a:r>
              <a:rPr lang="en-US" altLang="en-US" smtClean="0"/>
              <a:t>Must be developed with input from sponsoring agency and partners </a:t>
            </a:r>
          </a:p>
          <a:p>
            <a:r>
              <a:rPr lang="en-US" altLang="en-US" smtClean="0"/>
              <a:t>Need to be consistent with:</a:t>
            </a:r>
          </a:p>
          <a:p>
            <a:pPr lvl="1"/>
            <a:r>
              <a:rPr lang="en-US" altLang="en-US" smtClean="0"/>
              <a:t>Sponsoring agency’s needs and procedures</a:t>
            </a:r>
          </a:p>
          <a:p>
            <a:pPr lvl="1"/>
            <a:r>
              <a:rPr lang="en-US" altLang="en-US" smtClean="0"/>
              <a:t>EOP or CEMP</a:t>
            </a:r>
          </a:p>
          <a:p>
            <a:pPr lvl="1"/>
            <a:r>
              <a:rPr lang="en-US" altLang="en-US" smtClean="0"/>
              <a:t>State and local statutes and regulations </a:t>
            </a:r>
          </a:p>
        </p:txBody>
      </p:sp>
      <p:sp>
        <p:nvSpPr>
          <p:cNvPr id="1331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Policies and Procedures</a:t>
            </a:r>
          </a:p>
        </p:txBody>
      </p:sp>
      <p:sp>
        <p:nvSpPr>
          <p:cNvPr id="1331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8-</a:t>
            </a:r>
            <a:fld id="{3650A326-C5C8-4064-B60B-37D23C25F7C0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12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854950" y="5989638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8-11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Development Resources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Risks associated with taking </a:t>
            </a:r>
            <a:r>
              <a:rPr lang="en-US" altLang="en-US" i="1" smtClean="0"/>
              <a:t>CERT Basic Training</a:t>
            </a:r>
            <a:r>
              <a:rPr lang="en-US" altLang="en-US" smtClean="0"/>
              <a:t> and with being CERT member</a:t>
            </a:r>
          </a:p>
          <a:p>
            <a:pPr lvl="1"/>
            <a:r>
              <a:rPr lang="en-US" altLang="en-US" smtClean="0"/>
              <a:t>CERT training and CERT program require physical activity; possibility of personal injury</a:t>
            </a:r>
          </a:p>
          <a:p>
            <a:pPr lvl="1"/>
            <a:r>
              <a:rPr lang="en-US" altLang="en-US" smtClean="0"/>
              <a:t>Participation in a CERT may lead to exposure to potentially hazardous conditions</a:t>
            </a:r>
          </a:p>
          <a:p>
            <a:pPr lvl="1"/>
            <a:r>
              <a:rPr lang="en-US" altLang="en-US" smtClean="0"/>
              <a:t>CERT members must only respond within scope of their training</a:t>
            </a:r>
          </a:p>
        </p:txBody>
      </p:sp>
      <p:sp>
        <p:nvSpPr>
          <p:cNvPr id="1433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Policies and Procedures</a:t>
            </a:r>
          </a:p>
        </p:txBody>
      </p:sp>
      <p:sp>
        <p:nvSpPr>
          <p:cNvPr id="1433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8-</a:t>
            </a:r>
            <a:fld id="{B72A3CC6-4AB2-4040-B60E-A15CBC17DAB5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13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854950" y="5989638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8-11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Liability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Reducing liability during training, exercises, and activation must be prime concern for Program Manager </a:t>
            </a:r>
          </a:p>
          <a:p>
            <a:pPr lvl="1"/>
            <a:r>
              <a:rPr lang="en-US" altLang="en-US" dirty="0" smtClean="0"/>
              <a:t>Keep safety at forefront, whatever CERT activity</a:t>
            </a:r>
          </a:p>
          <a:p>
            <a:pPr lvl="1"/>
            <a:r>
              <a:rPr lang="en-US" altLang="en-US" dirty="0" smtClean="0"/>
              <a:t>Become familiar with regulatory requirements for volunteers in your State</a:t>
            </a:r>
          </a:p>
          <a:p>
            <a:pPr lvl="1"/>
            <a:r>
              <a:rPr lang="en-US" altLang="en-US" dirty="0" smtClean="0"/>
              <a:t>Visit CERT Liability Guide at </a:t>
            </a:r>
            <a:r>
              <a:rPr lang="en-US" altLang="en-US" u="sng" dirty="0" smtClean="0">
                <a:solidFill>
                  <a:srgbClr val="0000FF"/>
                </a:solidFill>
                <a:cs typeface="Times New Roman" pitchFamily="18" charset="0"/>
                <a:hlinkClick r:id="rId3"/>
              </a:rPr>
              <a:t>www.fema.gov/community-emergency-response-team-liability-guide</a:t>
            </a:r>
            <a:endParaRPr lang="en-US" altLang="en-US" dirty="0" smtClean="0"/>
          </a:p>
        </p:txBody>
      </p:sp>
      <p:sp>
        <p:nvSpPr>
          <p:cNvPr id="1536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Policies and Procedures</a:t>
            </a:r>
          </a:p>
        </p:txBody>
      </p:sp>
      <p:sp>
        <p:nvSpPr>
          <p:cNvPr id="1536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8-</a:t>
            </a:r>
            <a:fld id="{E546F323-2E8A-42E1-B4DF-F5332A29DE6F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14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854950" y="5989638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8-11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Tips for Reducing Liability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mtClean="0">
                <a:latin typeface="Arial" charset="0"/>
              </a:rPr>
              <a:t>More Tips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600" y="1201738"/>
            <a:ext cx="8229600" cy="3838613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sz="3600" dirty="0" smtClean="0"/>
              <a:t>Visit Web site of Legal Information Institute, U.S. Code Collection, Limitation on Liability for Volunteers at:</a:t>
            </a:r>
          </a:p>
          <a:p>
            <a:pPr marL="0" indent="0">
              <a:buFontTx/>
              <a:buNone/>
              <a:defRPr/>
            </a:pPr>
            <a:endParaRPr lang="en-US" sz="2800" dirty="0" smtClean="0"/>
          </a:p>
          <a:p>
            <a:pPr marL="0" indent="0">
              <a:buFontTx/>
              <a:buNone/>
              <a:defRPr/>
            </a:pPr>
            <a:r>
              <a:rPr lang="en-US" sz="2800" u="sng" dirty="0" smtClean="0">
                <a:hlinkClick r:id="rId2"/>
              </a:rPr>
              <a:t>https://www.law.cornell.edu/uscode/text/42/14503</a:t>
            </a:r>
            <a:r>
              <a:rPr lang="en-US" sz="2800" u="sng" dirty="0" smtClean="0"/>
              <a:t> </a:t>
            </a:r>
            <a:endParaRPr lang="en-US" sz="2800" dirty="0"/>
          </a:p>
        </p:txBody>
      </p:sp>
      <p:sp>
        <p:nvSpPr>
          <p:cNvPr id="1638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Policies and Procedures</a:t>
            </a:r>
          </a:p>
        </p:txBody>
      </p:sp>
      <p:sp>
        <p:nvSpPr>
          <p:cNvPr id="1638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8-</a:t>
            </a:r>
            <a:fld id="{587074B5-FEC6-4A67-8B8B-76B4EFFE3BAC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15</a:t>
            </a:fld>
            <a:endParaRPr lang="en-US" altLang="en-US" sz="1400" smtClean="0"/>
          </a:p>
        </p:txBody>
      </p:sp>
      <p:pic>
        <p:nvPicPr>
          <p:cNvPr id="6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Don’t need to be developed from scratch</a:t>
            </a:r>
          </a:p>
          <a:p>
            <a:r>
              <a:rPr lang="en-US" altLang="en-US" smtClean="0"/>
              <a:t>Many already exist in another CERT program or in one of the entities that has authority over CERT program</a:t>
            </a:r>
          </a:p>
        </p:txBody>
      </p:sp>
      <p:sp>
        <p:nvSpPr>
          <p:cNvPr id="1741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Policies and Procedures</a:t>
            </a:r>
          </a:p>
        </p:txBody>
      </p:sp>
      <p:sp>
        <p:nvSpPr>
          <p:cNvPr id="1741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8-</a:t>
            </a:r>
            <a:fld id="{42C0392F-B535-44E6-9075-B0DCA08B05E4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16</a:t>
            </a:fld>
            <a:endParaRPr lang="en-US" altLang="en-US" sz="1400" smtClean="0"/>
          </a:p>
        </p:txBody>
      </p:sp>
      <p:pic>
        <p:nvPicPr>
          <p:cNvPr id="17414" name="Picture 4" descr="CERT volunteer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0" y="3382963"/>
            <a:ext cx="4195763" cy="278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854950" y="5991225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8-13</a:t>
            </a:r>
            <a:endParaRPr lang="en-US" sz="1400" b="1" dirty="0">
              <a:latin typeface="+mn-lt"/>
            </a:endParaRPr>
          </a:p>
        </p:txBody>
      </p:sp>
      <p:pic>
        <p:nvPicPr>
          <p:cNvPr id="8" name="Picture 8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dirty="0">
                <a:solidFill>
                  <a:schemeClr val="bg1"/>
                </a:solidFill>
                <a:cs typeface="Times New Roman" pitchFamily="18" charset="0"/>
              </a:rPr>
              <a:t>Find Policies and Procedures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Experienced Program Managers: </a:t>
            </a:r>
            <a:br>
              <a:rPr lang="en-US" altLang="en-US" smtClean="0"/>
            </a:br>
            <a:r>
              <a:rPr lang="en-US" altLang="en-US" smtClean="0"/>
              <a:t>Where have you found sample or actual policies or procedures to use when you were developing the ones for your program? </a:t>
            </a:r>
          </a:p>
        </p:txBody>
      </p:sp>
      <p:sp>
        <p:nvSpPr>
          <p:cNvPr id="1843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Policies and Procedures</a:t>
            </a:r>
          </a:p>
        </p:txBody>
      </p:sp>
      <p:sp>
        <p:nvSpPr>
          <p:cNvPr id="1843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8-</a:t>
            </a:r>
            <a:fld id="{AE753E81-78E0-4E90-AEA4-296926FF2677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17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854950" y="5989638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8-13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altLang="en-US" sz="3600" dirty="0" smtClean="0">
              <a:latin typeface="Times" pitchFamily="18" charset="0"/>
            </a:endParaRPr>
          </a:p>
          <a:p>
            <a:endParaRPr lang="en-US" altLang="en-US" sz="3600" dirty="0" smtClean="0">
              <a:latin typeface="Times" pitchFamily="18" charset="0"/>
            </a:endParaRPr>
          </a:p>
          <a:p>
            <a:pPr algn="ctr">
              <a:buFontTx/>
              <a:buNone/>
            </a:pPr>
            <a:r>
              <a:rPr lang="en-US" altLang="en-US" sz="3600" b="1" dirty="0" smtClean="0">
                <a:latin typeface="Times" pitchFamily="18" charset="0"/>
              </a:rPr>
              <a:t>Draft Program Plan:</a:t>
            </a:r>
          </a:p>
          <a:p>
            <a:pPr algn="ctr">
              <a:buFontTx/>
              <a:buNone/>
            </a:pPr>
            <a:endParaRPr lang="en-US" altLang="en-US" sz="3600" b="1" dirty="0" smtClean="0">
              <a:latin typeface="Times" pitchFamily="18" charset="0"/>
            </a:endParaRPr>
          </a:p>
          <a:p>
            <a:pPr algn="ctr">
              <a:buFontTx/>
              <a:buNone/>
            </a:pPr>
            <a:r>
              <a:rPr lang="en-US" altLang="en-US" sz="3600" b="1" dirty="0" smtClean="0">
                <a:latin typeface="Times" pitchFamily="18" charset="0"/>
              </a:rPr>
              <a:t>Develop Policies and Procedures</a:t>
            </a:r>
          </a:p>
        </p:txBody>
      </p:sp>
      <p:sp>
        <p:nvSpPr>
          <p:cNvPr id="1945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Policies and Procedures</a:t>
            </a:r>
          </a:p>
        </p:txBody>
      </p:sp>
      <p:sp>
        <p:nvSpPr>
          <p:cNvPr id="1945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8-</a:t>
            </a:r>
            <a:fld id="{D720EFB6-C0E3-43E3-BDD4-961E18677906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18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854950" y="5989638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8-13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Activity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Importance of Policies and Procedures</a:t>
            </a:r>
          </a:p>
          <a:p>
            <a:r>
              <a:rPr lang="en-US" altLang="en-US" smtClean="0"/>
              <a:t>Policies and Procedures for CERT</a:t>
            </a:r>
          </a:p>
          <a:p>
            <a:r>
              <a:rPr lang="en-US" altLang="en-US" smtClean="0"/>
              <a:t>Resources for Developing Policies and Procedures</a:t>
            </a:r>
          </a:p>
        </p:txBody>
      </p:sp>
      <p:sp>
        <p:nvSpPr>
          <p:cNvPr id="2048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Policies and Procedures</a:t>
            </a:r>
          </a:p>
        </p:txBody>
      </p:sp>
      <p:sp>
        <p:nvSpPr>
          <p:cNvPr id="2048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8-</a:t>
            </a:r>
            <a:fld id="{24B39BD2-FEEA-4E37-A5D9-2B0F920BD2B2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19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854950" y="5989638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8-13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Unit Summary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1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mtClean="0"/>
              <a:t>At the conclusion of this unit, the participants will be able to describe the role of policies and procedures in operating a local CERT program: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Explain why policies and procedures are necessary for running a successful program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Identify policies and procedures necessary for starting and maintaining a program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Identify resources for developing program policies and procedures</a:t>
            </a:r>
          </a:p>
        </p:txBody>
      </p:sp>
      <p:sp>
        <p:nvSpPr>
          <p:cNvPr id="307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Policies and Procedures</a:t>
            </a:r>
          </a:p>
        </p:txBody>
      </p:sp>
      <p:sp>
        <p:nvSpPr>
          <p:cNvPr id="307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8-</a:t>
            </a:r>
            <a:fld id="{80407E9B-20AD-466D-AD46-87280921A28F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854950" y="5989638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8-1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Unit Objectives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Importance of Policies and Procedures</a:t>
            </a:r>
          </a:p>
          <a:p>
            <a:r>
              <a:rPr lang="en-US" altLang="en-US" smtClean="0"/>
              <a:t>Policies and Procedures for CERT</a:t>
            </a:r>
          </a:p>
          <a:p>
            <a:r>
              <a:rPr lang="en-US" altLang="en-US" smtClean="0"/>
              <a:t>Resources for Developing Policies and Procedures</a:t>
            </a:r>
          </a:p>
        </p:txBody>
      </p:sp>
      <p:sp>
        <p:nvSpPr>
          <p:cNvPr id="409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Policies and Procedures</a:t>
            </a:r>
          </a:p>
        </p:txBody>
      </p:sp>
      <p:sp>
        <p:nvSpPr>
          <p:cNvPr id="409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8-</a:t>
            </a:r>
            <a:fld id="{824732E4-1240-4116-87F5-F8A8E1AE81EA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854950" y="5989638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8-1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Unit Topics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Terms sometimes used interchangeably </a:t>
            </a:r>
          </a:p>
          <a:p>
            <a:r>
              <a:rPr lang="en-US" altLang="en-US" smtClean="0"/>
              <a:t>“Policy”</a:t>
            </a:r>
          </a:p>
          <a:p>
            <a:pPr lvl="1"/>
            <a:r>
              <a:rPr lang="en-US" altLang="en-US" smtClean="0"/>
              <a:t>Plan of action that links organization’s “vision” and day-to-day operations</a:t>
            </a:r>
          </a:p>
          <a:p>
            <a:r>
              <a:rPr lang="en-US" altLang="en-US" smtClean="0"/>
              <a:t>“Procedure”</a:t>
            </a:r>
          </a:p>
          <a:p>
            <a:pPr lvl="1"/>
            <a:r>
              <a:rPr lang="en-US" altLang="en-US" smtClean="0"/>
              <a:t>Series of steps organization will take to implement policy</a:t>
            </a:r>
          </a:p>
          <a:p>
            <a:pPr lvl="1"/>
            <a:r>
              <a:rPr lang="en-US" altLang="en-US" smtClean="0"/>
              <a:t>Functionally same as “protocol”</a:t>
            </a:r>
          </a:p>
        </p:txBody>
      </p:sp>
      <p:sp>
        <p:nvSpPr>
          <p:cNvPr id="512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Policies and Procedures</a:t>
            </a:r>
          </a:p>
        </p:txBody>
      </p:sp>
      <p:sp>
        <p:nvSpPr>
          <p:cNvPr id="512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8-</a:t>
            </a:r>
            <a:fld id="{72609A40-4A8D-4EA3-ADE6-EBCFF25968CC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854950" y="5989638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8-2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xfrm>
            <a:off x="965200" y="-57612"/>
            <a:ext cx="55880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dirty="0">
                <a:solidFill>
                  <a:schemeClr val="bg1"/>
                </a:solidFill>
                <a:cs typeface="Times New Roman" pitchFamily="18" charset="0"/>
              </a:rPr>
              <a:t>Importance of </a:t>
            </a:r>
            <a:r>
              <a:rPr lang="en-US" altLang="en-US" dirty="0" smtClean="0">
                <a:solidFill>
                  <a:schemeClr val="bg1"/>
                </a:solidFill>
                <a:cs typeface="Times New Roman" pitchFamily="18" charset="0"/>
              </a:rPr>
              <a:t/>
            </a:r>
            <a:br>
              <a:rPr lang="en-US" altLang="en-US" dirty="0" smtClean="0">
                <a:solidFill>
                  <a:schemeClr val="bg1"/>
                </a:solidFill>
                <a:cs typeface="Times New Roman" pitchFamily="18" charset="0"/>
              </a:rPr>
            </a:br>
            <a:r>
              <a:rPr lang="en-US" altLang="en-US" dirty="0" smtClean="0">
                <a:solidFill>
                  <a:schemeClr val="bg1"/>
                </a:solidFill>
                <a:cs typeface="Times New Roman" pitchFamily="18" charset="0"/>
              </a:rPr>
              <a:t>Policies-Procedures</a:t>
            </a:r>
            <a:endParaRPr lang="en-US" altLang="en-US" dirty="0">
              <a:solidFill>
                <a:schemeClr val="bg1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Don’t worry about definitions</a:t>
            </a:r>
          </a:p>
          <a:p>
            <a:r>
              <a:rPr lang="en-US" altLang="en-US" smtClean="0"/>
              <a:t>Bottom line: CERT program needs to know </a:t>
            </a:r>
            <a:r>
              <a:rPr lang="en-US" altLang="en-US" b="1" smtClean="0"/>
              <a:t>what</a:t>
            </a:r>
            <a:r>
              <a:rPr lang="en-US" altLang="en-US" smtClean="0"/>
              <a:t> it plans to do and</a:t>
            </a:r>
            <a:r>
              <a:rPr lang="en-US" altLang="en-US" b="1" smtClean="0"/>
              <a:t> how </a:t>
            </a:r>
            <a:r>
              <a:rPr lang="en-US" altLang="en-US" smtClean="0"/>
              <a:t>it plans to do it</a:t>
            </a:r>
          </a:p>
          <a:p>
            <a:r>
              <a:rPr lang="en-US" altLang="en-US" smtClean="0"/>
              <a:t>Policies and procedures are required when there is need for consistency in day-to-day operational activities</a:t>
            </a:r>
          </a:p>
        </p:txBody>
      </p:sp>
      <p:sp>
        <p:nvSpPr>
          <p:cNvPr id="614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Policies and Procedures</a:t>
            </a:r>
          </a:p>
        </p:txBody>
      </p:sp>
      <p:sp>
        <p:nvSpPr>
          <p:cNvPr id="614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8-</a:t>
            </a:r>
            <a:fld id="{025005A1-256B-4F35-92C7-A4CB59B34FFF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854950" y="5989638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8-2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pc="-50" dirty="0">
                <a:solidFill>
                  <a:schemeClr val="bg1"/>
                </a:solidFill>
                <a:cs typeface="Times New Roman" pitchFamily="18" charset="0"/>
              </a:rPr>
              <a:t>Important Thing to Remember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They are guideposts for program:</a:t>
            </a:r>
          </a:p>
          <a:p>
            <a:pPr lvl="1"/>
            <a:r>
              <a:rPr lang="en-US" altLang="en-US" smtClean="0"/>
              <a:t>Used to operate</a:t>
            </a:r>
          </a:p>
          <a:p>
            <a:pPr lvl="1"/>
            <a:r>
              <a:rPr lang="en-US" altLang="en-US" smtClean="0"/>
              <a:t>Turned to whenever there is a question</a:t>
            </a:r>
          </a:p>
          <a:p>
            <a:r>
              <a:rPr lang="en-US" altLang="en-US" smtClean="0"/>
              <a:t>They give guidance to staff and volunteers on how to perform job correctly</a:t>
            </a:r>
          </a:p>
        </p:txBody>
      </p:sp>
      <p:sp>
        <p:nvSpPr>
          <p:cNvPr id="717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Policies and Procedures</a:t>
            </a:r>
          </a:p>
        </p:txBody>
      </p:sp>
      <p:sp>
        <p:nvSpPr>
          <p:cNvPr id="717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8-</a:t>
            </a:r>
            <a:fld id="{5A70C4D9-4BE8-470E-A69E-2196F3B99FF3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854950" y="5989638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8-2</a:t>
            </a:r>
            <a:endParaRPr lang="en-US" sz="1400" b="1" dirty="0">
              <a:latin typeface="+mn-lt"/>
            </a:endParaRPr>
          </a:p>
        </p:txBody>
      </p:sp>
      <p:pic>
        <p:nvPicPr>
          <p:cNvPr id="7175" name="Picture 8" descr="CERT volunteers during a fire dri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08263" y="4043363"/>
            <a:ext cx="3722687" cy="2263775"/>
          </a:xfrm>
          <a:prstGeom prst="rect">
            <a:avLst/>
          </a:prstGeom>
          <a:ln>
            <a:noFill/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pic>
      <p:pic>
        <p:nvPicPr>
          <p:cNvPr id="8" name="Picture 8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Write Them Down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mtClean="0">
                <a:latin typeface="Arial" charset="0"/>
              </a:rPr>
              <a:t>Write Them Down (cont’d)</a:t>
            </a:r>
            <a:br>
              <a:rPr lang="en-US" altLang="en-US" smtClean="0">
                <a:latin typeface="Arial" charset="0"/>
              </a:rPr>
            </a:br>
            <a:endParaRPr lang="en-US" altLang="en-US" smtClean="0">
              <a:latin typeface="Arial" charset="0"/>
            </a:endParaRP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They help eliminate common misunderstandings </a:t>
            </a:r>
          </a:p>
          <a:p>
            <a:pPr lvl="1"/>
            <a:r>
              <a:rPr lang="en-US" altLang="en-US" smtClean="0"/>
              <a:t>Define roles and responsibilities</a:t>
            </a:r>
          </a:p>
          <a:p>
            <a:pPr lvl="1"/>
            <a:r>
              <a:rPr lang="en-US" altLang="en-US" smtClean="0"/>
              <a:t>Establish boundaries </a:t>
            </a:r>
          </a:p>
          <a:p>
            <a:endParaRPr lang="en-US" altLang="en-US" smtClean="0"/>
          </a:p>
        </p:txBody>
      </p:sp>
      <p:sp>
        <p:nvSpPr>
          <p:cNvPr id="819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Policies and Procedures</a:t>
            </a:r>
          </a:p>
        </p:txBody>
      </p:sp>
      <p:sp>
        <p:nvSpPr>
          <p:cNvPr id="819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8-</a:t>
            </a:r>
            <a:fld id="{5FA84824-9D24-44CC-BCB5-14FAAA583CFD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400" smtClean="0"/>
          </a:p>
        </p:txBody>
      </p:sp>
      <p:pic>
        <p:nvPicPr>
          <p:cNvPr id="6" name="Picture 4" descr="switchboar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65363" y="3481388"/>
            <a:ext cx="4367212" cy="2735262"/>
          </a:xfrm>
          <a:prstGeom prst="rect">
            <a:avLst/>
          </a:prstGeom>
          <a:ln>
            <a:noFill/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pic>
      <p:sp>
        <p:nvSpPr>
          <p:cNvPr id="7" name="TextBox 6"/>
          <p:cNvSpPr txBox="1"/>
          <p:nvPr/>
        </p:nvSpPr>
        <p:spPr>
          <a:xfrm>
            <a:off x="7854950" y="5989638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8-2</a:t>
            </a:r>
            <a:endParaRPr lang="en-US" sz="1400" b="1" dirty="0">
              <a:latin typeface="+mn-lt"/>
            </a:endParaRPr>
          </a:p>
        </p:txBody>
      </p:sp>
      <p:pic>
        <p:nvPicPr>
          <p:cNvPr id="8" name="Picture 8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Periodically ask</a:t>
            </a:r>
          </a:p>
          <a:p>
            <a:pPr lvl="1"/>
            <a:r>
              <a:rPr lang="en-US" altLang="en-US" smtClean="0"/>
              <a:t>Are policies and procedures still meeting program’s needs?  </a:t>
            </a:r>
          </a:p>
        </p:txBody>
      </p:sp>
      <p:sp>
        <p:nvSpPr>
          <p:cNvPr id="921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Policies and Procedures</a:t>
            </a:r>
          </a:p>
        </p:txBody>
      </p:sp>
      <p:sp>
        <p:nvSpPr>
          <p:cNvPr id="921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8-</a:t>
            </a:r>
            <a:fld id="{BAAFF89A-DA8C-4BD4-8AAB-CBE6FAAFB05A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400" smtClean="0"/>
          </a:p>
        </p:txBody>
      </p:sp>
      <p:pic>
        <p:nvPicPr>
          <p:cNvPr id="9222" name="Picture 4" descr="CERT volunteer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038" y="2922588"/>
            <a:ext cx="4843462" cy="321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854950" y="6007100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8-4</a:t>
            </a:r>
            <a:endParaRPr lang="en-US" sz="1400" b="1" dirty="0">
              <a:latin typeface="+mn-lt"/>
            </a:endParaRPr>
          </a:p>
        </p:txBody>
      </p:sp>
      <p:pic>
        <p:nvPicPr>
          <p:cNvPr id="8" name="Picture 8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For Experienced PMs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Some “signs” that review and update are needed</a:t>
            </a:r>
          </a:p>
          <a:p>
            <a:pPr lvl="1"/>
            <a:r>
              <a:rPr lang="en-US" altLang="en-US" smtClean="0"/>
              <a:t>Increase in number of injuries?</a:t>
            </a:r>
          </a:p>
          <a:p>
            <a:pPr lvl="1"/>
            <a:r>
              <a:rPr lang="en-US" altLang="en-US" smtClean="0"/>
              <a:t>Ineffective team operations?</a:t>
            </a:r>
          </a:p>
          <a:p>
            <a:pPr lvl="1"/>
            <a:r>
              <a:rPr lang="en-US" altLang="en-US" smtClean="0"/>
              <a:t>More questions on “normal operations”? </a:t>
            </a:r>
          </a:p>
          <a:p>
            <a:pPr lvl="1"/>
            <a:r>
              <a:rPr lang="en-US" altLang="en-US" smtClean="0"/>
              <a:t>Feeling of general confusion?</a:t>
            </a:r>
          </a:p>
          <a:p>
            <a:pPr lvl="1"/>
            <a:r>
              <a:rPr lang="en-US" altLang="en-US" smtClean="0"/>
              <a:t>Inconsistent performance of CERT members?</a:t>
            </a:r>
          </a:p>
          <a:p>
            <a:pPr lvl="1"/>
            <a:r>
              <a:rPr lang="en-US" altLang="en-US" smtClean="0"/>
              <a:t>Increase in stress levels of CERT members?</a:t>
            </a:r>
          </a:p>
          <a:p>
            <a:pPr lvl="1"/>
            <a:r>
              <a:rPr lang="en-US" altLang="en-US" smtClean="0"/>
              <a:t>Complaints about poor performance?</a:t>
            </a:r>
          </a:p>
        </p:txBody>
      </p:sp>
      <p:sp>
        <p:nvSpPr>
          <p:cNvPr id="1024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Policies and Procedures</a:t>
            </a:r>
          </a:p>
        </p:txBody>
      </p:sp>
      <p:sp>
        <p:nvSpPr>
          <p:cNvPr id="1024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8-</a:t>
            </a:r>
            <a:fld id="{7B518096-44EA-49AC-90D5-A28D5A23AD33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854950" y="5989638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8-4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“Signs”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C4E6717E8D334DB41EECC6BFB9AFD2" ma:contentTypeVersion="0" ma:contentTypeDescription="Create a new document." ma:contentTypeScope="" ma:versionID="e040c4fd0f68f005cdd4875e4a8a37c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449C715-D900-4CE3-8BA9-EA9BE0CFA16E}">
  <ds:schemaRefs>
    <ds:schemaRef ds:uri="http://purl.org/dc/elements/1.1/"/>
    <ds:schemaRef ds:uri="http://purl.org/dc/dcmitype/"/>
    <ds:schemaRef ds:uri="http://www.w3.org/XML/1998/namespace"/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DB7D060-BC69-4F11-B334-1AC23FCF9B6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710CA254-2FE3-4E29-926A-6564B8B761E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5352</TotalTime>
  <Words>743</Words>
  <Application>Microsoft Office PowerPoint</Application>
  <PresentationFormat>On-screen Show (4:3)</PresentationFormat>
  <Paragraphs>142</Paragraphs>
  <Slides>19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Custom Design</vt:lpstr>
      <vt:lpstr>Unit 8: Policies and Procedures</vt:lpstr>
      <vt:lpstr>Unit Objectives</vt:lpstr>
      <vt:lpstr>Unit Topics</vt:lpstr>
      <vt:lpstr>Importance of  Policies-Procedures</vt:lpstr>
      <vt:lpstr>Important Thing to Remember</vt:lpstr>
      <vt:lpstr>Write Them Down</vt:lpstr>
      <vt:lpstr>Write Them Down (cont’d) </vt:lpstr>
      <vt:lpstr>For Experienced PMs</vt:lpstr>
      <vt:lpstr>“Signs”</vt:lpstr>
      <vt:lpstr>Format </vt:lpstr>
      <vt:lpstr>Policies-Procedures for CERT </vt:lpstr>
      <vt:lpstr>Development Resources</vt:lpstr>
      <vt:lpstr>Liability</vt:lpstr>
      <vt:lpstr>Tips for Reducing Liability</vt:lpstr>
      <vt:lpstr>More Tips</vt:lpstr>
      <vt:lpstr>Find Policies and Procedures</vt:lpstr>
      <vt:lpstr>What Do You Think?</vt:lpstr>
      <vt:lpstr>Activity</vt:lpstr>
      <vt:lpstr>Unit Summary</vt:lpstr>
    </vt:vector>
  </TitlesOfParts>
  <Company>FEMA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CERT Program Manager Course - Unit 8: Policies and Procedures</dc:title>
  <dc:subject>This document contains Unit 8 of the CERT Program Manager Course, which concerns policies and procedures.</dc:subject>
  <dc:creator>FEMA;Community Emergency Response Team</dc:creator>
  <cp:keywords>FEMA, CERT, program, manager, course, unit 8, policies, procedures</cp:keywords>
  <cp:lastModifiedBy>Jones, Cynthia</cp:lastModifiedBy>
  <cp:revision>591</cp:revision>
  <cp:lastPrinted>2005-12-21T16:28:49Z</cp:lastPrinted>
  <dcterms:created xsi:type="dcterms:W3CDTF">2005-12-20T16:22:26Z</dcterms:created>
  <dcterms:modified xsi:type="dcterms:W3CDTF">2016-07-05T19:39:50Z</dcterms:modified>
</cp:coreProperties>
</file>