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40"/>
  </p:notesMasterIdLst>
  <p:handoutMasterIdLst>
    <p:handoutMasterId r:id="rId41"/>
  </p:handoutMasterIdLst>
  <p:sldIdLst>
    <p:sldId id="256" r:id="rId5"/>
    <p:sldId id="302" r:id="rId6"/>
    <p:sldId id="306" r:id="rId7"/>
    <p:sldId id="453" r:id="rId8"/>
    <p:sldId id="393" r:id="rId9"/>
    <p:sldId id="436" r:id="rId10"/>
    <p:sldId id="438" r:id="rId11"/>
    <p:sldId id="439" r:id="rId12"/>
    <p:sldId id="457" r:id="rId13"/>
    <p:sldId id="440" r:id="rId14"/>
    <p:sldId id="420" r:id="rId15"/>
    <p:sldId id="458" r:id="rId16"/>
    <p:sldId id="459" r:id="rId17"/>
    <p:sldId id="460" r:id="rId18"/>
    <p:sldId id="441" r:id="rId19"/>
    <p:sldId id="442" r:id="rId20"/>
    <p:sldId id="443" r:id="rId21"/>
    <p:sldId id="421" r:id="rId22"/>
    <p:sldId id="394" r:id="rId23"/>
    <p:sldId id="424" r:id="rId24"/>
    <p:sldId id="444" r:id="rId25"/>
    <p:sldId id="422" r:id="rId26"/>
    <p:sldId id="446" r:id="rId27"/>
    <p:sldId id="395" r:id="rId28"/>
    <p:sldId id="396" r:id="rId29"/>
    <p:sldId id="451" r:id="rId30"/>
    <p:sldId id="425" r:id="rId31"/>
    <p:sldId id="427" r:id="rId32"/>
    <p:sldId id="397" r:id="rId33"/>
    <p:sldId id="428" r:id="rId34"/>
    <p:sldId id="429" r:id="rId35"/>
    <p:sldId id="430" r:id="rId36"/>
    <p:sldId id="431" r:id="rId37"/>
    <p:sldId id="432" r:id="rId38"/>
    <p:sldId id="310" r:id="rId39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7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50E8EE63-483E-4C58-AF03-F48BD73019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261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C49379AC-B537-452F-9AE2-823895F616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216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5C33058E-15D4-4A9A-BF26-0CA0AC252F7A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1E0A9352-1E62-49B9-8D7A-A270BCDB4FA4}" type="slidenum">
              <a:rPr lang="en-US" altLang="en-US" sz="1300" smtClean="0"/>
              <a:pPr/>
              <a:t>12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2E5983E2-A048-4783-8F67-4B98D753CF26}" type="slidenum">
              <a:rPr lang="en-US" altLang="en-US" sz="1300" smtClean="0"/>
              <a:pPr/>
              <a:t>9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/>
          <p:cNvSpPr>
            <a:spLocks noGrp="1"/>
          </p:cNvSpPr>
          <p:nvPr>
            <p:ph type="title"/>
          </p:nvPr>
        </p:nvSpPr>
        <p:spPr>
          <a:xfrm>
            <a:off x="295834" y="3512690"/>
            <a:ext cx="8229600" cy="76885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13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Training and Exercises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4EF0D4BE-C0F8-4805-9BC1-6790A97F59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466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Training and Exercises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DAAF4050-39C1-44BD-91B9-CB93CDF01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277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Training and Exercises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04ED05AB-77CD-44B5-AE11-BB7324140B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89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55880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Training and Exercises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3F022816-8412-46A2-A88B-AE486D50F1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3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Training and Exercises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2A7BB132-6E57-4E07-896E-9EAFBE1C8F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83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Training and Exercises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E3B0A87D-25CF-4559-9407-879076B7BD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882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Training and Exercises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A00B9008-12D6-49B0-BD6C-EDE9F6291E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58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Training and Exercises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25E6E1B7-CA6E-4BEA-86DA-D0827A69AF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383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Training and Exercises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8127E080-967D-4616-917D-EC59426D1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080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Training and Exercises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351B943F-0C33-472E-8481-91E226FB23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Training and Exercises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B42170C3-1F3A-4B64-BBEF-8BB8BE601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290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Program Manager: Training and Exercises</a:t>
            </a:r>
          </a:p>
        </p:txBody>
      </p:sp>
      <p:sp>
        <p:nvSpPr>
          <p:cNvPr id="1029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56748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7-</a:t>
            </a:r>
            <a:fld id="{0A94D464-FA17-420E-A9C6-4D8CE3B8D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4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ema.gov/start-and-maintain-community-emergency-response-team-program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over background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CERT logo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035" y="5851525"/>
            <a:ext cx="137445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29876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CERT Program Manager</a:t>
            </a:r>
          </a:p>
        </p:txBody>
      </p:sp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295834" y="3512690"/>
            <a:ext cx="8848166" cy="768854"/>
          </a:xfrm>
        </p:spPr>
        <p:txBody>
          <a:bodyPr/>
          <a:lstStyle/>
          <a:p>
            <a:r>
              <a:rPr lang="en-US" dirty="0" smtClean="0"/>
              <a:t>Unit 7: Training and Exercises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kinds of exercises do you conduct?</a:t>
            </a:r>
          </a:p>
        </p:txBody>
      </p:sp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D9584897-0E45-4752-8923-C0C4092C70E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7-6</a:t>
            </a:r>
            <a:endParaRPr lang="en-US" sz="1400" b="1" dirty="0">
              <a:latin typeface="+mn-lt"/>
            </a:endParaRPr>
          </a:p>
        </p:txBody>
      </p:sp>
      <p:pic>
        <p:nvPicPr>
          <p:cNvPr id="11271" name="Picture 6" descr="Classroom exercise with a dummy trapped under a tabl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813" y="2265363"/>
            <a:ext cx="4429125" cy="3322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xfrm>
            <a:off x="965200" y="-106680"/>
            <a:ext cx="5588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Experienced Program Managers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" y="1201738"/>
            <a:ext cx="8229600" cy="4673282"/>
          </a:xfrm>
        </p:spPr>
        <p:txBody>
          <a:bodyPr/>
          <a:lstStyle/>
          <a:p>
            <a:pPr>
              <a:defRPr/>
            </a:pPr>
            <a:r>
              <a:rPr lang="en-US" sz="3000" dirty="0">
                <a:latin typeface="Arial" charset="0"/>
              </a:rPr>
              <a:t>Department of Homeland Security has developed Homeland Security Exercise and Evaluation Program (HSEEP)</a:t>
            </a:r>
          </a:p>
          <a:p>
            <a:pPr>
              <a:defRPr/>
            </a:pPr>
            <a:r>
              <a:rPr lang="en-US" sz="3000" dirty="0">
                <a:latin typeface="Arial" charset="0"/>
              </a:rPr>
              <a:t>HSEEP = national standard for all exercises</a:t>
            </a:r>
          </a:p>
          <a:p>
            <a:pPr>
              <a:defRPr/>
            </a:pPr>
            <a:r>
              <a:rPr lang="en-US" sz="3000" dirty="0"/>
              <a:t>All programs receiving Homeland Security Grant Program funding must use HSEEP standards</a:t>
            </a:r>
          </a:p>
          <a:p>
            <a:pPr>
              <a:defRPr/>
            </a:pPr>
            <a:r>
              <a:rPr lang="en-US" sz="3000" dirty="0">
                <a:latin typeface="Arial" charset="0"/>
              </a:rPr>
              <a:t>See </a:t>
            </a:r>
            <a:r>
              <a:rPr lang="en-US" sz="3000" i="1" dirty="0">
                <a:latin typeface="Arial" charset="0"/>
              </a:rPr>
              <a:t>What Does It Mean to Be “HSEEP Compliant</a:t>
            </a:r>
            <a:r>
              <a:rPr lang="en-US" sz="3000" i="1" dirty="0" smtClean="0">
                <a:latin typeface="Arial" charset="0"/>
              </a:rPr>
              <a:t>”?</a:t>
            </a:r>
            <a:endParaRPr lang="en-US" sz="3000" dirty="0"/>
          </a:p>
        </p:txBody>
      </p:sp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122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8E01F26C-0A9D-40C3-B897-7CE5F944615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HSEEP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6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</a:rPr>
              <a:t>Know About HSEEP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CERT should and will be involved in HSEEP exercises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Be familiar with terminology and basic requirements of HSEEP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Keep informed about events in Exercise Plan of jurisdiction or State, and possible opportunities for CERTs to participate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Include CERT exercises in jurisdiction’s Exercise Plan</a:t>
            </a:r>
            <a:endParaRPr lang="en-US" dirty="0"/>
          </a:p>
        </p:txBody>
      </p:sp>
      <p:sp>
        <p:nvSpPr>
          <p:cNvPr id="13316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9F9876C5-5684-49AD-92B5-431D52E4863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7663" indent="-347663"/>
            <a:r>
              <a:rPr lang="en-US" altLang="en-US" smtClean="0"/>
              <a:t>CERT programs should follow general concepts of HSEEP</a:t>
            </a:r>
          </a:p>
          <a:p>
            <a:pPr marL="914400" lvl="1" indent="-452438">
              <a:buFontTx/>
              <a:buAutoNum type="arabicPeriod"/>
            </a:pPr>
            <a:r>
              <a:rPr lang="en-US" altLang="en-US" smtClean="0"/>
              <a:t>Develop training and exercise plan</a:t>
            </a:r>
          </a:p>
          <a:p>
            <a:pPr marL="914400" lvl="1" indent="-452438">
              <a:buFontTx/>
              <a:buAutoNum type="arabicPeriod"/>
            </a:pPr>
            <a:r>
              <a:rPr lang="en-US" altLang="en-US" smtClean="0"/>
              <a:t>Exercises should be performance-based and should focus on validating existing capabilities</a:t>
            </a:r>
          </a:p>
          <a:p>
            <a:pPr marL="1320800" lvl="2" indent="-292100"/>
            <a:r>
              <a:rPr lang="en-US" altLang="en-US" smtClean="0"/>
              <a:t>Require CERT members to do tasks that they have been taught and will be expected to do</a:t>
            </a:r>
          </a:p>
          <a:p>
            <a:pPr marL="1320800" lvl="2" indent="-292100"/>
            <a:r>
              <a:rPr lang="en-US" altLang="en-US" smtClean="0"/>
              <a:t>Evaluate by seeing how well CERT members correctly and safely do tasks required</a:t>
            </a:r>
          </a:p>
        </p:txBody>
      </p:sp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143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385B8A87-E89A-4C5F-917C-C3259D66831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7-10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Follow Concepts of HSEEP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7663" indent="-347663"/>
            <a:r>
              <a:rPr lang="en-US" altLang="en-US" smtClean="0"/>
              <a:t>CERT programs should follow general concepts of HSEEP (cont’d)</a:t>
            </a:r>
          </a:p>
          <a:p>
            <a:pPr marL="914400" lvl="1" indent="-449263">
              <a:buFontTx/>
              <a:buAutoNum type="arabicPeriod" startAt="3"/>
            </a:pPr>
            <a:r>
              <a:rPr lang="en-US" altLang="en-US" smtClean="0"/>
              <a:t>At conclusion of exercise, develop After-Action Report/Improvement Plan  </a:t>
            </a:r>
          </a:p>
          <a:p>
            <a:pPr marL="1379538" lvl="2" indent="-349250"/>
            <a:r>
              <a:rPr lang="en-US" altLang="en-US" smtClean="0"/>
              <a:t>Include findings and recommendations</a:t>
            </a:r>
          </a:p>
          <a:p>
            <a:pPr marL="914400" lvl="1" indent="-449263">
              <a:buFontTx/>
              <a:buAutoNum type="arabicPeriod" startAt="4"/>
            </a:pPr>
            <a:r>
              <a:rPr lang="en-US" altLang="en-US" smtClean="0"/>
              <a:t>Improvement Plan action items must:</a:t>
            </a:r>
          </a:p>
          <a:p>
            <a:pPr marL="1379538" lvl="2" indent="-349250"/>
            <a:r>
              <a:rPr lang="en-US" altLang="en-US" smtClean="0"/>
              <a:t>Be measurable</a:t>
            </a:r>
          </a:p>
          <a:p>
            <a:pPr marL="1379538" lvl="2" indent="-349250"/>
            <a:r>
              <a:rPr lang="en-US" altLang="en-US" smtClean="0"/>
              <a:t>Have deadline</a:t>
            </a:r>
          </a:p>
          <a:p>
            <a:pPr marL="1379538" lvl="2" indent="-349250"/>
            <a:r>
              <a:rPr lang="en-US" altLang="en-US" smtClean="0"/>
              <a:t>Have designated lead</a:t>
            </a:r>
          </a:p>
          <a:p>
            <a:pPr marL="1379538" lvl="2" indent="-349250"/>
            <a:r>
              <a:rPr lang="en-US" altLang="en-US" smtClean="0"/>
              <a:t>Be tracked to completion</a:t>
            </a:r>
          </a:p>
        </p:txBody>
      </p:sp>
      <p:sp>
        <p:nvSpPr>
          <p:cNvPr id="153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1536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C9BB9E6E-F118-40FC-8687-3EAE1D1D325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7-10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-95250"/>
            <a:ext cx="5588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Follow Concepts of HSEEP (cont’d)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i="1" smtClean="0"/>
              <a:t>CERT Basic Training</a:t>
            </a:r>
            <a:r>
              <a:rPr lang="en-US" altLang="en-US" smtClean="0"/>
              <a:t> intended for national audience</a:t>
            </a:r>
          </a:p>
          <a:p>
            <a:r>
              <a:rPr lang="en-US" altLang="en-US" smtClean="0"/>
              <a:t>Local program tailors it for:</a:t>
            </a:r>
          </a:p>
          <a:p>
            <a:pPr lvl="1"/>
            <a:r>
              <a:rPr lang="en-US" altLang="en-US" smtClean="0"/>
              <a:t>Local hazards</a:t>
            </a:r>
          </a:p>
          <a:p>
            <a:pPr lvl="1"/>
            <a:r>
              <a:rPr lang="en-US" altLang="en-US" smtClean="0"/>
              <a:t>Local resources</a:t>
            </a:r>
          </a:p>
          <a:p>
            <a:pPr lvl="1"/>
            <a:r>
              <a:rPr lang="en-US" altLang="en-US" smtClean="0"/>
              <a:t>Local protocols, procedures, terminology</a:t>
            </a:r>
          </a:p>
          <a:p>
            <a:pPr lvl="1"/>
            <a:r>
              <a:rPr lang="en-US" altLang="en-US" smtClean="0"/>
              <a:t>Audience</a:t>
            </a:r>
          </a:p>
          <a:p>
            <a:pPr lvl="1"/>
            <a:r>
              <a:rPr lang="en-US" altLang="en-US" smtClean="0"/>
              <a:t>Training facility</a:t>
            </a:r>
          </a:p>
        </p:txBody>
      </p:sp>
      <p:sp>
        <p:nvSpPr>
          <p:cNvPr id="163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1638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6E880C10-4C95-42AF-A8EB-EB8E226DA87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7-10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615569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pc="-40" dirty="0">
                <a:solidFill>
                  <a:schemeClr val="bg1"/>
                </a:solidFill>
                <a:cs typeface="Times New Roman" pitchFamily="18" charset="0"/>
              </a:rPr>
              <a:t>Tailoring CERT Basic Training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Become familiar with content 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Customize Instructor Guide, Participant Manual, and PowerPoint visuals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Case studies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Scenarios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Photographs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Anecdotes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Examples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Success stories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Handouts </a:t>
            </a:r>
          </a:p>
        </p:txBody>
      </p:sp>
      <p:sp>
        <p:nvSpPr>
          <p:cNvPr id="1741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1741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55F959CA-2C06-448F-B3F6-3355B3B28A7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Review CERT Basic Training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How to tailor Unit 1 </a:t>
            </a:r>
          </a:p>
          <a:p>
            <a:r>
              <a:rPr lang="en-US" altLang="en-US" smtClean="0"/>
              <a:t>How to hide PowerPoint visuals that are not relevant</a:t>
            </a:r>
          </a:p>
          <a:p>
            <a:r>
              <a:rPr lang="en-US" altLang="en-US" smtClean="0"/>
              <a:t>How to insert photos into PowerPoint</a:t>
            </a:r>
          </a:p>
          <a:p>
            <a:r>
              <a:rPr lang="en-US" altLang="en-US" smtClean="0"/>
              <a:t>How to keep Word files accessible for people with disabilities</a:t>
            </a:r>
          </a:p>
        </p:txBody>
      </p:sp>
      <p:sp>
        <p:nvSpPr>
          <p:cNvPr id="1843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1843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4668099A-E307-484F-9B3C-40AF2CA646E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Materials on CERT Web Site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Develop a Local Scenario </a:t>
            </a:r>
          </a:p>
        </p:txBody>
      </p:sp>
      <p:sp>
        <p:nvSpPr>
          <p:cNvPr id="1945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1945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8931F2E5-29F7-4D82-B623-A9516635E84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Questions participants need to answer</a:t>
            </a:r>
          </a:p>
          <a:p>
            <a:pPr lvl="1"/>
            <a:r>
              <a:rPr lang="en-US" altLang="en-US" smtClean="0"/>
              <a:t>What are the pertinent facts that must be gathered? </a:t>
            </a:r>
          </a:p>
          <a:p>
            <a:pPr lvl="1"/>
            <a:r>
              <a:rPr lang="en-US" altLang="en-US" smtClean="0"/>
              <a:t>What kind of prediction can you make regarding damage, based on the incident and the building construction? </a:t>
            </a:r>
          </a:p>
          <a:p>
            <a:pPr lvl="1"/>
            <a:r>
              <a:rPr lang="en-US" altLang="en-US" smtClean="0"/>
              <a:t>What probable search and rescue problems can you identify? </a:t>
            </a:r>
          </a:p>
          <a:p>
            <a:pPr lvl="1"/>
            <a:r>
              <a:rPr lang="en-US" altLang="en-US" smtClean="0"/>
              <a:t>What specific safety considerations can you identify? </a:t>
            </a:r>
          </a:p>
        </p:txBody>
      </p:sp>
      <p:sp>
        <p:nvSpPr>
          <p:cNvPr id="2048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2048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1A8E8E07-0EF8-4D19-BCA2-A6017DC18D3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Debrief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1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 smtClean="0"/>
              <a:t>At the conclusion of this unit, the participants will be able to build a plan for delivering and managing safe training and exercises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 smtClean="0"/>
              <a:t>Identify training and exercises that are required or available for CERT volunteers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 smtClean="0"/>
              <a:t>Explain how to tailor content from </a:t>
            </a:r>
            <a:r>
              <a:rPr lang="en-US" altLang="en-US" sz="2400" i="1" dirty="0" smtClean="0"/>
              <a:t>CERT Basic Training</a:t>
            </a:r>
            <a:endParaRPr lang="en-US" altLang="en-US" sz="2400" dirty="0" smtClean="0"/>
          </a:p>
          <a:p>
            <a:pPr lvl="1">
              <a:lnSpc>
                <a:spcPct val="90000"/>
              </a:lnSpc>
            </a:pPr>
            <a:r>
              <a:rPr lang="en-US" altLang="en-US" sz="2400" dirty="0" smtClean="0"/>
              <a:t>Identify tasks required for managing CERT trainings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 smtClean="0"/>
              <a:t>Describe the elements of a CERT Training and Exercise Plan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 smtClean="0"/>
              <a:t>Explain how to ensure safety during training and exercises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D311EE48-45FC-4079-901A-170AAF5993B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Unit Objectives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Draft Program Plan:</a:t>
            </a: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Identify Ideas for Tailoring Training </a:t>
            </a:r>
          </a:p>
        </p:txBody>
      </p:sp>
      <p:sp>
        <p:nvSpPr>
          <p:cNvPr id="2150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2150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0D60D06F-9C5B-43E6-B7E3-AFAEACBC644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Holding CERT training class requires coordination and planning</a:t>
            </a:r>
          </a:p>
          <a:p>
            <a:r>
              <a:rPr lang="en-US" altLang="en-US" smtClean="0"/>
              <a:t>Develop list of tasks and schedule to make process manageable</a:t>
            </a:r>
          </a:p>
        </p:txBody>
      </p:sp>
      <p:sp>
        <p:nvSpPr>
          <p:cNvPr id="2253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2253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114FEEC8-76E7-4EC8-BAA0-088F51E3014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7-14</a:t>
            </a:r>
            <a:endParaRPr lang="en-US" sz="1400" b="1" dirty="0">
              <a:latin typeface="+mn-lt"/>
            </a:endParaRPr>
          </a:p>
        </p:txBody>
      </p:sp>
      <p:pic>
        <p:nvPicPr>
          <p:cNvPr id="22535" name="Picture 6" descr="Two CERT volunteers using a board to lift a pers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408363"/>
            <a:ext cx="3600450" cy="2700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xfrm>
            <a:off x="965200" y="-72390"/>
            <a:ext cx="5588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Managing Training </a:t>
            </a: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and </a:t>
            </a: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Exercises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Imagine that you will be holding a </a:t>
            </a:r>
            <a:r>
              <a:rPr lang="en-US" altLang="en-US" i="1" smtClean="0"/>
              <a:t>CERT Basic Training</a:t>
            </a:r>
            <a:r>
              <a:rPr lang="en-US" altLang="en-US" smtClean="0"/>
              <a:t> class in 10 weeks</a:t>
            </a:r>
          </a:p>
          <a:p>
            <a:r>
              <a:rPr lang="en-US" altLang="en-US" smtClean="0"/>
              <a:t>You are putting together a plan to get ready for the class  </a:t>
            </a:r>
          </a:p>
          <a:p>
            <a:r>
              <a:rPr lang="en-US" altLang="en-US" smtClean="0"/>
              <a:t>What tasks need to be included in the plan?</a:t>
            </a:r>
          </a:p>
        </p:txBody>
      </p:sp>
      <p:sp>
        <p:nvSpPr>
          <p:cNvPr id="2355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2355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7018C924-9C19-46DE-97EB-4F7FC8BB14B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Now that we have identified the tasks, we need to develop a schedule </a:t>
            </a:r>
          </a:p>
          <a:p>
            <a:r>
              <a:rPr lang="en-US" altLang="en-US" smtClean="0"/>
              <a:t>Let’s figure out what needs to happen week by week</a:t>
            </a:r>
          </a:p>
          <a:p>
            <a:r>
              <a:rPr lang="en-US" altLang="en-US" smtClean="0"/>
              <a:t>What things on this list need to happen 8 weeks before the class?</a:t>
            </a:r>
          </a:p>
        </p:txBody>
      </p:sp>
      <p:sp>
        <p:nvSpPr>
          <p:cNvPr id="2457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2457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C9846658-8D41-476A-BC63-0065783DE45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What Do You Think? (cont’d)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idx="1"/>
          </p:nvPr>
        </p:nvSpPr>
        <p:spPr>
          <a:xfrm>
            <a:off x="482600" y="1201738"/>
            <a:ext cx="8229600" cy="3701732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Starting a Program, Step 7</a:t>
            </a:r>
          </a:p>
          <a:p>
            <a:pPr lvl="1">
              <a:defRPr/>
            </a:pPr>
            <a:r>
              <a:rPr lang="en-US" altLang="en-US" i="1" dirty="0" smtClean="0"/>
              <a:t>Starting and Maintaining a CERT Program </a:t>
            </a:r>
            <a:r>
              <a:rPr lang="en-US" altLang="en-US" dirty="0" smtClean="0"/>
              <a:t>document is available at:</a:t>
            </a:r>
          </a:p>
          <a:p>
            <a:pPr marL="457200" lvl="1" indent="0">
              <a:buFontTx/>
              <a:buNone/>
              <a:defRPr/>
            </a:pPr>
            <a:endParaRPr lang="en-US" altLang="en-US" dirty="0" smtClean="0">
              <a:hlinkClick r:id="rId3"/>
            </a:endParaRPr>
          </a:p>
          <a:p>
            <a:pPr marL="457200" lvl="1" indent="0">
              <a:buFontTx/>
              <a:buNone/>
              <a:defRPr/>
            </a:pPr>
            <a:r>
              <a:rPr lang="en-US" altLang="en-US" dirty="0" smtClean="0">
                <a:hlinkClick r:id="rId3"/>
              </a:rPr>
              <a:t>www.fema.gov/start-and-maintain-community-emergency-response-team-program</a:t>
            </a:r>
            <a:endParaRPr lang="en-US" altLang="en-US" dirty="0" smtClean="0"/>
          </a:p>
        </p:txBody>
      </p:sp>
      <p:sp>
        <p:nvSpPr>
          <p:cNvPr id="2560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2560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62333A2F-3D72-4756-9EC5-C84E85423A0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CERT Web Site Training Tips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Training is not over at end of </a:t>
            </a:r>
            <a:r>
              <a:rPr lang="en-US" altLang="en-US" i="1" smtClean="0"/>
              <a:t>CERT Basic Training</a:t>
            </a:r>
            <a:r>
              <a:rPr lang="en-US" altLang="en-US" smtClean="0"/>
              <a:t> </a:t>
            </a:r>
          </a:p>
          <a:p>
            <a:r>
              <a:rPr lang="en-US" altLang="en-US" smtClean="0"/>
              <a:t>Ongoing training and exercises are core part of CERT program</a:t>
            </a:r>
          </a:p>
          <a:p>
            <a:pPr lvl="1"/>
            <a:r>
              <a:rPr lang="en-US" altLang="en-US" smtClean="0"/>
              <a:t>More than half of continuing education embellishes content of </a:t>
            </a:r>
            <a:r>
              <a:rPr lang="en-US" altLang="en-US" i="1" smtClean="0"/>
              <a:t>CERT Basic Training </a:t>
            </a:r>
          </a:p>
          <a:p>
            <a:pPr lvl="1"/>
            <a:r>
              <a:rPr lang="en-US" altLang="en-US" smtClean="0"/>
              <a:t>The rest deals with other emergency- or disaster-related subjects of interest to members and program</a:t>
            </a:r>
          </a:p>
        </p:txBody>
      </p:sp>
      <p:sp>
        <p:nvSpPr>
          <p:cNvPr id="2662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2662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0D6EB31B-B26C-4E44-A001-6C436C3A059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-60960"/>
            <a:ext cx="5588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CERT Training and </a:t>
            </a: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Exercise </a:t>
            </a: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7663" indent="-347663">
              <a:spcBef>
                <a:spcPct val="0"/>
              </a:spcBef>
            </a:pPr>
            <a:r>
              <a:rPr lang="en-US" altLang="en-US" smtClean="0"/>
              <a:t>See Sample Training and Exercise Plan </a:t>
            </a:r>
          </a:p>
          <a:p>
            <a:pPr marL="914400" lvl="1" indent="-449263"/>
            <a:r>
              <a:rPr lang="en-US" altLang="en-US" smtClean="0"/>
              <a:t>Objective</a:t>
            </a:r>
          </a:p>
          <a:p>
            <a:pPr marL="914400" lvl="1" indent="-449263"/>
            <a:r>
              <a:rPr lang="en-US" altLang="en-US" smtClean="0"/>
              <a:t>Plan for Meeting Objective</a:t>
            </a:r>
          </a:p>
          <a:p>
            <a:pPr marL="914400" lvl="1" indent="-449263"/>
            <a:r>
              <a:rPr lang="en-US" altLang="en-US" smtClean="0"/>
              <a:t>Logistical Needs to Meet Objective</a:t>
            </a:r>
          </a:p>
          <a:p>
            <a:pPr marL="914400" lvl="1" indent="-449263"/>
            <a:r>
              <a:rPr lang="en-US" altLang="en-US" smtClean="0"/>
              <a:t>Risk to Members</a:t>
            </a:r>
          </a:p>
          <a:p>
            <a:pPr marL="914400" lvl="1" indent="-449263"/>
            <a:r>
              <a:rPr lang="en-US" altLang="en-US" smtClean="0"/>
              <a:t>Evaluation of Objective</a:t>
            </a:r>
          </a:p>
          <a:p>
            <a:pPr marL="914400" lvl="1" indent="-449263"/>
            <a:endParaRPr lang="en-US" altLang="en-US" smtClean="0"/>
          </a:p>
          <a:p>
            <a:pPr marL="914400" lvl="1" indent="-449263">
              <a:spcBef>
                <a:spcPct val="0"/>
              </a:spcBef>
              <a:buFontTx/>
              <a:buChar char="•"/>
            </a:pPr>
            <a:endParaRPr lang="en-US" altLang="en-US" smtClean="0"/>
          </a:p>
        </p:txBody>
      </p:sp>
      <p:sp>
        <p:nvSpPr>
          <p:cNvPr id="2765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2765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3FBBF616-0646-4B97-BEA8-A4026438149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-60960"/>
            <a:ext cx="5588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Develop Training </a:t>
            </a: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Exercise </a:t>
            </a: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" y="1201738"/>
            <a:ext cx="8229600" cy="419322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en-US" dirty="0" smtClean="0"/>
              <a:t>Statement of particular milestone that CERT program would like to accomplish that year</a:t>
            </a:r>
          </a:p>
          <a:p>
            <a:pPr>
              <a:spcBef>
                <a:spcPct val="0"/>
              </a:spcBef>
            </a:pPr>
            <a:r>
              <a:rPr lang="en-US" altLang="en-US" b="1" dirty="0" smtClean="0"/>
              <a:t>Example: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“To have 50% of active CERT members complete </a:t>
            </a:r>
            <a:r>
              <a:rPr lang="en-US" altLang="en-US" i="1" dirty="0" smtClean="0"/>
              <a:t>IS-100.b</a:t>
            </a:r>
            <a:r>
              <a:rPr lang="en-US" altLang="en-US" dirty="0" smtClean="0"/>
              <a:t> by (date)”</a:t>
            </a:r>
          </a:p>
          <a:p>
            <a:r>
              <a:rPr lang="en-US" altLang="en-US" dirty="0" smtClean="0"/>
              <a:t>Good objectives are SMART</a:t>
            </a:r>
            <a:endParaRPr lang="en-US" altLang="en-US" sz="3600" dirty="0" smtClean="0"/>
          </a:p>
        </p:txBody>
      </p:sp>
      <p:sp>
        <p:nvSpPr>
          <p:cNvPr id="286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286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74C24EE0-43B2-45B3-9264-FF297A81FE6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7-19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Objective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altLang="en-US" smtClean="0"/>
              <a:t>Do your homework </a:t>
            </a:r>
          </a:p>
          <a:p>
            <a:pPr marL="739775" lvl="1" indent="-282575"/>
            <a:r>
              <a:rPr lang="en-US" altLang="en-US" smtClean="0"/>
              <a:t>Review program’s goals and strategic plan</a:t>
            </a:r>
          </a:p>
          <a:p>
            <a:pPr marL="739775" lvl="1" indent="-282575"/>
            <a:r>
              <a:rPr lang="en-US" altLang="en-US" smtClean="0"/>
              <a:t>Talk to local emergency manager </a:t>
            </a:r>
          </a:p>
          <a:p>
            <a:pPr marL="1146175" lvl="2" indent="-231775"/>
            <a:r>
              <a:rPr lang="en-US" altLang="en-US" smtClean="0"/>
              <a:t>Community hazards and resource gaps that CERT members might help fill</a:t>
            </a:r>
          </a:p>
          <a:p>
            <a:pPr marL="739775" lvl="1" indent="-282575"/>
            <a:r>
              <a:rPr lang="en-US" altLang="en-US" smtClean="0"/>
              <a:t>Consult with program’s municipal sponsor</a:t>
            </a:r>
          </a:p>
          <a:p>
            <a:pPr marL="1146175" lvl="2" indent="-231775"/>
            <a:r>
              <a:rPr lang="en-US" altLang="en-US" smtClean="0"/>
              <a:t>What agency needs from CERT program </a:t>
            </a:r>
          </a:p>
          <a:p>
            <a:pPr marL="739775" lvl="1" indent="-282575"/>
            <a:r>
              <a:rPr lang="en-US" altLang="en-US" smtClean="0"/>
              <a:t>Ask CERT members </a:t>
            </a:r>
          </a:p>
          <a:p>
            <a:pPr marL="1146175" lvl="2" indent="-231775"/>
            <a:r>
              <a:rPr lang="en-US" altLang="en-US" smtClean="0"/>
              <a:t>What do they need to feel effective</a:t>
            </a:r>
          </a:p>
          <a:p>
            <a:r>
              <a:rPr lang="en-US" altLang="en-US" smtClean="0"/>
              <a:t>Set realistic priorities</a:t>
            </a:r>
          </a:p>
        </p:txBody>
      </p:sp>
      <p:sp>
        <p:nvSpPr>
          <p:cNvPr id="296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296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AAB5C343-E3B2-4667-8C84-F3039DEE15F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7-19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Choose 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Describe how objective will be met</a:t>
            </a:r>
          </a:p>
          <a:p>
            <a:r>
              <a:rPr lang="en-US" altLang="en-US" b="1" smtClean="0"/>
              <a:t>Example:</a:t>
            </a:r>
            <a:br>
              <a:rPr lang="en-US" altLang="en-US" b="1" smtClean="0"/>
            </a:br>
            <a:r>
              <a:rPr lang="en-US" altLang="en-US" b="1" smtClean="0"/>
              <a:t>“</a:t>
            </a:r>
            <a:r>
              <a:rPr lang="en-US" altLang="en-US" smtClean="0"/>
              <a:t>Offer three options to CERT members: </a:t>
            </a:r>
          </a:p>
          <a:p>
            <a:pPr lvl="1"/>
            <a:r>
              <a:rPr lang="en-US" altLang="en-US" smtClean="0"/>
              <a:t>Take IS-100.b course online</a:t>
            </a:r>
          </a:p>
          <a:p>
            <a:pPr lvl="1"/>
            <a:r>
              <a:rPr lang="en-US" altLang="en-US" smtClean="0"/>
              <a:t>Take IS-100.b course as self-study</a:t>
            </a:r>
          </a:p>
          <a:p>
            <a:pPr lvl="1"/>
            <a:r>
              <a:rPr lang="en-US" altLang="en-US" smtClean="0"/>
              <a:t>Attend classroom IS-100.b course that CERT program will set up”</a:t>
            </a:r>
          </a:p>
          <a:p>
            <a:r>
              <a:rPr lang="en-US" altLang="en-US" smtClean="0"/>
              <a:t>Include full description with as many details as possible  </a:t>
            </a:r>
          </a:p>
        </p:txBody>
      </p:sp>
      <p:sp>
        <p:nvSpPr>
          <p:cNvPr id="307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307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688ABE56-4245-4371-A656-0D47856746F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7-20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Plan for Meeting Objective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CERT Training and Exercises</a:t>
            </a:r>
          </a:p>
          <a:p>
            <a:r>
              <a:rPr lang="en-US" altLang="en-US" smtClean="0"/>
              <a:t>Tailoring </a:t>
            </a:r>
            <a:r>
              <a:rPr lang="en-US" altLang="en-US" i="1" smtClean="0"/>
              <a:t>CERT Basic Training</a:t>
            </a:r>
          </a:p>
          <a:p>
            <a:r>
              <a:rPr lang="en-US" altLang="en-US" smtClean="0"/>
              <a:t>Managing Training and Exercises</a:t>
            </a:r>
          </a:p>
          <a:p>
            <a:r>
              <a:rPr lang="en-US" altLang="en-US" smtClean="0"/>
              <a:t>The CERT Training and Exercise Plan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A6CC1424-E255-4C1B-B3A7-59F04B349F7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Unit Topics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List resources needed to put plan into action </a:t>
            </a:r>
          </a:p>
          <a:p>
            <a:r>
              <a:rPr lang="en-US" altLang="en-US" b="1" smtClean="0"/>
              <a:t>Example: </a:t>
            </a:r>
            <a:endParaRPr lang="en-US" altLang="en-US" smtClean="0"/>
          </a:p>
          <a:p>
            <a:pPr lvl="1"/>
            <a:r>
              <a:rPr lang="en-US" altLang="en-US" smtClean="0"/>
              <a:t>“Communicate with volunteers (describe in detail resources needed to motivate and communicate with volunteers)</a:t>
            </a:r>
          </a:p>
          <a:p>
            <a:pPr lvl="1"/>
            <a:r>
              <a:rPr lang="en-US" altLang="en-US" smtClean="0"/>
              <a:t>Set up training class (describe in detail resources needed and where to find training)”</a:t>
            </a:r>
          </a:p>
          <a:p>
            <a:r>
              <a:rPr lang="en-US" altLang="en-US" smtClean="0"/>
              <a:t>See Unit 6 for resource requirements</a:t>
            </a:r>
          </a:p>
        </p:txBody>
      </p:sp>
      <p:sp>
        <p:nvSpPr>
          <p:cNvPr id="317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317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40065EC4-86DD-4CF1-A445-DDBAFE39DC6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7-20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xfrm>
            <a:off x="965200" y="-95250"/>
            <a:ext cx="5588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Logistical Needs to </a:t>
            </a: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Meet </a:t>
            </a: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Objective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Evaluate risk versus benefit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Assess any safety concerns</a:t>
            </a:r>
          </a:p>
          <a:p>
            <a:pPr>
              <a:lnSpc>
                <a:spcPct val="90000"/>
              </a:lnSpc>
            </a:pPr>
            <a:r>
              <a:rPr lang="en-US" altLang="en-US" b="1" smtClean="0"/>
              <a:t>Example:</a:t>
            </a:r>
            <a:r>
              <a:rPr lang="en-US" altLang="en-US" smtClean="0"/>
              <a:t>  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“Online and self-study courses:  free;</a:t>
            </a:r>
            <a:r>
              <a:rPr lang="en-US" altLang="en-US" b="1" smtClean="0"/>
              <a:t> </a:t>
            </a:r>
            <a:r>
              <a:rPr lang="en-US" altLang="en-US" smtClean="0"/>
              <a:t>no risk to members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Classroom course: free; take standard safety measures including having a safety officer”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Addressing safety concerns is positive way to manage liability 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See CERT Web site for resources</a:t>
            </a:r>
          </a:p>
        </p:txBody>
      </p:sp>
      <p:sp>
        <p:nvSpPr>
          <p:cNvPr id="327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327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0757F99A-07CD-496A-A63A-08923FCCFF4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7-20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Risk to Members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After event has occurred</a:t>
            </a:r>
          </a:p>
          <a:p>
            <a:pPr lvl="1"/>
            <a:r>
              <a:rPr lang="en-US" altLang="en-US" smtClean="0"/>
              <a:t>Observations</a:t>
            </a:r>
          </a:p>
          <a:p>
            <a:pPr lvl="1"/>
            <a:r>
              <a:rPr lang="en-US" altLang="en-US" smtClean="0"/>
              <a:t>Lessons learned</a:t>
            </a:r>
          </a:p>
          <a:p>
            <a:pPr lvl="1"/>
            <a:r>
              <a:rPr lang="en-US" altLang="en-US" smtClean="0"/>
              <a:t>Recommendations </a:t>
            </a:r>
          </a:p>
          <a:p>
            <a:r>
              <a:rPr lang="en-US" altLang="en-US" smtClean="0"/>
              <a:t>Use information to write After-Action Report/Improvement Plan</a:t>
            </a:r>
          </a:p>
        </p:txBody>
      </p:sp>
      <p:sp>
        <p:nvSpPr>
          <p:cNvPr id="337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337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C4D7AF96-D0A8-48A9-B71D-3B4F0028A2F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7-23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Evaluation of Objective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Revise Training and Exercise Plan once a year</a:t>
            </a:r>
          </a:p>
          <a:p>
            <a:pPr lvl="1"/>
            <a:r>
              <a:rPr lang="en-US" altLang="en-US" smtClean="0"/>
              <a:t>Measure degree of achievement of previous year’s objectives</a:t>
            </a:r>
          </a:p>
          <a:p>
            <a:pPr lvl="2"/>
            <a:r>
              <a:rPr lang="en-US" altLang="en-US" smtClean="0"/>
              <a:t>Review successes and “less than successes”</a:t>
            </a:r>
          </a:p>
          <a:p>
            <a:pPr lvl="1"/>
            <a:r>
              <a:rPr lang="en-US" altLang="en-US" smtClean="0"/>
              <a:t>Develop new objectives</a:t>
            </a:r>
          </a:p>
          <a:p>
            <a:pPr lvl="1"/>
            <a:r>
              <a:rPr lang="en-US" altLang="en-US" smtClean="0"/>
              <a:t>Write plan for meeting objective</a:t>
            </a:r>
          </a:p>
          <a:p>
            <a:pPr lvl="1"/>
            <a:r>
              <a:rPr lang="en-US" altLang="en-US" smtClean="0"/>
              <a:t>Identify logistical needs for meeting objective</a:t>
            </a:r>
          </a:p>
          <a:p>
            <a:pPr lvl="1"/>
            <a:r>
              <a:rPr lang="en-US" altLang="en-US" smtClean="0"/>
              <a:t>Evaluate risk to members</a:t>
            </a:r>
          </a:p>
          <a:p>
            <a:pPr lvl="1"/>
            <a:endParaRPr lang="en-US" altLang="en-US" sz="2400" smtClean="0"/>
          </a:p>
        </p:txBody>
      </p:sp>
      <p:sp>
        <p:nvSpPr>
          <p:cNvPr id="348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348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36A75FEA-DCAA-4909-9C9F-3118F667A4E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7-23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Repeat Process Annually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Draft Program Plan: </a:t>
            </a: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Identify Possible Objectives </a:t>
            </a:r>
            <a:br>
              <a:rPr lang="en-US" altLang="en-US" sz="3600" b="1" dirty="0" smtClean="0">
                <a:latin typeface="Times" pitchFamily="18" charset="0"/>
              </a:rPr>
            </a:br>
            <a:r>
              <a:rPr lang="en-US" altLang="en-US" sz="3600" b="1" dirty="0" smtClean="0">
                <a:latin typeface="Times" pitchFamily="18" charset="0"/>
              </a:rPr>
              <a:t>for Training and Exercises</a:t>
            </a:r>
            <a:r>
              <a:rPr lang="en-US" altLang="en-US" sz="3600" dirty="0" smtClean="0">
                <a:latin typeface="Times" pitchFamily="18" charset="0"/>
              </a:rPr>
              <a:t> </a:t>
            </a:r>
          </a:p>
        </p:txBody>
      </p:sp>
      <p:sp>
        <p:nvSpPr>
          <p:cNvPr id="358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358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320F645B-72EC-4D34-8CDB-1FD44FC3CFA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7-23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CERT Training and Exercises</a:t>
            </a:r>
          </a:p>
          <a:p>
            <a:r>
              <a:rPr lang="en-US" altLang="en-US" smtClean="0"/>
              <a:t>Tailoring </a:t>
            </a:r>
            <a:r>
              <a:rPr lang="en-US" altLang="en-US" i="1" smtClean="0"/>
              <a:t>CERT Basic Training</a:t>
            </a:r>
          </a:p>
          <a:p>
            <a:r>
              <a:rPr lang="en-US" altLang="en-US" smtClean="0"/>
              <a:t>Managing Training and Exercises</a:t>
            </a:r>
          </a:p>
          <a:p>
            <a:r>
              <a:rPr lang="en-US" altLang="en-US" smtClean="0"/>
              <a:t>The CERT Training and Exercise Plan</a:t>
            </a:r>
          </a:p>
        </p:txBody>
      </p:sp>
      <p:sp>
        <p:nvSpPr>
          <p:cNvPr id="368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368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7D2CAB64-2E97-4A4F-93BB-DB9F5B34F86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7-24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Unit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are some reasons for providing training and practice opportunities for CERT members? </a:t>
            </a:r>
          </a:p>
          <a:p>
            <a:pPr lvl="1"/>
            <a:r>
              <a:rPr lang="en-US" altLang="en-US" smtClean="0"/>
              <a:t>To keep skills sharp</a:t>
            </a:r>
          </a:p>
          <a:p>
            <a:pPr lvl="1"/>
            <a:r>
              <a:rPr lang="en-US" altLang="en-US" smtClean="0"/>
              <a:t>To improve capabilities of program </a:t>
            </a:r>
          </a:p>
          <a:p>
            <a:pPr lvl="1"/>
            <a:r>
              <a:rPr lang="en-US" altLang="en-US" smtClean="0"/>
              <a:t>To maintain volunteer interest and involvement</a:t>
            </a:r>
          </a:p>
          <a:p>
            <a:pPr lvl="1"/>
            <a:r>
              <a:rPr lang="en-US" altLang="en-US" smtClean="0"/>
              <a:t>To give Program Manager and instructors an opportunity to interact with volunteers 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77E57B10-3BE6-4352-8D2D-601D3D84C66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-83820"/>
            <a:ext cx="5588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Benefits of Training </a:t>
            </a: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and </a:t>
            </a: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CERT volunteers use training and exercises to develop and sharpen skills</a:t>
            </a:r>
          </a:p>
          <a:p>
            <a:pPr lvl="1"/>
            <a:r>
              <a:rPr lang="en-US" altLang="en-US" smtClean="0"/>
              <a:t>Training is required to participate in CERT program</a:t>
            </a:r>
          </a:p>
          <a:p>
            <a:pPr lvl="1"/>
            <a:r>
              <a:rPr lang="en-US" altLang="en-US" smtClean="0"/>
              <a:t>Some training is recommended</a:t>
            </a:r>
          </a:p>
          <a:p>
            <a:pPr lvl="2"/>
            <a:r>
              <a:rPr lang="en-US" altLang="en-US" smtClean="0"/>
              <a:t>May be required by local program</a:t>
            </a:r>
          </a:p>
          <a:p>
            <a:pPr lvl="1"/>
            <a:r>
              <a:rPr lang="en-US" altLang="en-US" smtClean="0"/>
              <a:t>Some training is optional</a:t>
            </a:r>
          </a:p>
          <a:p>
            <a:pPr lvl="2"/>
            <a:r>
              <a:rPr lang="en-US" altLang="en-US" smtClean="0"/>
              <a:t>May be offered by local program</a:t>
            </a:r>
          </a:p>
          <a:p>
            <a:pPr lvl="1"/>
            <a:r>
              <a:rPr lang="en-US" altLang="en-US" smtClean="0"/>
              <a:t>Exercises refresh skills; keep them current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C8B4DE14-86C3-4466-979A-D92869157F9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CERT Training and Exercises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training is required to participate in the CERT program?</a:t>
            </a:r>
          </a:p>
          <a:p>
            <a:pPr lvl="1"/>
            <a:r>
              <a:rPr lang="en-US" altLang="en-US" smtClean="0"/>
              <a:t>All volunteers must complete </a:t>
            </a:r>
            <a:r>
              <a:rPr lang="en-US" altLang="en-US" i="1" smtClean="0"/>
              <a:t>CERT Basic Training</a:t>
            </a:r>
            <a:endParaRPr lang="en-US" altLang="en-US" smtClean="0"/>
          </a:p>
          <a:p>
            <a:pPr lvl="1"/>
            <a:r>
              <a:rPr lang="en-US" altLang="en-US" smtClean="0"/>
              <a:t>Course Manager and instructors for </a:t>
            </a:r>
            <a:r>
              <a:rPr lang="en-US" altLang="en-US" i="1" smtClean="0"/>
              <a:t>CERT Basic Training </a:t>
            </a:r>
            <a:r>
              <a:rPr lang="en-US" altLang="en-US" smtClean="0"/>
              <a:t>must complete </a:t>
            </a:r>
            <a:r>
              <a:rPr lang="en-US" altLang="en-US" i="1" smtClean="0"/>
              <a:t>CERT Train-the-Trainer</a:t>
            </a:r>
            <a:endParaRPr lang="en-US" altLang="en-US" smtClean="0"/>
          </a:p>
          <a:p>
            <a:pPr lvl="2"/>
            <a:r>
              <a:rPr lang="en-US" altLang="en-US" smtClean="0"/>
              <a:t>Exception for individuals who conduct only one or two units; should be briefed on CERT, </a:t>
            </a:r>
            <a:r>
              <a:rPr lang="en-US" altLang="en-US" i="1" smtClean="0"/>
              <a:t>CERT Basic Training, </a:t>
            </a:r>
            <a:r>
              <a:rPr lang="en-US" altLang="en-US" smtClean="0"/>
              <a:t>and how unit they are teaching fits into course </a:t>
            </a:r>
          </a:p>
        </p:txBody>
      </p:sp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F7123FCA-3F9B-4C50-863F-B9B05472682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Required Training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000" smtClean="0"/>
              <a:t>What training courses are recommended for CERT members? </a:t>
            </a:r>
          </a:p>
          <a:p>
            <a:pPr lvl="1">
              <a:lnSpc>
                <a:spcPct val="90000"/>
              </a:lnSpc>
            </a:pPr>
            <a:r>
              <a:rPr lang="en-US" altLang="en-US" sz="2600" smtClean="0"/>
              <a:t>FEMA IS-100.b: </a:t>
            </a:r>
            <a:r>
              <a:rPr lang="en-US" altLang="en-US" sz="2600" i="1" smtClean="0"/>
              <a:t>Introduction to Incident Command System (ICS)</a:t>
            </a:r>
          </a:p>
          <a:p>
            <a:pPr lvl="1">
              <a:lnSpc>
                <a:spcPct val="90000"/>
              </a:lnSpc>
            </a:pPr>
            <a:r>
              <a:rPr lang="en-US" altLang="en-US" sz="2600" smtClean="0"/>
              <a:t>FEMA IS-200.b: </a:t>
            </a:r>
            <a:r>
              <a:rPr lang="en-US" altLang="en-US" sz="2600" i="1" smtClean="0"/>
              <a:t>ICS for Single Resources</a:t>
            </a:r>
          </a:p>
          <a:p>
            <a:pPr lvl="1">
              <a:lnSpc>
                <a:spcPct val="90000"/>
              </a:lnSpc>
            </a:pPr>
            <a:r>
              <a:rPr lang="en-US" altLang="en-US" sz="2600" smtClean="0"/>
              <a:t>FEMA IS-700: </a:t>
            </a:r>
            <a:r>
              <a:rPr lang="en-US" altLang="en-US" sz="2600" i="1" smtClean="0"/>
              <a:t>National Incident Management System (NIMS) Introduction</a:t>
            </a:r>
          </a:p>
          <a:p>
            <a:pPr lvl="1">
              <a:lnSpc>
                <a:spcPct val="90000"/>
              </a:lnSpc>
            </a:pPr>
            <a:r>
              <a:rPr lang="en-US" altLang="en-US" sz="2600" smtClean="0"/>
              <a:t>FEMA IS-800.b: </a:t>
            </a:r>
            <a:r>
              <a:rPr lang="en-US" altLang="en-US" sz="2600" i="1" smtClean="0"/>
              <a:t>National Response Framework Introduction</a:t>
            </a:r>
          </a:p>
          <a:p>
            <a:pPr lvl="1">
              <a:lnSpc>
                <a:spcPct val="90000"/>
              </a:lnSpc>
            </a:pPr>
            <a:r>
              <a:rPr lang="en-US" altLang="en-US" sz="2600" smtClean="0"/>
              <a:t>CPR/AED </a:t>
            </a:r>
          </a:p>
        </p:txBody>
      </p:sp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EE67C650-EBDA-4BA8-81B6-CBC0DC3D9D0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Recommended Training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Skills must be practiced to stay current</a:t>
            </a:r>
          </a:p>
          <a:p>
            <a:r>
              <a:rPr lang="en-US" altLang="en-US" smtClean="0"/>
              <a:t>Where can skills be practiced?</a:t>
            </a:r>
          </a:p>
          <a:p>
            <a:pPr lvl="1"/>
            <a:r>
              <a:rPr lang="en-US" altLang="en-US" smtClean="0"/>
              <a:t>Periodic meetings of CERT members</a:t>
            </a:r>
          </a:p>
          <a:p>
            <a:pPr lvl="1"/>
            <a:r>
              <a:rPr lang="en-US" altLang="en-US" smtClean="0"/>
              <a:t>Annual refresher training with multiple CERTs</a:t>
            </a:r>
          </a:p>
          <a:p>
            <a:pPr lvl="1"/>
            <a:r>
              <a:rPr lang="en-US" altLang="en-US" smtClean="0"/>
              <a:t>Exercises of all types conducted specifically for CERT members and teams</a:t>
            </a:r>
          </a:p>
          <a:p>
            <a:pPr lvl="1"/>
            <a:r>
              <a:rPr lang="en-US" altLang="en-US" smtClean="0"/>
              <a:t>Large-scale municipal or regional exercises </a:t>
            </a:r>
          </a:p>
        </p:txBody>
      </p:sp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BEBCC53F-6CE1-44B3-B03F-80E4348F63E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7-6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Exercises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</a:rPr>
              <a:t>Types of Exercises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Discussion-based</a:t>
            </a:r>
          </a:p>
          <a:p>
            <a:pPr lvl="1"/>
            <a:r>
              <a:rPr lang="en-US" altLang="en-US" smtClean="0"/>
              <a:t>Tabletop exercises</a:t>
            </a:r>
          </a:p>
          <a:p>
            <a:pPr lvl="1"/>
            <a:r>
              <a:rPr lang="en-US" altLang="en-US" smtClean="0"/>
              <a:t>Functional exercises</a:t>
            </a:r>
          </a:p>
          <a:p>
            <a:r>
              <a:rPr lang="en-US" altLang="en-US" smtClean="0"/>
              <a:t>Operations-based</a:t>
            </a:r>
          </a:p>
          <a:p>
            <a:pPr lvl="1"/>
            <a:r>
              <a:rPr lang="en-US" altLang="en-US" smtClean="0"/>
              <a:t>Drills</a:t>
            </a:r>
          </a:p>
          <a:p>
            <a:pPr lvl="1"/>
            <a:r>
              <a:rPr lang="en-US" altLang="en-US" smtClean="0"/>
              <a:t>Full-scale exercises</a:t>
            </a:r>
          </a:p>
          <a:p>
            <a:pPr lvl="1"/>
            <a:r>
              <a:rPr lang="en-US" altLang="en-US" smtClean="0"/>
              <a:t>Gaming exercises </a:t>
            </a:r>
            <a:br>
              <a:rPr lang="en-US" altLang="en-US" smtClean="0"/>
            </a:br>
            <a:r>
              <a:rPr lang="en-US" altLang="en-US" smtClean="0"/>
              <a:t>(e.g., “CERT rodeo”)</a:t>
            </a:r>
          </a:p>
        </p:txBody>
      </p:sp>
      <p:sp>
        <p:nvSpPr>
          <p:cNvPr id="102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Training and Exercises</a:t>
            </a:r>
          </a:p>
        </p:txBody>
      </p:sp>
      <p:sp>
        <p:nvSpPr>
          <p:cNvPr id="102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0697638C-B28F-4F96-9FB8-E0FC9868A99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7-6</a:t>
            </a:r>
            <a:endParaRPr lang="en-US" sz="1400" b="1" dirty="0">
              <a:latin typeface="+mn-lt"/>
            </a:endParaRPr>
          </a:p>
        </p:txBody>
      </p:sp>
      <p:pic>
        <p:nvPicPr>
          <p:cNvPr id="10247" name="Picture 6" descr="CERT Volunteers during train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100" y="1849438"/>
            <a:ext cx="3586163" cy="269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DF9CAA-2CA8-4AEF-B943-E6F9F51F86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1A2EF5-F449-4956-AF36-06EB322D40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EFDE67E-50A4-48AC-8264-7E3CB9BF823E}">
  <ds:schemaRefs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6154</TotalTime>
  <Words>1555</Words>
  <Application>Microsoft Office PowerPoint</Application>
  <PresentationFormat>On-screen Show (4:3)</PresentationFormat>
  <Paragraphs>315</Paragraphs>
  <Slides>35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Custom Design</vt:lpstr>
      <vt:lpstr>Unit 7: Training and Exercises</vt:lpstr>
      <vt:lpstr>Unit Objectives</vt:lpstr>
      <vt:lpstr>Unit Topics</vt:lpstr>
      <vt:lpstr>Benefits of Training  and Practice</vt:lpstr>
      <vt:lpstr>CERT Training and Exercises</vt:lpstr>
      <vt:lpstr>Required Training</vt:lpstr>
      <vt:lpstr>Recommended Training</vt:lpstr>
      <vt:lpstr>Exercises</vt:lpstr>
      <vt:lpstr>Types of Exercises</vt:lpstr>
      <vt:lpstr>Experienced Program Managers</vt:lpstr>
      <vt:lpstr>HSEEP </vt:lpstr>
      <vt:lpstr>Know About HSEEP</vt:lpstr>
      <vt:lpstr>Follow Concepts of HSEEP</vt:lpstr>
      <vt:lpstr>Follow Concepts of HSEEP (cont’d)</vt:lpstr>
      <vt:lpstr>Tailoring CERT Basic Training</vt:lpstr>
      <vt:lpstr>Review CERT Basic Training</vt:lpstr>
      <vt:lpstr>Materials on CERT Web Site</vt:lpstr>
      <vt:lpstr>Activity</vt:lpstr>
      <vt:lpstr>Debrief </vt:lpstr>
      <vt:lpstr>Activity</vt:lpstr>
      <vt:lpstr>Managing Training  and Exercises</vt:lpstr>
      <vt:lpstr>What Do You Think?</vt:lpstr>
      <vt:lpstr>What Do You Think? (cont’d)</vt:lpstr>
      <vt:lpstr>CERT Web Site Training Tips</vt:lpstr>
      <vt:lpstr>CERT Training and  Exercise Plan</vt:lpstr>
      <vt:lpstr>Develop Training  Exercise Plan</vt:lpstr>
      <vt:lpstr>Objective</vt:lpstr>
      <vt:lpstr>Choose Objectives</vt:lpstr>
      <vt:lpstr>Plan for Meeting Objective</vt:lpstr>
      <vt:lpstr>Logistical Needs to  Meet Objective</vt:lpstr>
      <vt:lpstr>Risk to Members</vt:lpstr>
      <vt:lpstr>Evaluation of Objective</vt:lpstr>
      <vt:lpstr>Repeat Process Annually</vt:lpstr>
      <vt:lpstr>Activity</vt:lpstr>
      <vt:lpstr>Unit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Program Manager Course - Unit 7: Training and Exercises</dc:title>
  <dc:subject>This document contains Unit 7 of the CERT Program Manager Course, which concerns building a plan for delivering and managing safe training and exercises.</dc:subject>
  <dc:creator>FEMA;Community Emergency Response Team</dc:creator>
  <cp:keywords>FEMA, CERT, program, manager, course, unit 7, training, exercises</cp:keywords>
  <cp:lastModifiedBy>Jones, Cynthia</cp:lastModifiedBy>
  <cp:revision>611</cp:revision>
  <cp:lastPrinted>2005-12-21T16:28:49Z</cp:lastPrinted>
  <dcterms:created xsi:type="dcterms:W3CDTF">2005-12-20T16:22:26Z</dcterms:created>
  <dcterms:modified xsi:type="dcterms:W3CDTF">2016-07-05T19:39:22Z</dcterms:modified>
</cp:coreProperties>
</file>