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4"/>
  </p:sldMasterIdLst>
  <p:notesMasterIdLst>
    <p:notesMasterId r:id="rId39"/>
  </p:notesMasterIdLst>
  <p:handoutMasterIdLst>
    <p:handoutMasterId r:id="rId40"/>
  </p:handoutMasterIdLst>
  <p:sldIdLst>
    <p:sldId id="256" r:id="rId5"/>
    <p:sldId id="302" r:id="rId6"/>
    <p:sldId id="306" r:id="rId7"/>
    <p:sldId id="439" r:id="rId8"/>
    <p:sldId id="393" r:id="rId9"/>
    <p:sldId id="418" r:id="rId10"/>
    <p:sldId id="349" r:id="rId11"/>
    <p:sldId id="419" r:id="rId12"/>
    <p:sldId id="420" r:id="rId13"/>
    <p:sldId id="421" r:id="rId14"/>
    <p:sldId id="422" r:id="rId15"/>
    <p:sldId id="394" r:id="rId16"/>
    <p:sldId id="423" r:id="rId17"/>
    <p:sldId id="424" r:id="rId18"/>
    <p:sldId id="395" r:id="rId19"/>
    <p:sldId id="425" r:id="rId20"/>
    <p:sldId id="396" r:id="rId21"/>
    <p:sldId id="427" r:id="rId22"/>
    <p:sldId id="397" r:id="rId23"/>
    <p:sldId id="428" r:id="rId24"/>
    <p:sldId id="429" r:id="rId25"/>
    <p:sldId id="430" r:id="rId26"/>
    <p:sldId id="431" r:id="rId27"/>
    <p:sldId id="432" r:id="rId28"/>
    <p:sldId id="347" r:id="rId29"/>
    <p:sldId id="348" r:id="rId30"/>
    <p:sldId id="398" r:id="rId31"/>
    <p:sldId id="399" r:id="rId32"/>
    <p:sldId id="333" r:id="rId33"/>
    <p:sldId id="436" r:id="rId34"/>
    <p:sldId id="438" r:id="rId35"/>
    <p:sldId id="433" r:id="rId36"/>
    <p:sldId id="401" r:id="rId37"/>
    <p:sldId id="310" r:id="rId3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FCFCF"/>
    <a:srgbClr val="336699"/>
    <a:srgbClr val="333333"/>
    <a:srgbClr val="CCCCCC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9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76"/>
    </p:cViewPr>
  </p:sorterViewPr>
  <p:notesViewPr>
    <p:cSldViewPr snapToGrid="0">
      <p:cViewPr varScale="1">
        <p:scale>
          <a:sx n="60" d="100"/>
          <a:sy n="60" d="100"/>
        </p:scale>
        <p:origin x="-178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F7B2BAEA-1FFF-4615-873D-6DA15F0D42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878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B5FB0C8D-87B4-4D0E-9B09-4C5E8667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077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8025E848-3CCD-4643-884F-041A37B24B16}" type="slidenum">
              <a:rPr lang="en-US" altLang="en-US" sz="1300" smtClean="0"/>
              <a:pPr/>
              <a:t>1</a:t>
            </a:fld>
            <a:endParaRPr lang="en-US" altLang="en-US" sz="13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00E1A04-AD98-4A75-9133-048896B085B1}" type="slidenum">
              <a:rPr lang="en-US" altLang="en-US" sz="1300" smtClean="0"/>
              <a:pPr/>
              <a:t>30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C49A7BBF-2731-46BF-9315-E209343C9793}" type="slidenum">
              <a:rPr lang="en-US" altLang="en-US" sz="1300" smtClean="0"/>
              <a:pPr/>
              <a:t>31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34B39B24-37EC-4B2A-BF0B-F26FAA4E2868}" type="slidenum">
              <a:rPr lang="en-US" altLang="en-US" sz="1300" smtClean="0"/>
              <a:pPr/>
              <a:t>4</a:t>
            </a:fld>
            <a:endParaRPr lang="en-US" alt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229600" cy="76885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742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16242961-3081-4A5D-B058-C9A98127F1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697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74638"/>
            <a:ext cx="2063750" cy="6100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38850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107D540B-A7F5-45A9-A7C1-3A347CCA61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4659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80EC8FA9-B0D7-4554-BFE8-0691CA655A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80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76200"/>
            <a:ext cx="5588000" cy="825500"/>
          </a:xfrm>
          <a:prstGeom prst="rect">
            <a:avLst/>
          </a:prstGeom>
        </p:spPr>
        <p:txBody>
          <a:bodyPr/>
          <a:lstStyle>
            <a:lvl1pPr algn="l">
              <a:defRPr sz="3600" baseline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D2E867FD-9116-4717-B392-B36B2AA17B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92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85DCAF77-D48C-4911-85F5-1E0DBB5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196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01738"/>
            <a:ext cx="4038600" cy="5173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16648133-1D28-4B2B-95A5-71E2F8C86A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43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BAEF1296-0F04-4D69-B2F7-8E6B7705F6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151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1D06DA23-CCD2-485F-A396-3C4AF445A5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420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01276B7B-7550-4163-BAE6-36FBE97D4B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8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48585B79-8862-49F7-B996-5FCEA5FD56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06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6-</a:t>
            </a:r>
            <a:fld id="{5224DB42-7E13-4378-AC72-1B9A81E201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90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-1588"/>
            <a:ext cx="914400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2600" y="1201738"/>
            <a:ext cx="8229600" cy="517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4608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4100" y="6594475"/>
            <a:ext cx="50673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CERT Program Manager: Procuring and Managing Resources</a:t>
            </a:r>
          </a:p>
        </p:txBody>
      </p:sp>
      <p:sp>
        <p:nvSpPr>
          <p:cNvPr id="1029" name="Text Box 6"/>
          <p:cNvSpPr txBox="1">
            <a:spLocks noChangeArrowheads="1"/>
          </p:cNvSpPr>
          <p:nvPr userDrawn="1"/>
        </p:nvSpPr>
        <p:spPr bwMode="auto">
          <a:xfrm>
            <a:off x="1079500" y="44450"/>
            <a:ext cx="54356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360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609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567488"/>
            <a:ext cx="10668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6-</a:t>
            </a:r>
            <a:fld id="{31D64ED3-33C7-4A2D-90AF-FA8F062860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ma.gov/cert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over background with FEMA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CERT logo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35" y="5851525"/>
            <a:ext cx="137445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2987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US" altLang="en-US" sz="2200" dirty="0" smtClean="0">
                <a:solidFill>
                  <a:schemeClr val="bg1"/>
                </a:solidFill>
                <a:latin typeface="Franklin Gothic Book" pitchFamily="34" charset="0"/>
              </a:rPr>
              <a:t>CERT Program Manager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834" y="3512690"/>
            <a:ext cx="8848166" cy="768854"/>
          </a:xfrm>
        </p:spPr>
        <p:txBody>
          <a:bodyPr/>
          <a:lstStyle/>
          <a:p>
            <a:r>
              <a:rPr lang="en-US" sz="3850" dirty="0" smtClean="0"/>
              <a:t>Unit 6: Procuring and Managing Resources </a:t>
            </a:r>
            <a:endParaRPr lang="en-US" sz="38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Locate Resources </a:t>
            </a:r>
          </a:p>
        </p:txBody>
      </p:sp>
      <p:sp>
        <p:nvSpPr>
          <p:cNvPr id="1126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126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E405B46-56E9-4F8F-BE2F-70FA09926F2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Did anyone talk about needing to store a resource?  </a:t>
            </a:r>
          </a:p>
        </p:txBody>
      </p:sp>
      <p:sp>
        <p:nvSpPr>
          <p:cNvPr id="1229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229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EDB08E7-059F-41B7-AEB2-984E42F60D3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/>
          </a:p>
        </p:txBody>
      </p:sp>
      <p:pic>
        <p:nvPicPr>
          <p:cNvPr id="12294" name="Picture 6" descr="trun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546350"/>
            <a:ext cx="4860925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6-8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What Do You Think?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What might need to be stored?  Where would you store it?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What to store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Training equipment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Materials for CERT kits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Storage considerations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Should be at or close to training facility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Storage options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Get it free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Use a trailer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Keep list of inventory in storage </a:t>
            </a:r>
          </a:p>
        </p:txBody>
      </p:sp>
      <p:sp>
        <p:nvSpPr>
          <p:cNvPr id="1331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331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3102D266-10F7-43EA-8AFD-9486CDEA78B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433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E61D7BC-44FA-4903-AD65-D49E78F6EBB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  <p:pic>
        <p:nvPicPr>
          <p:cNvPr id="14340" name="Picture 4" descr="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071563"/>
            <a:ext cx="6388100" cy="47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7500" y="6067425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Storage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Costs </a:t>
            </a:r>
          </a:p>
        </p:txBody>
      </p:sp>
      <p:sp>
        <p:nvSpPr>
          <p:cNvPr id="1536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536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E3EC56D5-114F-4C5F-B6A4-0F9297C523C3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Will vary depending on how jurisdiction pays for instruction</a:t>
            </a:r>
          </a:p>
          <a:p>
            <a:pPr lvl="1"/>
            <a:r>
              <a:rPr lang="en-US" altLang="en-US" smtClean="0"/>
              <a:t>Instructor may be on salary with department; department absorbs cost</a:t>
            </a:r>
          </a:p>
          <a:p>
            <a:pPr lvl="1"/>
            <a:r>
              <a:rPr lang="en-US" altLang="en-US" smtClean="0"/>
              <a:t>Contract with instructors individually; CERT program funds instructor </a:t>
            </a:r>
          </a:p>
        </p:txBody>
      </p:sp>
      <p:sp>
        <p:nvSpPr>
          <p:cNvPr id="1638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638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F01280F-AD8F-450E-8DAC-D2B206A2C20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6-9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Instructor Costs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 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Physical Resource </a:t>
            </a:r>
            <a:br>
              <a:rPr lang="en-US" altLang="en-US" sz="3600" b="1" dirty="0" smtClean="0">
                <a:latin typeface="Times" pitchFamily="18" charset="0"/>
              </a:rPr>
            </a:br>
            <a:r>
              <a:rPr lang="en-US" altLang="en-US" sz="3600" b="1" dirty="0" smtClean="0">
                <a:latin typeface="Times" pitchFamily="18" charset="0"/>
              </a:rPr>
              <a:t>Procurement Factors to Consider </a:t>
            </a:r>
          </a:p>
        </p:txBody>
      </p:sp>
      <p:sp>
        <p:nvSpPr>
          <p:cNvPr id="1741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741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C292DF2-242F-4E2A-8605-49D56F0437C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Significant resources for local CERT program</a:t>
            </a:r>
          </a:p>
          <a:p>
            <a:r>
              <a:rPr lang="en-US" altLang="en-US" smtClean="0"/>
              <a:t>Support most aspects of the program</a:t>
            </a:r>
          </a:p>
          <a:p>
            <a:pPr lvl="1"/>
            <a:r>
              <a:rPr lang="en-US" altLang="en-US" smtClean="0"/>
              <a:t>Recruitment</a:t>
            </a:r>
          </a:p>
          <a:p>
            <a:pPr lvl="1"/>
            <a:r>
              <a:rPr lang="en-US" altLang="en-US" smtClean="0"/>
              <a:t>Training</a:t>
            </a:r>
          </a:p>
          <a:p>
            <a:pPr lvl="1"/>
            <a:r>
              <a:rPr lang="en-US" altLang="en-US" smtClean="0"/>
              <a:t>Emergency operation</a:t>
            </a:r>
          </a:p>
          <a:p>
            <a:r>
              <a:rPr lang="en-US" altLang="en-US" smtClean="0"/>
              <a:t>Need to be collected and maintained in organized manner</a:t>
            </a:r>
          </a:p>
        </p:txBody>
      </p:sp>
      <p:sp>
        <p:nvSpPr>
          <p:cNvPr id="1843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843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F8DCA4EB-5EF1-4E3D-B423-6DAC1DCA2D0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Information and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mtClean="0"/>
              <a:t>What types of data need to be collected for a CERT program? </a:t>
            </a:r>
          </a:p>
          <a:p>
            <a:pPr lvl="1"/>
            <a:r>
              <a:rPr lang="en-US" altLang="en-US" sz="2600" smtClean="0"/>
              <a:t>Information on each volunteer (Unit 4)</a:t>
            </a:r>
          </a:p>
          <a:p>
            <a:pPr lvl="1"/>
            <a:r>
              <a:rPr lang="en-US" altLang="en-US" sz="2600" smtClean="0"/>
              <a:t>Information on each instructor (Unit 5)</a:t>
            </a:r>
          </a:p>
          <a:p>
            <a:pPr lvl="1"/>
            <a:r>
              <a:rPr lang="en-US" altLang="en-US" sz="2600" smtClean="0"/>
              <a:t>Administrative information</a:t>
            </a:r>
          </a:p>
          <a:p>
            <a:pPr lvl="1"/>
            <a:r>
              <a:rPr lang="en-US" altLang="en-US" sz="2600" smtClean="0"/>
              <a:t>Training information</a:t>
            </a:r>
          </a:p>
          <a:p>
            <a:pPr lvl="1"/>
            <a:r>
              <a:rPr lang="en-US" altLang="en-US" sz="2600" smtClean="0"/>
              <a:t>Program activities</a:t>
            </a:r>
          </a:p>
          <a:p>
            <a:pPr lvl="1"/>
            <a:r>
              <a:rPr lang="en-US" altLang="en-US" sz="2600" smtClean="0"/>
              <a:t>Budget information</a:t>
            </a:r>
          </a:p>
          <a:p>
            <a:pPr lvl="1"/>
            <a:r>
              <a:rPr lang="en-US" altLang="en-US" sz="2600" smtClean="0"/>
              <a:t>Outreach information</a:t>
            </a:r>
          </a:p>
          <a:p>
            <a:pPr lvl="1"/>
            <a:r>
              <a:rPr lang="en-US" altLang="en-US" sz="2600" smtClean="0"/>
              <a:t>Location(s) of individual members and/or teams</a:t>
            </a:r>
          </a:p>
        </p:txBody>
      </p:sp>
      <p:sp>
        <p:nvSpPr>
          <p:cNvPr id="1945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945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616EC60-892E-4E49-A9C3-CD9E5742666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6-10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Instructor 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Must keep good and accessible records</a:t>
            </a:r>
          </a:p>
          <a:p>
            <a:r>
              <a:rPr lang="en-US" altLang="en-US" b="1" smtClean="0"/>
              <a:t>Operational</a:t>
            </a:r>
            <a:r>
              <a:rPr lang="en-US" altLang="en-US" smtClean="0"/>
              <a:t> reasons</a:t>
            </a:r>
          </a:p>
          <a:p>
            <a:pPr lvl="1"/>
            <a:r>
              <a:rPr lang="en-US" altLang="en-US" smtClean="0"/>
              <a:t>For reliable and quick information when teams are activated</a:t>
            </a:r>
          </a:p>
          <a:p>
            <a:pPr lvl="2"/>
            <a:r>
              <a:rPr lang="en-US" altLang="en-US" smtClean="0"/>
              <a:t>Where teams are</a:t>
            </a:r>
          </a:p>
          <a:p>
            <a:pPr lvl="2"/>
            <a:r>
              <a:rPr lang="en-US" altLang="en-US" smtClean="0"/>
              <a:t>Size of teams</a:t>
            </a:r>
          </a:p>
          <a:p>
            <a:pPr lvl="2"/>
            <a:r>
              <a:rPr lang="en-US" altLang="en-US" smtClean="0"/>
              <a:t>The teams’ contact personnel </a:t>
            </a:r>
          </a:p>
          <a:p>
            <a:pPr lvl="1"/>
            <a:r>
              <a:rPr lang="en-US" altLang="en-US" smtClean="0"/>
              <a:t>To locate CERT members with particular skills</a:t>
            </a:r>
          </a:p>
          <a:p>
            <a:pPr lvl="1"/>
            <a:endParaRPr lang="en-US" altLang="en-US" smtClean="0"/>
          </a:p>
        </p:txBody>
      </p:sp>
      <p:sp>
        <p:nvSpPr>
          <p:cNvPr id="2048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048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362A425B-9640-4836-8136-749E5D7746C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xfrm>
            <a:off x="965200" y="76200"/>
            <a:ext cx="60642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Importance of Recordkeeping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At the conclusion of this unit, the participants will be able to establish a process for acquiring and managing program resources:</a:t>
            </a:r>
          </a:p>
          <a:p>
            <a:pPr lvl="1"/>
            <a:r>
              <a:rPr lang="en-US" altLang="en-US" sz="2400" smtClean="0"/>
              <a:t>Identify types of resources needed to coordinate a CERT program</a:t>
            </a:r>
          </a:p>
          <a:p>
            <a:pPr lvl="1"/>
            <a:r>
              <a:rPr lang="en-US" altLang="en-US" sz="2400" smtClean="0"/>
              <a:t>Identify types of data that need to be collected and maintained for the program</a:t>
            </a:r>
          </a:p>
          <a:p>
            <a:pPr lvl="1"/>
            <a:r>
              <a:rPr lang="en-US" altLang="en-US" sz="2400" smtClean="0"/>
              <a:t>Develop strategies for locating and managing resources</a:t>
            </a:r>
          </a:p>
          <a:p>
            <a:pPr lvl="1"/>
            <a:r>
              <a:rPr lang="en-US" altLang="en-US" sz="2400" smtClean="0"/>
              <a:t>Identify program funding options and tips for approaching funders</a:t>
            </a:r>
          </a:p>
          <a:p>
            <a:pPr lvl="1"/>
            <a:r>
              <a:rPr lang="en-US" altLang="en-US" sz="2400" smtClean="0"/>
              <a:t>Develop a draft program budget</a:t>
            </a:r>
          </a:p>
        </p:txBody>
      </p:sp>
      <p:sp>
        <p:nvSpPr>
          <p:cNvPr id="30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0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8467F804-DA5B-4641-A7CF-107C939AD744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pic>
        <p:nvPicPr>
          <p:cNvPr id="11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Unit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65200" y="-95250"/>
            <a:ext cx="5588000" cy="825500"/>
          </a:xfrm>
        </p:spPr>
        <p:txBody>
          <a:bodyPr/>
          <a:lstStyle/>
          <a:p>
            <a:r>
              <a:rPr lang="en-US" altLang="en-US" sz="3200" dirty="0"/>
              <a:t>Importance of Recordkeeping (cont’d)</a:t>
            </a:r>
            <a:endParaRPr lang="en-US" sz="3200" dirty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Administrative</a:t>
            </a:r>
            <a:r>
              <a:rPr lang="en-US" altLang="en-US" smtClean="0"/>
              <a:t> reasons (some examples)</a:t>
            </a:r>
          </a:p>
          <a:p>
            <a:pPr lvl="1"/>
            <a:r>
              <a:rPr lang="en-US" altLang="en-US" smtClean="0"/>
              <a:t>To know about current volunteers and instructors</a:t>
            </a:r>
          </a:p>
          <a:p>
            <a:pPr lvl="1"/>
            <a:r>
              <a:rPr lang="en-US" altLang="en-US" smtClean="0"/>
              <a:t>To communicate with volunteers, instructors, partners, and supporters</a:t>
            </a:r>
          </a:p>
          <a:p>
            <a:pPr lvl="1"/>
            <a:r>
              <a:rPr lang="en-US" altLang="en-US" smtClean="0"/>
              <a:t>To show CERT member eligibility for benefits and insurance</a:t>
            </a:r>
          </a:p>
          <a:p>
            <a:pPr lvl="1"/>
            <a:r>
              <a:rPr lang="en-US" altLang="en-US" smtClean="0"/>
              <a:t>To maintain good fiscal records</a:t>
            </a:r>
          </a:p>
          <a:p>
            <a:pPr lvl="1"/>
            <a:endParaRPr lang="en-US" altLang="en-US" smtClean="0"/>
          </a:p>
        </p:txBody>
      </p:sp>
      <p:sp>
        <p:nvSpPr>
          <p:cNvPr id="2150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150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0989FA7E-7F67-43A3-AC5A-3B95F5897F9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Political</a:t>
            </a:r>
            <a:r>
              <a:rPr lang="en-US" altLang="en-US" smtClean="0"/>
              <a:t> reasons (some examples)</a:t>
            </a:r>
          </a:p>
          <a:p>
            <a:pPr lvl="1"/>
            <a:r>
              <a:rPr lang="en-US" altLang="en-US" smtClean="0"/>
              <a:t>To generate statistics</a:t>
            </a:r>
          </a:p>
          <a:p>
            <a:pPr lvl="1"/>
            <a:r>
              <a:rPr lang="en-US" altLang="en-US" smtClean="0"/>
              <a:t>To prove value of program</a:t>
            </a:r>
          </a:p>
          <a:p>
            <a:pPr lvl="1"/>
            <a:endParaRPr lang="en-US" altLang="en-US" smtClean="0"/>
          </a:p>
        </p:txBody>
      </p:sp>
      <p:sp>
        <p:nvSpPr>
          <p:cNvPr id="2253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253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0369B952-9FD3-4446-AECF-FFBFD73D4CD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pic>
        <p:nvPicPr>
          <p:cNvPr id="22534" name="Picture 5" descr="CERT volunteer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5" b="7727"/>
          <a:stretch/>
        </p:blipFill>
        <p:spPr bwMode="auto">
          <a:xfrm>
            <a:off x="2641600" y="3217545"/>
            <a:ext cx="44704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6-11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965200" y="-95250"/>
            <a:ext cx="5588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Importance of Recordkeeping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>
          <a:xfrm>
            <a:off x="482600" y="1201738"/>
            <a:ext cx="8229600" cy="3907472"/>
          </a:xfrm>
        </p:spPr>
        <p:txBody>
          <a:bodyPr/>
          <a:lstStyle/>
          <a:p>
            <a:r>
              <a:rPr lang="en-US" altLang="en-US" dirty="0" smtClean="0"/>
              <a:t>Ways to reduce liability</a:t>
            </a:r>
          </a:p>
          <a:p>
            <a:pPr lvl="1"/>
            <a:r>
              <a:rPr lang="en-US" altLang="en-US" dirty="0" smtClean="0"/>
              <a:t>Provide training in how to respond safely and effectively in an emergency </a:t>
            </a:r>
          </a:p>
          <a:p>
            <a:pPr lvl="1"/>
            <a:r>
              <a:rPr lang="en-US" altLang="en-US" dirty="0" smtClean="0"/>
              <a:t>Maintain accurate and complete records so that you can document what you have done</a:t>
            </a:r>
          </a:p>
          <a:p>
            <a:r>
              <a:rPr lang="en-US" altLang="en-US" dirty="0" smtClean="0"/>
              <a:t>Visit CERT Web site to learn more: </a:t>
            </a:r>
            <a:r>
              <a:rPr lang="en-US" altLang="en-US" dirty="0" smtClean="0">
                <a:hlinkClick r:id="rId3"/>
              </a:rPr>
              <a:t>www.fema.gov/cert</a:t>
            </a:r>
            <a:r>
              <a:rPr lang="en-US" altLang="en-US" dirty="0" smtClean="0"/>
              <a:t> </a:t>
            </a:r>
          </a:p>
        </p:txBody>
      </p:sp>
      <p:sp>
        <p:nvSpPr>
          <p:cNvPr id="2355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355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8ECE2311-14B5-4F4B-AC57-DA50B5AF266C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Reduce 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Set up a good system early; keep current</a:t>
            </a:r>
          </a:p>
          <a:p>
            <a:r>
              <a:rPr lang="en-US" altLang="en-US" smtClean="0"/>
              <a:t>Only keep data critical to program</a:t>
            </a:r>
          </a:p>
          <a:p>
            <a:pPr lvl="1"/>
            <a:r>
              <a:rPr lang="en-US" altLang="en-US" smtClean="0"/>
              <a:t>Consult your attorney for what to track and what not to track</a:t>
            </a:r>
          </a:p>
          <a:p>
            <a:r>
              <a:rPr lang="en-US" altLang="en-US" smtClean="0"/>
              <a:t>Safeguard personal information</a:t>
            </a:r>
          </a:p>
          <a:p>
            <a:pPr lvl="1"/>
            <a:r>
              <a:rPr lang="en-US" altLang="en-US" smtClean="0"/>
              <a:t>Get permission to share information</a:t>
            </a:r>
          </a:p>
          <a:p>
            <a:r>
              <a:rPr lang="en-US" altLang="en-US" smtClean="0"/>
              <a:t>Don’t reinvent the wheel</a:t>
            </a:r>
          </a:p>
          <a:p>
            <a:pPr lvl="1"/>
            <a:r>
              <a:rPr lang="en-US" altLang="en-US" smtClean="0"/>
              <a:t>CERT Web site</a:t>
            </a:r>
          </a:p>
          <a:p>
            <a:pPr lvl="1"/>
            <a:r>
              <a:rPr lang="en-US" altLang="en-US" smtClean="0"/>
              <a:t>Other Program Managers</a:t>
            </a:r>
          </a:p>
        </p:txBody>
      </p:sp>
      <p:sp>
        <p:nvSpPr>
          <p:cNvPr id="2457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457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F3AF9DC-33F6-4B6F-9751-107A477CA83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Recordkeeping Tips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Draft Program Plan: </a:t>
            </a: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Record Data Collection and Recordkeeping Ideas </a:t>
            </a:r>
          </a:p>
        </p:txBody>
      </p:sp>
      <p:sp>
        <p:nvSpPr>
          <p:cNvPr id="2560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560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B2F0DAD-F4C5-4272-916C-59968311EAA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Once resources and costs are identified, Program Manager needs to:</a:t>
            </a:r>
          </a:p>
          <a:p>
            <a:pPr lvl="1"/>
            <a:r>
              <a:rPr lang="en-US" altLang="en-US" smtClean="0"/>
              <a:t>Put together budget </a:t>
            </a:r>
          </a:p>
          <a:p>
            <a:pPr lvl="1"/>
            <a:r>
              <a:rPr lang="en-US" altLang="en-US" smtClean="0"/>
              <a:t>Find funding to implement budget</a:t>
            </a:r>
          </a:p>
        </p:txBody>
      </p:sp>
      <p:sp>
        <p:nvSpPr>
          <p:cNvPr id="2662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C6035087-BB1A-41FB-BDB3-F9D3A5320A7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/>
          </a:p>
        </p:txBody>
      </p:sp>
      <p:pic>
        <p:nvPicPr>
          <p:cNvPr id="26630" name="Picture 11" descr="Budg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3468688"/>
            <a:ext cx="2789237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6-14</a:t>
            </a:r>
            <a:endParaRPr lang="en-US" sz="1400" b="1" dirty="0">
              <a:latin typeface="+mn-lt"/>
            </a:endParaRPr>
          </a:p>
        </p:txBody>
      </p:sp>
      <p:pic>
        <p:nvPicPr>
          <p:cNvPr id="8" name="Picture 8" descr="CER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Budgeting and Funding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What will CERT program do?</a:t>
            </a:r>
          </a:p>
          <a:p>
            <a:pPr lvl="1"/>
            <a:r>
              <a:rPr lang="en-US" altLang="en-US" smtClean="0"/>
              <a:t>Disaster response</a:t>
            </a:r>
          </a:p>
          <a:p>
            <a:pPr lvl="1"/>
            <a:r>
              <a:rPr lang="en-US" altLang="en-US" smtClean="0"/>
              <a:t>Public service</a:t>
            </a:r>
          </a:p>
          <a:p>
            <a:pPr lvl="1"/>
            <a:r>
              <a:rPr lang="en-US" altLang="en-US" smtClean="0"/>
              <a:t>Community education</a:t>
            </a:r>
          </a:p>
          <a:p>
            <a:r>
              <a:rPr lang="en-US" altLang="en-US" smtClean="0"/>
              <a:t>What resources are needed to accomplish that?</a:t>
            </a:r>
          </a:p>
          <a:p>
            <a:pPr lvl="1"/>
            <a:r>
              <a:rPr lang="en-US" altLang="en-US" smtClean="0"/>
              <a:t>Equipment for CERT members</a:t>
            </a:r>
          </a:p>
          <a:p>
            <a:pPr lvl="1"/>
            <a:r>
              <a:rPr lang="en-US" altLang="en-US" smtClean="0"/>
              <a:t>Training supplies, materials, instructors </a:t>
            </a:r>
          </a:p>
          <a:p>
            <a:pPr lvl="1"/>
            <a:r>
              <a:rPr lang="en-US" altLang="en-US" smtClean="0"/>
              <a:t>Team maintenance requirements</a:t>
            </a:r>
          </a:p>
        </p:txBody>
      </p:sp>
      <p:sp>
        <p:nvSpPr>
          <p:cNvPr id="2765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765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20514EEE-D98C-49E7-8180-E9208F88792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6-14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Budgeting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Identify costs, both per unit and total</a:t>
            </a:r>
          </a:p>
          <a:p>
            <a:r>
              <a:rPr lang="en-US" altLang="en-US" smtClean="0"/>
              <a:t>Total the costs</a:t>
            </a:r>
          </a:p>
          <a:p>
            <a:r>
              <a:rPr lang="en-US" altLang="en-US" smtClean="0"/>
              <a:t>Divide total cost by number of people trained to identify per participant cost</a:t>
            </a:r>
          </a:p>
          <a:p>
            <a:pPr lvl="1"/>
            <a:r>
              <a:rPr lang="en-US" altLang="en-US" smtClean="0"/>
              <a:t>This number is useful when looking for funding</a:t>
            </a:r>
          </a:p>
        </p:txBody>
      </p:sp>
      <p:sp>
        <p:nvSpPr>
          <p:cNvPr id="2867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867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AFC12145-63B3-469C-8DEC-7D5D3EDED8F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6-15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Develop a 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/>
              <a:t>One companion document</a:t>
            </a:r>
          </a:p>
          <a:p>
            <a:pPr lvl="1"/>
            <a:r>
              <a:rPr lang="en-US" altLang="en-US" sz="2400" smtClean="0"/>
              <a:t>CERT Program Costs Worksheet</a:t>
            </a:r>
          </a:p>
          <a:p>
            <a:r>
              <a:rPr lang="en-US" altLang="en-US" sz="2800" smtClean="0"/>
              <a:t>Document is primarily for putting on </a:t>
            </a:r>
            <a:r>
              <a:rPr lang="en-US" altLang="en-US" sz="2800" i="1" smtClean="0"/>
              <a:t>CERT Basic Training</a:t>
            </a:r>
            <a:r>
              <a:rPr lang="en-US" altLang="en-US" sz="2800" smtClean="0"/>
              <a:t> course and not for a broader program</a:t>
            </a:r>
          </a:p>
          <a:p>
            <a:r>
              <a:rPr lang="en-US" altLang="en-US" sz="2800" smtClean="0"/>
              <a:t>Can be expanded for any CERT program configuration</a:t>
            </a:r>
          </a:p>
          <a:p>
            <a:r>
              <a:rPr lang="en-US" altLang="en-US" sz="2800" smtClean="0"/>
              <a:t>Also link to access Excel Spreadsheet version of CERT Program Costs Worksheet tool</a:t>
            </a:r>
          </a:p>
        </p:txBody>
      </p:sp>
      <p:sp>
        <p:nvSpPr>
          <p:cNvPr id="296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296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1905A5B-849A-481B-B604-0763876900D8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CERT Web Site Resources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All local CERT programs must be recognized by or acknowledged by a local government agency in their area</a:t>
            </a:r>
          </a:p>
          <a:p>
            <a:pPr lvl="1"/>
            <a:r>
              <a:rPr lang="en-US" altLang="en-US" smtClean="0"/>
              <a:t>Usually fire department or police</a:t>
            </a:r>
          </a:p>
          <a:p>
            <a:r>
              <a:rPr lang="en-US" altLang="en-US" smtClean="0"/>
              <a:t>Local Program Manager should be affiliated with sponsoring agency</a:t>
            </a:r>
          </a:p>
          <a:p>
            <a:r>
              <a:rPr lang="en-US" altLang="en-US" smtClean="0"/>
              <a:t>Sponsoring is not the same as funding</a:t>
            </a:r>
          </a:p>
        </p:txBody>
      </p:sp>
      <p:sp>
        <p:nvSpPr>
          <p:cNvPr id="3072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072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253CBDFC-2D6A-47C7-8539-16B884AA950B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Sponsoring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Identifying Physical Resource Needs </a:t>
            </a:r>
          </a:p>
          <a:p>
            <a:r>
              <a:rPr lang="en-US" altLang="en-US" smtClean="0"/>
              <a:t>Managing Data</a:t>
            </a:r>
          </a:p>
          <a:p>
            <a:r>
              <a:rPr lang="en-US" altLang="en-US" smtClean="0"/>
              <a:t>Budgeting and Funding</a:t>
            </a:r>
          </a:p>
        </p:txBody>
      </p:sp>
      <p:sp>
        <p:nvSpPr>
          <p:cNvPr id="409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409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A79F8B09-11AE-4593-8101-5C010CDB2BD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Topics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Many local governments use Federal grant funding to support local CERT program, in addition to local funding</a:t>
            </a:r>
          </a:p>
          <a:p>
            <a:pPr lvl="1">
              <a:defRPr/>
            </a:pPr>
            <a:r>
              <a:rPr lang="en-US" smtClean="0">
                <a:ea typeface="+mn-ea"/>
                <a:cs typeface="+mn-cs"/>
              </a:rPr>
              <a:t>Only governmental agencies may receive Federal funding that supports CERT</a:t>
            </a:r>
          </a:p>
          <a:p>
            <a:pPr>
              <a:defRPr/>
            </a:pPr>
            <a:r>
              <a:rPr lang="en-US" smtClean="0"/>
              <a:t>Most funding comes through States</a:t>
            </a:r>
          </a:p>
          <a:p>
            <a:pPr lvl="1">
              <a:defRPr/>
            </a:pPr>
            <a:r>
              <a:rPr lang="en-US" smtClean="0"/>
              <a:t>In some metropolitan areas it is through Urban Area Security Initiative (UASI) region</a:t>
            </a:r>
            <a:endParaRPr lang="en-US" dirty="0"/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F2D31407-1BEE-443E-BF84-3DA0B1A77481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Funding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Grant money may be available under Federal Department of Education’s Safe and Drug Free Schools Program</a:t>
            </a:r>
          </a:p>
          <a:p>
            <a:pPr lvl="1">
              <a:defRPr/>
            </a:pPr>
            <a:r>
              <a:rPr lang="en-US" smtClean="0"/>
              <a:t>CERT program partnering with school district</a:t>
            </a:r>
          </a:p>
          <a:p>
            <a:pPr>
              <a:defRPr/>
            </a:pPr>
            <a:r>
              <a:rPr lang="en-US" smtClean="0"/>
              <a:t>REMS grants </a:t>
            </a:r>
          </a:p>
          <a:p>
            <a:pPr lvl="1">
              <a:defRPr/>
            </a:pPr>
            <a:r>
              <a:rPr lang="en-US" smtClean="0">
                <a:ea typeface="+mn-ea"/>
                <a:cs typeface="+mn-cs"/>
              </a:rPr>
              <a:t>Awarded on competitive basis to local school districts </a:t>
            </a:r>
          </a:p>
          <a:p>
            <a:pPr lvl="1">
              <a:defRPr/>
            </a:pPr>
            <a:r>
              <a:rPr lang="en-US" smtClean="0">
                <a:ea typeface="+mn-ea"/>
                <a:cs typeface="+mn-cs"/>
              </a:rPr>
              <a:t>Encourage partnerships with other programs to promote school safety</a:t>
            </a:r>
            <a:endParaRPr lang="en-US" dirty="0"/>
          </a:p>
        </p:txBody>
      </p:sp>
      <p:sp>
        <p:nvSpPr>
          <p:cNvPr id="3277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25637B03-7650-4148-AFC5-95CF431228AA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 addition to the sponsoring agency and other government sources, what are some other sources of funding or support for a CERT program?</a:t>
            </a:r>
          </a:p>
          <a:p>
            <a:pPr lvl="1">
              <a:defRPr/>
            </a:pPr>
            <a:r>
              <a:rPr lang="en-US" sz="2750" smtClean="0"/>
              <a:t>Solicit donations</a:t>
            </a:r>
          </a:p>
          <a:p>
            <a:pPr lvl="1">
              <a:defRPr/>
            </a:pPr>
            <a:r>
              <a:rPr lang="en-US" sz="2750" smtClean="0"/>
              <a:t>Charge a fee</a:t>
            </a:r>
          </a:p>
          <a:p>
            <a:pPr lvl="1">
              <a:defRPr/>
            </a:pPr>
            <a:r>
              <a:rPr lang="en-US" sz="2750" smtClean="0"/>
              <a:t>Ask for in-kind donations</a:t>
            </a:r>
          </a:p>
          <a:p>
            <a:pPr lvl="1">
              <a:defRPr/>
            </a:pPr>
            <a:r>
              <a:rPr lang="en-US" sz="2750" smtClean="0"/>
              <a:t>Apply for a grant</a:t>
            </a:r>
          </a:p>
          <a:p>
            <a:pPr lvl="1">
              <a:defRPr/>
            </a:pPr>
            <a:r>
              <a:rPr lang="en-US" sz="2750" smtClean="0"/>
              <a:t>Establish or align with a not-for-profit organization </a:t>
            </a:r>
            <a:endParaRPr lang="en-US" sz="2750" dirty="0" smtClean="0"/>
          </a:p>
        </p:txBody>
      </p:sp>
      <p:sp>
        <p:nvSpPr>
          <p:cNvPr id="337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37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68EF8F6F-A838-4974-8621-6E830FB4B98D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6-18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Funding Sources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90513" indent="-290513"/>
            <a:r>
              <a:rPr lang="en-US" altLang="en-US" smtClean="0"/>
              <a:t>See Unit 3, How to Initiate and Foster Partnerships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Create a program description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Develop plan for approaching each partner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Schedule one-on-one meeting</a:t>
            </a:r>
          </a:p>
          <a:p>
            <a:pPr marL="990600" lvl="1" indent="-533400">
              <a:buFontTx/>
              <a:buAutoNum type="arabicPeriod"/>
            </a:pPr>
            <a:r>
              <a:rPr lang="en-US" altLang="en-US" smtClean="0"/>
              <a:t>Maintain contact</a:t>
            </a:r>
          </a:p>
        </p:txBody>
      </p:sp>
      <p:sp>
        <p:nvSpPr>
          <p:cNvPr id="348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48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83F0482-C45E-4440-8F0D-C676D371202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Approach a Funder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Identifying Physical Resource Needs </a:t>
            </a:r>
          </a:p>
          <a:p>
            <a:r>
              <a:rPr lang="en-US" altLang="en-US" smtClean="0"/>
              <a:t>Managing Data</a:t>
            </a:r>
          </a:p>
          <a:p>
            <a:r>
              <a:rPr lang="en-US" altLang="en-US" smtClean="0"/>
              <a:t>Budgeting and Funding</a:t>
            </a:r>
          </a:p>
        </p:txBody>
      </p:sp>
      <p:sp>
        <p:nvSpPr>
          <p:cNvPr id="358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358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3AC8ED9-4E9B-4DBE-9B90-CCFD51C8F58E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6-23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Unit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</a:rPr>
              <a:t>Physical Resources?</a:t>
            </a:r>
          </a:p>
        </p:txBody>
      </p:sp>
      <p:pic>
        <p:nvPicPr>
          <p:cNvPr id="5125" name="Picture 2" descr="Easel for meeting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147" y="1809350"/>
            <a:ext cx="1742846" cy="1786738"/>
          </a:xfrm>
          <a:noFill/>
        </p:spPr>
      </p:pic>
      <p:sp>
        <p:nvSpPr>
          <p:cNvPr id="5123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AE552F1A-1E37-43E3-961E-34E69760793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/>
          </a:p>
        </p:txBody>
      </p:sp>
      <p:pic>
        <p:nvPicPr>
          <p:cNvPr id="5126" name="Picture 12" descr="classro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3967163"/>
            <a:ext cx="2286000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4" descr="typewriter and book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4105275"/>
            <a:ext cx="2171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9" descr="folder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88" y="3990975"/>
            <a:ext cx="1403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20" descr="first aid ki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1544638"/>
            <a:ext cx="1755775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pic>
        <p:nvPicPr>
          <p:cNvPr id="11" name="Picture 8" descr="CERT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Unit will address these topics</a:t>
            </a:r>
          </a:p>
          <a:p>
            <a:pPr lvl="1"/>
            <a:r>
              <a:rPr lang="en-US" altLang="en-US" smtClean="0"/>
              <a:t>What those resources are</a:t>
            </a:r>
          </a:p>
          <a:p>
            <a:pPr lvl="1"/>
            <a:r>
              <a:rPr lang="en-US" altLang="en-US" smtClean="0"/>
              <a:t>Where to find them</a:t>
            </a:r>
          </a:p>
          <a:p>
            <a:pPr lvl="1"/>
            <a:r>
              <a:rPr lang="en-US" altLang="en-US" smtClean="0"/>
              <a:t>What they will cost</a:t>
            </a:r>
          </a:p>
          <a:p>
            <a:r>
              <a:rPr lang="en-US" altLang="en-US" smtClean="0"/>
              <a:t>Plans will be collected and copied to share with others</a:t>
            </a:r>
          </a:p>
        </p:txBody>
      </p:sp>
      <p:sp>
        <p:nvSpPr>
          <p:cNvPr id="6146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6147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458138FD-9474-46AA-B79F-E4DF41E07B09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6-1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xfrm>
            <a:off x="965200" y="-38100"/>
            <a:ext cx="807593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Identifying Physical </a:t>
            </a: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en-US" altLang="en-US" dirty="0" smtClean="0">
                <a:solidFill>
                  <a:schemeClr val="bg1"/>
                </a:solidFill>
                <a:cs typeface="Times New Roman" pitchFamily="18" charset="0"/>
              </a:rPr>
              <a:t>Resource </a:t>
            </a:r>
            <a:r>
              <a:rPr lang="en-US" altLang="en-US" dirty="0">
                <a:solidFill>
                  <a:schemeClr val="bg1"/>
                </a:solidFill>
                <a:cs typeface="Times New Roman" pitchFamily="18" charset="0"/>
              </a:rPr>
              <a:t>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3600" dirty="0" smtClean="0">
              <a:latin typeface="Times" pitchFamily="18" charset="0"/>
            </a:endParaRPr>
          </a:p>
          <a:p>
            <a:endParaRPr lang="en-US" altLang="en-US" sz="3600" dirty="0" smtClean="0">
              <a:latin typeface="Times" pitchFamily="18" charset="0"/>
            </a:endParaRPr>
          </a:p>
          <a:p>
            <a:pPr algn="ctr">
              <a:buFontTx/>
              <a:buNone/>
            </a:pPr>
            <a:endParaRPr lang="en-US" altLang="en-US" sz="3600" b="1" dirty="0" smtClean="0">
              <a:latin typeface="Times" pitchFamily="18" charset="0"/>
            </a:endParaRPr>
          </a:p>
          <a:p>
            <a:pPr algn="ctr">
              <a:buFontTx/>
              <a:buNone/>
            </a:pPr>
            <a:r>
              <a:rPr lang="en-US" altLang="en-US" sz="3600" b="1" dirty="0" smtClean="0">
                <a:latin typeface="Times" pitchFamily="18" charset="0"/>
              </a:rPr>
              <a:t>Identify Physical Resources </a:t>
            </a:r>
          </a:p>
        </p:txBody>
      </p:sp>
      <p:sp>
        <p:nvSpPr>
          <p:cNvPr id="7170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7171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D36F4F49-70C6-40CA-9E75-825CD18C189F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6-2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Anything required to complete task</a:t>
            </a:r>
          </a:p>
          <a:p>
            <a:pPr lvl="1"/>
            <a:r>
              <a:rPr lang="en-US" altLang="en-US" smtClean="0"/>
              <a:t>People</a:t>
            </a:r>
          </a:p>
          <a:p>
            <a:pPr lvl="1"/>
            <a:r>
              <a:rPr lang="en-US" altLang="en-US" smtClean="0"/>
              <a:t>Equipment</a:t>
            </a:r>
          </a:p>
          <a:p>
            <a:pPr lvl="1"/>
            <a:r>
              <a:rPr lang="en-US" altLang="en-US" smtClean="0"/>
              <a:t>Materials</a:t>
            </a:r>
          </a:p>
          <a:p>
            <a:pPr lvl="1"/>
            <a:r>
              <a:rPr lang="en-US" altLang="en-US" smtClean="0"/>
              <a:t>Supplies</a:t>
            </a:r>
          </a:p>
          <a:p>
            <a:pPr lvl="1"/>
            <a:r>
              <a:rPr lang="en-US" altLang="en-US" smtClean="0"/>
              <a:t>Facilities</a:t>
            </a:r>
          </a:p>
          <a:p>
            <a:r>
              <a:rPr lang="en-US" altLang="en-US" smtClean="0"/>
              <a:t>Be as thorough as possible</a:t>
            </a:r>
          </a:p>
        </p:txBody>
      </p:sp>
      <p:sp>
        <p:nvSpPr>
          <p:cNvPr id="8194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8195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7F59E23F-16FB-4DEE-BD3F-FB5F1D57CA0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Physical Resource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Don’t just say that you need training supplies or a Unit 5 instructor </a:t>
            </a:r>
          </a:p>
          <a:p>
            <a:r>
              <a:rPr lang="en-US" altLang="en-US" smtClean="0"/>
              <a:t>List exactly what you need</a:t>
            </a:r>
          </a:p>
        </p:txBody>
      </p:sp>
      <p:sp>
        <p:nvSpPr>
          <p:cNvPr id="9218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9219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C07BC65E-AADE-4859-B2AB-34ECDA038EC7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/>
          </a:p>
        </p:txBody>
      </p:sp>
      <p:sp>
        <p:nvSpPr>
          <p:cNvPr id="6" name="TextBox 5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6-7</a:t>
            </a:r>
            <a:endParaRPr lang="en-US" sz="1400" b="1" dirty="0">
              <a:latin typeface="+mn-lt"/>
            </a:endParaRPr>
          </a:p>
        </p:txBody>
      </p:sp>
      <p:pic>
        <p:nvPicPr>
          <p:cNvPr id="7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  <a:cs typeface="Times New Roman" pitchFamily="18" charset="0"/>
              </a:rPr>
              <a:t>Be Thorough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631190" y="1779270"/>
            <a:ext cx="3963670" cy="41465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Easy to find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Disability access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Parking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Bathrooms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Good lighting and heating/AC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Contact names for AV support, facility support</a:t>
            </a:r>
          </a:p>
        </p:txBody>
      </p:sp>
      <p:sp>
        <p:nvSpPr>
          <p:cNvPr id="10242" name="Rectangle 32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CERT Program Manager: Procuring and Managing Resources</a:t>
            </a:r>
          </a:p>
        </p:txBody>
      </p:sp>
      <p:sp>
        <p:nvSpPr>
          <p:cNvPr id="10243" name="Rectangle 3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6-</a:t>
            </a:r>
            <a:fld id="{1D66536E-86D8-41A9-A5D4-226583953FD5}" type="slidenum">
              <a:rPr lang="en-US" altLang="en-US" sz="14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/>
          </a:p>
        </p:txBody>
      </p:sp>
      <p:sp>
        <p:nvSpPr>
          <p:cNvPr id="9222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96790" y="1779270"/>
            <a:ext cx="4038600" cy="405447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Chairs and tables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Easels and easel pads or whiteboard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Computer and projection system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Space for hands-on exercises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Space for burning 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Burn permit </a:t>
            </a:r>
          </a:p>
          <a:p>
            <a:pPr>
              <a:lnSpc>
                <a:spcPct val="90000"/>
              </a:lnSpc>
              <a:buFont typeface="Arial" charset="0"/>
              <a:buChar char="‒"/>
            </a:pPr>
            <a:r>
              <a:rPr lang="en-US" altLang="en-US" sz="2800" dirty="0" smtClean="0"/>
              <a:t>Backup location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1098868"/>
            <a:ext cx="914400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>
              <a:buNone/>
            </a:pPr>
            <a:r>
              <a:rPr lang="en-US" altLang="en-US" sz="2800" dirty="0"/>
              <a:t>What do you need to have in a good training facility?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37500" y="6081713"/>
            <a:ext cx="866775" cy="307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dirty="0">
                <a:latin typeface="+mn-lt"/>
              </a:rPr>
              <a:t>PM </a:t>
            </a:r>
            <a:r>
              <a:rPr lang="en-US" sz="1400" b="1" dirty="0" smtClean="0">
                <a:latin typeface="+mn-lt"/>
              </a:rPr>
              <a:t>6-7</a:t>
            </a:r>
            <a:endParaRPr lang="en-US" sz="1400" b="1" dirty="0">
              <a:latin typeface="+mn-lt"/>
            </a:endParaRPr>
          </a:p>
        </p:txBody>
      </p:sp>
      <p:pic>
        <p:nvPicPr>
          <p:cNvPr id="9" name="Picture 8" descr="CER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6096000"/>
            <a:ext cx="12382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schemeClr val="bg1"/>
                </a:solidFill>
                <a:cs typeface="Times New Roman" pitchFamily="18" charset="0"/>
              </a:rPr>
              <a:t>Good Training Facility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C4E6717E8D334DB41EECC6BFB9AFD2" ma:contentTypeVersion="0" ma:contentTypeDescription="Create a new document." ma:contentTypeScope="" ma:versionID="e040c4fd0f68f005cdd4875e4a8a37c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1D0815-B0BD-4823-A604-236BBD28FB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EBBCB7-395E-4A1B-8D61-C3AD877FB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967E4BB-900B-47B5-A70A-5573FAA1FF7A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5236</TotalTime>
  <Words>1339</Words>
  <Application>Microsoft Office PowerPoint</Application>
  <PresentationFormat>On-screen Show (4:3)</PresentationFormat>
  <Paragraphs>300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Custom Design</vt:lpstr>
      <vt:lpstr>Unit 6: Procuring and Managing Resources </vt:lpstr>
      <vt:lpstr>Unit Objectives</vt:lpstr>
      <vt:lpstr>Unit Topics</vt:lpstr>
      <vt:lpstr>Physical Resources?</vt:lpstr>
      <vt:lpstr>Identifying Physical  Resource Needs</vt:lpstr>
      <vt:lpstr>Activity</vt:lpstr>
      <vt:lpstr>Physical Resource Needs</vt:lpstr>
      <vt:lpstr>Be Thorough</vt:lpstr>
      <vt:lpstr>Good Training Facility </vt:lpstr>
      <vt:lpstr>Activity</vt:lpstr>
      <vt:lpstr>What Do You Think?</vt:lpstr>
      <vt:lpstr>Storage</vt:lpstr>
      <vt:lpstr>Storage (cont’d)</vt:lpstr>
      <vt:lpstr>Activity</vt:lpstr>
      <vt:lpstr>Instructor Costs</vt:lpstr>
      <vt:lpstr>Activity</vt:lpstr>
      <vt:lpstr>Information and Data</vt:lpstr>
      <vt:lpstr>Instructor Knowledge</vt:lpstr>
      <vt:lpstr>Importance of Recordkeeping</vt:lpstr>
      <vt:lpstr>Importance of Recordkeeping (cont’d)</vt:lpstr>
      <vt:lpstr>Importance of Recordkeeping (cont’d)</vt:lpstr>
      <vt:lpstr>Reduce Liability</vt:lpstr>
      <vt:lpstr>Recordkeeping Tips</vt:lpstr>
      <vt:lpstr>Activity</vt:lpstr>
      <vt:lpstr>Budgeting and Funding</vt:lpstr>
      <vt:lpstr>Budgeting Factors</vt:lpstr>
      <vt:lpstr>Develop a Budget</vt:lpstr>
      <vt:lpstr>CERT Web Site Resources</vt:lpstr>
      <vt:lpstr>Sponsoring</vt:lpstr>
      <vt:lpstr>Funding</vt:lpstr>
      <vt:lpstr>Funding (cont’d)</vt:lpstr>
      <vt:lpstr>Funding Sources</vt:lpstr>
      <vt:lpstr>Approach a Funder</vt:lpstr>
      <vt:lpstr>Unit Summary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 Program Manager Course - Unit 6: Procuring and Managing Resources</dc:title>
  <dc:subject>This document contains Unit 6 of the CERT Program Manager Course, which concerns procuring and managing resources.</dc:subject>
  <dc:creator>FEMA;Community Emergency Response Team</dc:creator>
  <cp:keywords>FEMA, CERT, program, manager, course, unit 6, procuring, managing, resources</cp:keywords>
  <cp:lastModifiedBy>Jones, Cynthia</cp:lastModifiedBy>
  <cp:revision>564</cp:revision>
  <cp:lastPrinted>2005-12-21T16:28:49Z</cp:lastPrinted>
  <dcterms:created xsi:type="dcterms:W3CDTF">2005-12-20T16:22:26Z</dcterms:created>
  <dcterms:modified xsi:type="dcterms:W3CDTF">2016-07-05T19:38:44Z</dcterms:modified>
</cp:coreProperties>
</file>