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43"/>
  </p:notesMasterIdLst>
  <p:handoutMasterIdLst>
    <p:handoutMasterId r:id="rId44"/>
  </p:handoutMasterIdLst>
  <p:sldIdLst>
    <p:sldId id="256" r:id="rId5"/>
    <p:sldId id="302" r:id="rId6"/>
    <p:sldId id="306" r:id="rId7"/>
    <p:sldId id="393" r:id="rId8"/>
    <p:sldId id="349" r:id="rId9"/>
    <p:sldId id="394" r:id="rId10"/>
    <p:sldId id="395" r:id="rId11"/>
    <p:sldId id="396" r:id="rId12"/>
    <p:sldId id="418" r:id="rId13"/>
    <p:sldId id="397" r:id="rId14"/>
    <p:sldId id="348" r:id="rId15"/>
    <p:sldId id="399" r:id="rId16"/>
    <p:sldId id="333" r:id="rId17"/>
    <p:sldId id="400" r:id="rId18"/>
    <p:sldId id="401" r:id="rId19"/>
    <p:sldId id="335" r:id="rId20"/>
    <p:sldId id="402" r:id="rId21"/>
    <p:sldId id="403" r:id="rId22"/>
    <p:sldId id="353" r:id="rId23"/>
    <p:sldId id="404" r:id="rId24"/>
    <p:sldId id="405" r:id="rId25"/>
    <p:sldId id="406" r:id="rId26"/>
    <p:sldId id="407" r:id="rId27"/>
    <p:sldId id="408" r:id="rId28"/>
    <p:sldId id="409" r:id="rId29"/>
    <p:sldId id="410" r:id="rId30"/>
    <p:sldId id="411" r:id="rId31"/>
    <p:sldId id="412" r:id="rId32"/>
    <p:sldId id="419" r:id="rId33"/>
    <p:sldId id="366" r:id="rId34"/>
    <p:sldId id="413" r:id="rId35"/>
    <p:sldId id="417" r:id="rId36"/>
    <p:sldId id="368" r:id="rId37"/>
    <p:sldId id="415" r:id="rId38"/>
    <p:sldId id="416" r:id="rId39"/>
    <p:sldId id="369" r:id="rId40"/>
    <p:sldId id="365" r:id="rId41"/>
    <p:sldId id="310" r:id="rId4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9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4F7FF538-871A-480B-AA2F-0FF7C2480C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1728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FD59F213-35F7-4FB9-B3D1-CCC6F18F57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6215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26D59663-F1C3-4F8A-BBFD-1957FCD0EA8B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2207E9F6-D5A3-4005-B21C-9034F4638AA2}" type="slidenum">
              <a:rPr lang="en-US" altLang="en-US" sz="1300" smtClean="0"/>
              <a:pPr/>
              <a:t>29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5D3FFE5D-C5CD-4373-8790-45235E066A8C}" type="slidenum">
              <a:rPr lang="en-US" altLang="en-US" sz="1300" smtClean="0"/>
              <a:pPr/>
              <a:t>9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229600" cy="76885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720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Instructors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5-</a:t>
            </a:r>
            <a:fld id="{CACAF3F4-5A80-4CA2-B575-0B3C07B8E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542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Instructors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5-</a:t>
            </a:r>
            <a:fld id="{0CDAD831-CF71-4423-98B7-2C7B299D44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9449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Instructors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5-</a:t>
            </a:r>
            <a:fld id="{867BE776-EA63-45C1-B479-43227E51B8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2250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55880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Instructors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5-</a:t>
            </a:r>
            <a:fld id="{A87DF94B-9580-4022-963F-7921AAB06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3054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Instructors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5-</a:t>
            </a:r>
            <a:fld id="{83E26290-AC0E-4DD7-9759-A342E17701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289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Instructors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5-</a:t>
            </a:r>
            <a:fld id="{86278B7F-38D1-429A-AB7D-61F6DC88DB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1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Instructors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5-</a:t>
            </a:r>
            <a:fld id="{58D27C37-7552-4003-8E0A-DC6E62FB0A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7818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Instructors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5-</a:t>
            </a:r>
            <a:fld id="{6C3AE7E1-D4B3-4C0D-8528-CF1A6FC7E7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589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Instructors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5-</a:t>
            </a:r>
            <a:fld id="{8A1CFA8C-D10D-445D-924F-737DB6BB8B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907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Instructors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5-</a:t>
            </a:r>
            <a:fld id="{00289234-3E58-4152-951D-3FFD77F0B9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877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Working With Instructors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5-</a:t>
            </a:r>
            <a:fld id="{200A990A-C66E-47AE-B538-61F66B1CC5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3291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Program Manager: Working With Instructors</a:t>
            </a:r>
          </a:p>
        </p:txBody>
      </p:sp>
      <p:sp>
        <p:nvSpPr>
          <p:cNvPr id="1029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56748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5-</a:t>
            </a:r>
            <a:fld id="{2BCE2BE9-35C0-42EA-B0FB-8E7D1A193E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over background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CERT logo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035" y="5851525"/>
            <a:ext cx="137445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29876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Program Manager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5: Working with Instructors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Delivers CERT</a:t>
            </a:r>
            <a:r>
              <a:rPr lang="en-US" altLang="en-US" i="1" smtClean="0"/>
              <a:t> </a:t>
            </a:r>
            <a:r>
              <a:rPr lang="en-US" altLang="en-US" smtClean="0"/>
              <a:t>course accurately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Ensures that participants achieve objectives of CERT</a:t>
            </a:r>
            <a:r>
              <a:rPr lang="en-US" altLang="en-US" i="1" smtClean="0"/>
              <a:t> </a:t>
            </a:r>
            <a:r>
              <a:rPr lang="en-US" altLang="en-US" smtClean="0"/>
              <a:t>course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Delivers training effectively and at an appropriate level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Creates comfortable yet managed </a:t>
            </a:r>
            <a:br>
              <a:rPr lang="en-US" altLang="en-US" smtClean="0"/>
            </a:br>
            <a:r>
              <a:rPr lang="en-US" altLang="en-US" smtClean="0"/>
              <a:t>learning environment </a:t>
            </a:r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DE2FC1F7-65FC-46BC-8894-D2DFC2093F6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A Competent Instructor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 addition to knowing what is in the CERT course, what knowledge does a CERT instructor need to have?</a:t>
            </a:r>
          </a:p>
          <a:p>
            <a:pPr lvl="1"/>
            <a:r>
              <a:rPr lang="en-US" altLang="en-US" smtClean="0"/>
              <a:t>About CERT program</a:t>
            </a:r>
          </a:p>
          <a:p>
            <a:pPr lvl="1"/>
            <a:r>
              <a:rPr lang="en-US" altLang="en-US" smtClean="0"/>
              <a:t>How their session fits into other sessions and CERT course</a:t>
            </a:r>
          </a:p>
          <a:p>
            <a:pPr lvl="1"/>
            <a:r>
              <a:rPr lang="en-US" altLang="en-US" smtClean="0"/>
              <a:t>Hazards that cause most risk for community</a:t>
            </a:r>
          </a:p>
          <a:p>
            <a:pPr lvl="1"/>
            <a:r>
              <a:rPr lang="en-US" altLang="en-US" smtClean="0"/>
              <a:t>Community’s emergency operations plan </a:t>
            </a:r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CB7D7425-060D-4A8C-97D1-2329860E09F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Instructor Knowledge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3000" smtClean="0"/>
              <a:t>In addition to knowledge, what does an instructor need to bring to the CERT classroom? </a:t>
            </a:r>
          </a:p>
          <a:p>
            <a:pPr lvl="1"/>
            <a:r>
              <a:rPr lang="en-US" altLang="en-US" sz="2500" smtClean="0"/>
              <a:t>Principles of adult learning </a:t>
            </a:r>
          </a:p>
          <a:p>
            <a:pPr lvl="1"/>
            <a:r>
              <a:rPr lang="en-US" altLang="en-US" sz="2500" smtClean="0"/>
              <a:t>Ability to keep the training relevant</a:t>
            </a:r>
          </a:p>
          <a:p>
            <a:pPr lvl="1"/>
            <a:r>
              <a:rPr lang="en-US" altLang="en-US" sz="2500" smtClean="0"/>
              <a:t>Enthusiasm about CERT concept</a:t>
            </a:r>
          </a:p>
          <a:p>
            <a:pPr lvl="1"/>
            <a:r>
              <a:rPr lang="en-US" altLang="en-US" sz="2500" smtClean="0"/>
              <a:t>Ability to make training fun</a:t>
            </a:r>
          </a:p>
          <a:p>
            <a:pPr lvl="1"/>
            <a:r>
              <a:rPr lang="en-US" altLang="en-US" sz="2500" smtClean="0"/>
              <a:t>Ability to coach participants through hands-on activities</a:t>
            </a:r>
          </a:p>
          <a:p>
            <a:pPr lvl="1"/>
            <a:r>
              <a:rPr lang="en-US" altLang="en-US" sz="2500" smtClean="0"/>
              <a:t>Good training and presentation skills</a:t>
            </a:r>
          </a:p>
          <a:p>
            <a:pPr lvl="1"/>
            <a:r>
              <a:rPr lang="en-US" altLang="en-US" sz="2500" smtClean="0"/>
              <a:t>Encouraging, respectful, and positive attitude</a:t>
            </a:r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133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B8E76E19-C4D9-4B9D-A1BD-53804A705F2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Other Instructor Attributes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Plan includes these elements</a:t>
            </a:r>
          </a:p>
          <a:p>
            <a:pPr lvl="1"/>
            <a:r>
              <a:rPr lang="en-US" altLang="en-US" smtClean="0"/>
              <a:t>Where to find instructors</a:t>
            </a:r>
          </a:p>
          <a:p>
            <a:pPr lvl="1"/>
            <a:r>
              <a:rPr lang="en-US" altLang="en-US" smtClean="0"/>
              <a:t>What information to keep on instructors</a:t>
            </a:r>
          </a:p>
          <a:p>
            <a:pPr lvl="1"/>
            <a:r>
              <a:rPr lang="en-US" altLang="en-US" smtClean="0"/>
              <a:t>What training instructors should have</a:t>
            </a:r>
          </a:p>
          <a:p>
            <a:pPr lvl="1"/>
            <a:r>
              <a:rPr lang="en-US" altLang="en-US" smtClean="0"/>
              <a:t>How to “deploy” instructors</a:t>
            </a:r>
          </a:p>
        </p:txBody>
      </p:sp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A3BD5F75-033C-4D7B-8219-B082752E701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659003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spc="-50" dirty="0">
                <a:solidFill>
                  <a:schemeClr val="bg1"/>
                </a:solidFill>
                <a:cs typeface="Times New Roman" pitchFamily="18" charset="0"/>
              </a:rPr>
              <a:t>Instructor Deployment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Recruit and select instructors based on:</a:t>
            </a:r>
          </a:p>
          <a:p>
            <a:pPr lvl="1"/>
            <a:r>
              <a:rPr lang="en-US" altLang="en-US" smtClean="0"/>
              <a:t>Their working knowledge</a:t>
            </a:r>
          </a:p>
          <a:p>
            <a:pPr lvl="1"/>
            <a:r>
              <a:rPr lang="en-US" altLang="en-US" smtClean="0"/>
              <a:t>Skills required for session they will be teaching</a:t>
            </a:r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153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4811BEC1-77AE-405C-8FDE-12C954543E7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pic>
        <p:nvPicPr>
          <p:cNvPr id="15366" name="Picture 5" descr="CERT classroom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9" b="6671"/>
          <a:stretch/>
        </p:blipFill>
        <p:spPr bwMode="auto">
          <a:xfrm>
            <a:off x="2970213" y="3359150"/>
            <a:ext cx="4222750" cy="2560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5-5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#1 Recruit Instructors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Who might be a good instructor for a CERT course? </a:t>
            </a:r>
          </a:p>
          <a:p>
            <a:pPr lvl="1"/>
            <a:r>
              <a:rPr lang="en-US" altLang="en-US" smtClean="0"/>
              <a:t>Fire and rescue instructors</a:t>
            </a:r>
          </a:p>
          <a:p>
            <a:pPr lvl="1"/>
            <a:r>
              <a:rPr lang="en-US" altLang="en-US" smtClean="0"/>
              <a:t>Paramedics or EMTs</a:t>
            </a:r>
          </a:p>
          <a:p>
            <a:pPr lvl="1"/>
            <a:r>
              <a:rPr lang="en-US" altLang="en-US" smtClean="0"/>
              <a:t>People who have completed </a:t>
            </a:r>
            <a:r>
              <a:rPr lang="en-US" altLang="en-US" i="1" smtClean="0"/>
              <a:t>CERT Basic Training</a:t>
            </a:r>
            <a:r>
              <a:rPr lang="en-US" altLang="en-US" smtClean="0"/>
              <a:t> course</a:t>
            </a:r>
          </a:p>
          <a:p>
            <a:pPr lvl="1"/>
            <a:r>
              <a:rPr lang="en-US" altLang="en-US" smtClean="0"/>
              <a:t>Nurses</a:t>
            </a:r>
          </a:p>
          <a:p>
            <a:pPr lvl="1"/>
            <a:r>
              <a:rPr lang="en-US" altLang="en-US" smtClean="0"/>
              <a:t>Course-specific Subject Matter Expert</a:t>
            </a:r>
          </a:p>
          <a:p>
            <a:pPr lvl="2"/>
            <a:r>
              <a:rPr lang="en-US" altLang="en-US" smtClean="0"/>
              <a:t>Animal control officer or veterinarian</a:t>
            </a:r>
          </a:p>
          <a:p>
            <a:pPr lvl="2"/>
            <a:r>
              <a:rPr lang="en-US" altLang="en-US" smtClean="0"/>
              <a:t>Amateur or professional radio operator</a:t>
            </a:r>
          </a:p>
          <a:p>
            <a:pPr lvl="1"/>
            <a:endParaRPr lang="en-US" altLang="en-US" smtClean="0"/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163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495AA6E1-2A70-496A-8D19-1C2C49F0337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5-6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Find Good Instructors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At least two instructors jointly conduct each session</a:t>
            </a:r>
          </a:p>
          <a:p>
            <a:pPr lvl="1"/>
            <a:r>
              <a:rPr lang="en-US" altLang="en-US" smtClean="0"/>
              <a:t>One should be Subject Matter Expert who knows detailed content of session</a:t>
            </a:r>
          </a:p>
          <a:p>
            <a:pPr lvl="1"/>
            <a:r>
              <a:rPr lang="en-US" altLang="en-US" smtClean="0"/>
              <a:t>One should be instructor with full knowledge of CERT model and entire course being taught</a:t>
            </a:r>
          </a:p>
          <a:p>
            <a:endParaRPr lang="en-US" altLang="en-US" smtClean="0"/>
          </a:p>
          <a:p>
            <a:pPr algn="ctr">
              <a:buFontTx/>
              <a:buNone/>
            </a:pPr>
            <a:endParaRPr lang="en-US" altLang="en-US" b="1" smtClean="0"/>
          </a:p>
          <a:p>
            <a:pPr algn="ctr">
              <a:buFontTx/>
              <a:buNone/>
            </a:pPr>
            <a:endParaRPr lang="en-US" altLang="en-US" b="1" smtClean="0"/>
          </a:p>
        </p:txBody>
      </p:sp>
      <p:sp>
        <p:nvSpPr>
          <p:cNvPr id="174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1741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DE744042-2709-46D6-8AF2-D2D93343822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5-6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Recommendation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Draft Program Plan:</a:t>
            </a: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Identify Recruitment Options </a:t>
            </a:r>
          </a:p>
        </p:txBody>
      </p:sp>
      <p:sp>
        <p:nvSpPr>
          <p:cNvPr id="184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1843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EBCF31F6-2596-4785-800A-9C9781A1D45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Even if instructor is experienced, Program Manager will want to meet with him/her</a:t>
            </a:r>
          </a:p>
          <a:p>
            <a:pPr lvl="1"/>
            <a:r>
              <a:rPr lang="en-US" altLang="en-US" smtClean="0"/>
              <a:t>To learn about instructor</a:t>
            </a:r>
          </a:p>
          <a:p>
            <a:pPr lvl="1"/>
            <a:r>
              <a:rPr lang="en-US" altLang="en-US" smtClean="0"/>
              <a:t>To orient instructor to CERT</a:t>
            </a:r>
          </a:p>
          <a:p>
            <a:pPr algn="ctr">
              <a:buFontTx/>
              <a:buNone/>
            </a:pPr>
            <a:endParaRPr lang="en-US" altLang="en-US" b="1" smtClean="0"/>
          </a:p>
          <a:p>
            <a:pPr algn="ctr">
              <a:buFontTx/>
              <a:buNone/>
            </a:pPr>
            <a:endParaRPr lang="en-US" altLang="en-US" b="1" smtClean="0"/>
          </a:p>
        </p:txBody>
      </p:sp>
      <p:sp>
        <p:nvSpPr>
          <p:cNvPr id="194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1945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B6071FF1-4DF6-4B96-8DBC-F6DFC3EAE44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smtClean="0"/>
          </a:p>
        </p:txBody>
      </p:sp>
      <p:pic>
        <p:nvPicPr>
          <p:cNvPr id="19462" name="Picture 4" descr="CERT class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0" y="3546475"/>
            <a:ext cx="4638675" cy="21478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5-9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#2 Orient Instructors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do you want to find out about a potential instructor?</a:t>
            </a:r>
          </a:p>
          <a:p>
            <a:pPr lvl="1"/>
            <a:r>
              <a:rPr lang="en-US" altLang="en-US" smtClean="0"/>
              <a:t>Their professional background</a:t>
            </a:r>
          </a:p>
          <a:p>
            <a:pPr lvl="2"/>
            <a:r>
              <a:rPr lang="en-US" altLang="en-US" smtClean="0"/>
              <a:t>Their area(s) of expertise</a:t>
            </a:r>
          </a:p>
          <a:p>
            <a:pPr lvl="2"/>
            <a:r>
              <a:rPr lang="en-US" altLang="en-US" smtClean="0"/>
              <a:t>Gaps in their background that must be filled prior to training</a:t>
            </a:r>
          </a:p>
          <a:p>
            <a:pPr lvl="1"/>
            <a:r>
              <a:rPr lang="en-US" altLang="en-US" smtClean="0"/>
              <a:t>Their training background</a:t>
            </a:r>
          </a:p>
          <a:p>
            <a:pPr lvl="2"/>
            <a:r>
              <a:rPr lang="en-US" altLang="en-US" smtClean="0"/>
              <a:t>Instructor development training they have received</a:t>
            </a:r>
          </a:p>
          <a:p>
            <a:pPr lvl="2"/>
            <a:r>
              <a:rPr lang="en-US" altLang="en-US" smtClean="0"/>
              <a:t>How much training they have done</a:t>
            </a:r>
          </a:p>
          <a:p>
            <a:pPr lvl="2"/>
            <a:r>
              <a:rPr lang="en-US" altLang="en-US" smtClean="0"/>
              <a:t>How engaging they are as an instructor</a:t>
            </a:r>
          </a:p>
        </p:txBody>
      </p:sp>
      <p:sp>
        <p:nvSpPr>
          <p:cNvPr id="204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2048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B7B0AA17-C266-47C5-8B78-6CFFB0D06EB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Find Out Background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Objectives</a:t>
            </a:r>
            <a:endParaRPr lang="en-US" dirty="0"/>
          </a:p>
        </p:txBody>
      </p:sp>
      <p:sp>
        <p:nvSpPr>
          <p:cNvPr id="3077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At the conclusion of this unit, the participants will be able to establish a process for working with instructors:</a:t>
            </a:r>
          </a:p>
          <a:p>
            <a:pPr lvl="1"/>
            <a:r>
              <a:rPr lang="en-US" altLang="en-US" smtClean="0"/>
              <a:t>Describe how to recruit instructors</a:t>
            </a:r>
          </a:p>
          <a:p>
            <a:pPr lvl="1"/>
            <a:r>
              <a:rPr lang="en-US" altLang="en-US" smtClean="0"/>
              <a:t>Describe how to orient instructors</a:t>
            </a:r>
          </a:p>
          <a:p>
            <a:pPr lvl="1"/>
            <a:r>
              <a:rPr lang="en-US" altLang="en-US" smtClean="0"/>
              <a:t>Explain why to track instructors</a:t>
            </a:r>
          </a:p>
          <a:p>
            <a:pPr lvl="1"/>
            <a:r>
              <a:rPr lang="en-US" altLang="en-US" smtClean="0"/>
              <a:t>Describe methods for managing instructors</a:t>
            </a:r>
          </a:p>
          <a:p>
            <a:pPr lvl="1"/>
            <a:r>
              <a:rPr lang="en-US" altLang="en-US" smtClean="0"/>
              <a:t>Identify techniques for retaining instructors</a:t>
            </a:r>
          </a:p>
          <a:p>
            <a:pPr lvl="1"/>
            <a:r>
              <a:rPr lang="en-US" altLang="en-US" smtClean="0"/>
              <a:t>Explain what to do when terminating an instructor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0AD5B3E2-5D72-44FA-A71A-DDB2A8D3898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Some information can be learned from background questionnaire </a:t>
            </a:r>
          </a:p>
          <a:p>
            <a:pPr lvl="1"/>
            <a:r>
              <a:rPr lang="en-US" altLang="en-US" smtClean="0"/>
              <a:t>Ask potential instructor to complete one before you sit down to talk</a:t>
            </a:r>
          </a:p>
          <a:p>
            <a:r>
              <a:rPr lang="en-US" altLang="en-US" smtClean="0"/>
              <a:t>Then use your conversation </a:t>
            </a:r>
          </a:p>
          <a:p>
            <a:pPr lvl="1"/>
            <a:r>
              <a:rPr lang="en-US" altLang="en-US" smtClean="0"/>
              <a:t>To expand information provided in questionnaire</a:t>
            </a:r>
          </a:p>
          <a:p>
            <a:pPr lvl="1"/>
            <a:r>
              <a:rPr lang="en-US" altLang="en-US" smtClean="0"/>
              <a:t>To get sense of person as effective instructor </a:t>
            </a:r>
          </a:p>
        </p:txBody>
      </p:sp>
      <p:sp>
        <p:nvSpPr>
          <p:cNvPr id="2150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2150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5C4AE334-CB84-4C26-88BB-A117A739041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Questionnaire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That an instructor be able to provide a positive image of CERT</a:t>
            </a:r>
          </a:p>
          <a:p>
            <a:r>
              <a:rPr lang="en-US" altLang="en-US" smtClean="0"/>
              <a:t>That an instructor be able to present accurate and reliable information, thus reducing program’s liability</a:t>
            </a:r>
          </a:p>
        </p:txBody>
      </p:sp>
      <p:sp>
        <p:nvSpPr>
          <p:cNvPr id="2253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2253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69D5BD63-80BB-472F-BB41-7EA615BB6CF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smtClean="0"/>
          </a:p>
        </p:txBody>
      </p:sp>
      <p:pic>
        <p:nvPicPr>
          <p:cNvPr id="22534" name="Picture 5" descr="CERT voluntee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188" y="3944938"/>
            <a:ext cx="3714750" cy="2465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Orientation Goals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Establish training standards and safety requirements </a:t>
            </a:r>
          </a:p>
          <a:p>
            <a:r>
              <a:rPr lang="en-US" altLang="en-US" smtClean="0"/>
              <a:t>Brief instructors on their responsibilities to conduct safe and effective training</a:t>
            </a:r>
          </a:p>
          <a:p>
            <a:r>
              <a:rPr lang="en-US" altLang="en-US" smtClean="0"/>
              <a:t>Ensure that all instructors are prepared to meet objectives for their sessions</a:t>
            </a:r>
          </a:p>
          <a:p>
            <a:r>
              <a:rPr lang="en-US" altLang="en-US" smtClean="0"/>
              <a:t>Provide co-instructors to assist instructors for all activities</a:t>
            </a:r>
          </a:p>
        </p:txBody>
      </p:sp>
      <p:sp>
        <p:nvSpPr>
          <p:cNvPr id="2355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2355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97597B49-3098-49E3-97B8-C07007C78A8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Orientation Tasks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Ensure that all instructors model appropriate safety behavior, e.g., safety gear for all demonstrations</a:t>
            </a:r>
          </a:p>
          <a:p>
            <a:r>
              <a:rPr lang="en-US" altLang="en-US" smtClean="0"/>
              <a:t>Additionally, be sure that instructors understand that they can give participants  permission to opt out of an activity </a:t>
            </a:r>
          </a:p>
          <a:p>
            <a:pPr lvl="1"/>
            <a:r>
              <a:rPr lang="en-US" altLang="en-US" smtClean="0"/>
              <a:t>If participants have a condition that they may aggravate by participating</a:t>
            </a:r>
          </a:p>
        </p:txBody>
      </p:sp>
      <p:sp>
        <p:nvSpPr>
          <p:cNvPr id="2457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2457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0D7116A2-0150-4183-8AD3-738C329A3D3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Orientation Tasks (cont’d)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Information to </a:t>
            </a:r>
            <a:r>
              <a:rPr lang="en-US" altLang="en-US" dirty="0" smtClean="0"/>
              <a:t>Provide</a:t>
            </a:r>
            <a:endParaRPr lang="en-US" dirty="0"/>
          </a:p>
        </p:txBody>
      </p:sp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"/>
            </a:pPr>
            <a:r>
              <a:rPr lang="en-US" altLang="en-US" smtClean="0"/>
              <a:t>What CERT model is </a:t>
            </a:r>
          </a:p>
          <a:p>
            <a:pPr lvl="1"/>
            <a:r>
              <a:rPr lang="en-US" altLang="en-US" smtClean="0"/>
              <a:t>CERT values</a:t>
            </a:r>
          </a:p>
          <a:p>
            <a:pPr lvl="1"/>
            <a:r>
              <a:rPr lang="en-US" altLang="en-US" smtClean="0"/>
              <a:t>Individual and family preparedness first</a:t>
            </a:r>
          </a:p>
          <a:p>
            <a:pPr lvl="1"/>
            <a:r>
              <a:rPr lang="en-US" altLang="en-US" smtClean="0"/>
              <a:t>How teams work </a:t>
            </a:r>
          </a:p>
          <a:p>
            <a:r>
              <a:rPr lang="en-US" altLang="en-US" smtClean="0"/>
              <a:t>Activities of local CERT program</a:t>
            </a:r>
          </a:p>
          <a:p>
            <a:pPr lvl="1"/>
            <a:r>
              <a:rPr lang="en-US" altLang="en-US" smtClean="0"/>
              <a:t>Disaster response</a:t>
            </a:r>
          </a:p>
          <a:p>
            <a:pPr lvl="1"/>
            <a:r>
              <a:rPr lang="en-US" altLang="en-US" smtClean="0"/>
              <a:t>Volunteer services</a:t>
            </a:r>
          </a:p>
          <a:p>
            <a:pPr lvl="1"/>
            <a:r>
              <a:rPr lang="en-US" altLang="en-US" smtClean="0"/>
              <a:t>Public education</a:t>
            </a:r>
          </a:p>
        </p:txBody>
      </p:sp>
      <p:sp>
        <p:nvSpPr>
          <p:cNvPr id="2560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2560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B16E02B4-35F9-485B-A365-4976ED0E8C5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"/>
            </a:pPr>
            <a:r>
              <a:rPr lang="en-US" altLang="en-US" smtClean="0"/>
              <a:t>Program Manager’s expectations</a:t>
            </a:r>
          </a:p>
          <a:p>
            <a:pPr lvl="1"/>
            <a:r>
              <a:rPr lang="en-US" altLang="en-US" smtClean="0"/>
              <a:t>Training standards</a:t>
            </a:r>
          </a:p>
          <a:p>
            <a:pPr lvl="1"/>
            <a:r>
              <a:rPr lang="en-US" altLang="en-US" smtClean="0"/>
              <a:t>Importance of safety, modeling safe behavior, and use of safety gear for all demonstrations and exercises</a:t>
            </a:r>
          </a:p>
          <a:p>
            <a:pPr lvl="1"/>
            <a:r>
              <a:rPr lang="en-US" altLang="en-US" smtClean="0"/>
              <a:t>Behavior standards</a:t>
            </a:r>
          </a:p>
          <a:p>
            <a:pPr lvl="1"/>
            <a:r>
              <a:rPr lang="en-US" altLang="en-US" smtClean="0"/>
              <a:t>Importance of respecting an individual participant’s decision to opt out of an activity  </a:t>
            </a:r>
          </a:p>
        </p:txBody>
      </p:sp>
      <p:sp>
        <p:nvSpPr>
          <p:cNvPr id="2662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2662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24ABA05A-B8AA-4100-AD58-3404C163B48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734441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pc="-50" dirty="0">
                <a:solidFill>
                  <a:schemeClr val="bg1"/>
                </a:solidFill>
                <a:cs typeface="Times New Roman" pitchFamily="18" charset="0"/>
              </a:rPr>
              <a:t>Information to </a:t>
            </a:r>
            <a:r>
              <a:rPr lang="en-US" altLang="en-US" spc="-50" dirty="0" smtClean="0">
                <a:solidFill>
                  <a:schemeClr val="bg1"/>
                </a:solidFill>
                <a:cs typeface="Times New Roman" pitchFamily="18" charset="0"/>
              </a:rPr>
              <a:t>Provide (cont’d)</a:t>
            </a:r>
            <a:endParaRPr lang="en-US" altLang="en-US" spc="-5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"/>
            </a:pPr>
            <a:r>
              <a:rPr lang="en-US" altLang="en-US" smtClean="0"/>
              <a:t>Collect and maintain information</a:t>
            </a:r>
          </a:p>
          <a:p>
            <a:pPr lvl="1"/>
            <a:r>
              <a:rPr lang="en-US" altLang="en-US" smtClean="0"/>
              <a:t>Contact information</a:t>
            </a:r>
          </a:p>
          <a:p>
            <a:pPr lvl="1"/>
            <a:r>
              <a:rPr lang="en-US" altLang="en-US" smtClean="0"/>
              <a:t>General availability</a:t>
            </a:r>
          </a:p>
          <a:p>
            <a:pPr lvl="1"/>
            <a:r>
              <a:rPr lang="en-US" altLang="en-US" smtClean="0"/>
              <a:t>Units they can teach</a:t>
            </a:r>
          </a:p>
          <a:p>
            <a:pPr lvl="1"/>
            <a:r>
              <a:rPr lang="en-US" altLang="en-US" smtClean="0"/>
              <a:t>Other abilities and specialties</a:t>
            </a:r>
          </a:p>
          <a:p>
            <a:pPr lvl="1"/>
            <a:r>
              <a:rPr lang="en-US" altLang="en-US" smtClean="0"/>
              <a:t>Number of hours they have taught (especially if the hours are donated)</a:t>
            </a:r>
          </a:p>
          <a:p>
            <a:pPr lvl="1"/>
            <a:r>
              <a:rPr lang="en-US" altLang="en-US" smtClean="0"/>
              <a:t>Evaluation results </a:t>
            </a:r>
          </a:p>
        </p:txBody>
      </p:sp>
      <p:sp>
        <p:nvSpPr>
          <p:cNvPr id="2765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2765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F627B49A-7045-4783-AB4F-20A5F660CA0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#3 Track Instructors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To know who is available to schedule for training courses</a:t>
            </a:r>
          </a:p>
          <a:p>
            <a:pPr lvl="1"/>
            <a:r>
              <a:rPr lang="en-US" altLang="en-US" smtClean="0"/>
              <a:t>Especially if an emergency fill-in is needed</a:t>
            </a:r>
          </a:p>
          <a:p>
            <a:r>
              <a:rPr lang="en-US" altLang="en-US" smtClean="0"/>
              <a:t>To be able to justify program to funders</a:t>
            </a:r>
          </a:p>
          <a:p>
            <a:r>
              <a:rPr lang="en-US" altLang="en-US" smtClean="0"/>
              <a:t>To show what service CERT program is providing to community</a:t>
            </a:r>
          </a:p>
        </p:txBody>
      </p:sp>
      <p:sp>
        <p:nvSpPr>
          <p:cNvPr id="286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286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308C46F9-BC97-4F87-94FF-28DFB97DFA3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Purpose of Tracking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#4 Manage Instructors</a:t>
            </a:r>
            <a:endParaRPr lang="en-US" dirty="0"/>
          </a:p>
        </p:txBody>
      </p:sp>
      <p:sp>
        <p:nvSpPr>
          <p:cNvPr id="2970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Fourth activity tasks are similar to those used with volunteers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Train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Make sure that they are qualified to teach 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Assign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Tell them what task is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Provide information they need to do task</a:t>
            </a:r>
          </a:p>
        </p:txBody>
      </p:sp>
      <p:sp>
        <p:nvSpPr>
          <p:cNvPr id="296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296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32063E62-8C4C-4529-ACBD-1AB0AF5C358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7378700" cy="825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200" spc="-50" dirty="0" smtClean="0">
                <a:latin typeface="Arial" charset="0"/>
              </a:rPr>
              <a:t>#4 Manage Instructors (cont’d) </a:t>
            </a:r>
            <a:br>
              <a:rPr lang="en-US" altLang="en-US" sz="3200" spc="-50" dirty="0" smtClean="0">
                <a:latin typeface="Arial" charset="0"/>
              </a:rPr>
            </a:br>
            <a:endParaRPr lang="en-US" altLang="en-US" sz="3200" spc="-50" dirty="0" smtClean="0">
              <a:latin typeface="Arial" charset="0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Tasks (continued)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Monitor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Observe training and gather comments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Evaluate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Provide feedback after the event; debrief with instructors</a:t>
            </a:r>
          </a:p>
          <a:p>
            <a:endParaRPr lang="en-US" altLang="en-US" smtClean="0"/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5F360C7E-023B-4334-865E-D416B074302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 smtClean="0"/>
          </a:p>
        </p:txBody>
      </p:sp>
      <p:pic>
        <p:nvPicPr>
          <p:cNvPr id="30726" name="Picture 3" descr="CERT meet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98"/>
          <a:stretch/>
        </p:blipFill>
        <p:spPr bwMode="auto">
          <a:xfrm>
            <a:off x="3494088" y="3853498"/>
            <a:ext cx="3427412" cy="237744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5-14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The Program Manager and the CERT Instructor</a:t>
            </a:r>
          </a:p>
          <a:p>
            <a:r>
              <a:rPr lang="en-US" altLang="en-US" smtClean="0"/>
              <a:t>Recruit Instructors</a:t>
            </a:r>
          </a:p>
          <a:p>
            <a:r>
              <a:rPr lang="en-US" altLang="en-US" smtClean="0"/>
              <a:t>Orient Instructors</a:t>
            </a:r>
          </a:p>
          <a:p>
            <a:r>
              <a:rPr lang="en-US" altLang="en-US" smtClean="0"/>
              <a:t>Track Instructors</a:t>
            </a:r>
          </a:p>
          <a:p>
            <a:r>
              <a:rPr lang="en-US" altLang="en-US" smtClean="0"/>
              <a:t>Manage Instructors</a:t>
            </a:r>
          </a:p>
          <a:p>
            <a:r>
              <a:rPr lang="en-US" altLang="en-US" smtClean="0"/>
              <a:t>Retain Instructors</a:t>
            </a:r>
          </a:p>
          <a:p>
            <a:r>
              <a:rPr lang="en-US" altLang="en-US" smtClean="0"/>
              <a:t>Terminate an Instructor 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48EB309B-0193-4BB0-AFD9-9D1917F59A7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Unit Topics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How can you make sure that an instructor is qualified and prepared to teach? </a:t>
            </a:r>
          </a:p>
          <a:p>
            <a:pPr lvl="1"/>
            <a:r>
              <a:rPr lang="en-US" altLang="en-US" smtClean="0"/>
              <a:t>Ask for and check references</a:t>
            </a:r>
          </a:p>
          <a:p>
            <a:pPr lvl="1"/>
            <a:r>
              <a:rPr lang="en-US" altLang="en-US" smtClean="0"/>
              <a:t>Provide thorough orientation to materials</a:t>
            </a:r>
          </a:p>
          <a:p>
            <a:pPr lvl="1"/>
            <a:r>
              <a:rPr lang="en-US" altLang="en-US" smtClean="0"/>
              <a:t>Give instructor enough time to prepare</a:t>
            </a:r>
          </a:p>
          <a:p>
            <a:pPr lvl="1"/>
            <a:r>
              <a:rPr lang="en-US" altLang="en-US" smtClean="0"/>
              <a:t>For </a:t>
            </a:r>
            <a:r>
              <a:rPr lang="en-US" altLang="en-US" i="1" smtClean="0"/>
              <a:t>CERT Basic Training</a:t>
            </a:r>
            <a:r>
              <a:rPr lang="en-US" altLang="en-US" smtClean="0"/>
              <a:t>, ask instructor to attend </a:t>
            </a:r>
            <a:r>
              <a:rPr lang="en-US" altLang="en-US" i="1" smtClean="0"/>
              <a:t>CERT Train-the-Trainer</a:t>
            </a:r>
            <a:r>
              <a:rPr lang="en-US" altLang="en-US" smtClean="0"/>
              <a:t> course</a:t>
            </a:r>
          </a:p>
          <a:p>
            <a:pPr lvl="2"/>
            <a:r>
              <a:rPr lang="en-US" altLang="en-US" smtClean="0"/>
              <a:t>Course provides instructor development skills as well as unit-by-unit review that includes tips and techniques </a:t>
            </a:r>
          </a:p>
        </p:txBody>
      </p:sp>
      <p:sp>
        <p:nvSpPr>
          <p:cNvPr id="317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317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2E7CD5AE-ED04-4047-8EDF-B814E0EF8BC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Train Instructors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Should all instructors be able to teach all CERT topics, or should instructors specialize?  </a:t>
            </a:r>
          </a:p>
          <a:p>
            <a:pPr lvl="1"/>
            <a:r>
              <a:rPr lang="en-US" altLang="en-US" smtClean="0"/>
              <a:t>Requiring all instructors to be able to teach the entire program benefits program if an instructor suddenly becomes ill</a:t>
            </a:r>
          </a:p>
          <a:p>
            <a:pPr lvl="1"/>
            <a:r>
              <a:rPr lang="en-US" altLang="en-US" smtClean="0"/>
              <a:t>Having instructors cross-trained in different modules gives Program Manager more flexibility in scheduling</a:t>
            </a:r>
          </a:p>
        </p:txBody>
      </p:sp>
      <p:sp>
        <p:nvSpPr>
          <p:cNvPr id="327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327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15FA3B6E-E4E6-4CC8-A7AB-E80B6341BF3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Training Delivery Options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situations have you encountered or can you imagine that would require some intervention on the part of the Program Manager? </a:t>
            </a:r>
          </a:p>
        </p:txBody>
      </p:sp>
      <p:sp>
        <p:nvSpPr>
          <p:cNvPr id="337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337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9A5F21D1-BA87-4CEE-A34B-6EEB40F999D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Feedback at every point is critical to developing good instructors </a:t>
            </a:r>
          </a:p>
          <a:p>
            <a:pPr lvl="1"/>
            <a:r>
              <a:rPr lang="en-US" altLang="en-US" smtClean="0"/>
              <a:t>Before</a:t>
            </a:r>
          </a:p>
          <a:p>
            <a:pPr lvl="2"/>
            <a:r>
              <a:rPr lang="en-US" altLang="en-US" smtClean="0"/>
              <a:t>Provide expectations for them and for the training</a:t>
            </a:r>
          </a:p>
          <a:p>
            <a:pPr lvl="1"/>
            <a:r>
              <a:rPr lang="en-US" altLang="en-US" smtClean="0"/>
              <a:t>After</a:t>
            </a:r>
          </a:p>
          <a:p>
            <a:pPr lvl="2"/>
            <a:r>
              <a:rPr lang="en-US" altLang="en-US" smtClean="0"/>
              <a:t>Provide constructive critique of training skills</a:t>
            </a:r>
          </a:p>
          <a:p>
            <a:pPr lvl="2"/>
            <a:r>
              <a:rPr lang="en-US" altLang="en-US" smtClean="0"/>
              <a:t>Monitor that lessons learned are incorporated</a:t>
            </a:r>
          </a:p>
        </p:txBody>
      </p:sp>
      <p:sp>
        <p:nvSpPr>
          <p:cNvPr id="348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348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E1F04576-BBE2-4D56-9B76-D35BCA37C50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Feedback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Instructors need to feel that they are making a difference </a:t>
            </a:r>
          </a:p>
          <a:p>
            <a:r>
              <a:rPr lang="en-US" altLang="en-US" smtClean="0"/>
              <a:t>After all, there would be no program if volunteers couldn’t be trained!</a:t>
            </a:r>
          </a:p>
        </p:txBody>
      </p:sp>
      <p:sp>
        <p:nvSpPr>
          <p:cNvPr id="358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358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9A322C56-5897-4E6D-9877-F362A0BFDA3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400" smtClean="0"/>
          </a:p>
        </p:txBody>
      </p:sp>
      <p:sp>
        <p:nvSpPr>
          <p:cNvPr id="6" name="12-Point Star 5"/>
          <p:cNvSpPr/>
          <p:nvPr/>
        </p:nvSpPr>
        <p:spPr bwMode="auto">
          <a:xfrm>
            <a:off x="2701925" y="3438525"/>
            <a:ext cx="4176713" cy="2976563"/>
          </a:xfrm>
          <a:prstGeom prst="star1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150000"/>
              </a:lnSpc>
              <a:spcBef>
                <a:spcPts val="1200"/>
              </a:spcBef>
              <a:defRPr/>
            </a:pPr>
            <a:r>
              <a:rPr lang="en-US" sz="3200" dirty="0">
                <a:latin typeface="Lucida Sans" pitchFamily="34" charset="0"/>
                <a:cs typeface="Lucida Sans" pitchFamily="34" charset="0"/>
              </a:rPr>
              <a:t>Recognize them!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5-17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Retain Instructors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</a:t>
            </a:r>
            <a:r>
              <a:rPr lang="en-US" dirty="0"/>
              <a:t>Y</a:t>
            </a:r>
            <a:r>
              <a:rPr lang="en-US" dirty="0" smtClean="0"/>
              <a:t>ou Think?</a:t>
            </a:r>
            <a:endParaRPr lang="en-US" dirty="0"/>
          </a:p>
        </p:txBody>
      </p:sp>
      <p:sp>
        <p:nvSpPr>
          <p:cNvPr id="368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are some things you have done to recognize instructors? </a:t>
            </a:r>
          </a:p>
        </p:txBody>
      </p:sp>
      <p:sp>
        <p:nvSpPr>
          <p:cNvPr id="368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368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2223DD91-2B0E-403E-9A50-F14EEEE0959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Recognition</a:t>
            </a:r>
            <a:endParaRPr lang="en-US" dirty="0"/>
          </a:p>
        </p:txBody>
      </p:sp>
      <p:sp>
        <p:nvSpPr>
          <p:cNvPr id="3789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Does not have to be elaborate or formal</a:t>
            </a:r>
          </a:p>
          <a:p>
            <a:pPr lvl="1"/>
            <a:r>
              <a:rPr lang="en-US" altLang="en-US" smtClean="0"/>
              <a:t>Even simple “Thank you” makes a big difference</a:t>
            </a:r>
          </a:p>
          <a:p>
            <a:r>
              <a:rPr lang="en-US" altLang="en-US" smtClean="0"/>
              <a:t>Volunteer instructors who are donating their time need an extra measure of recognition</a:t>
            </a:r>
          </a:p>
        </p:txBody>
      </p:sp>
      <p:sp>
        <p:nvSpPr>
          <p:cNvPr id="378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378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3E42A4E7-3C06-4676-8DFE-4840C9CDBEE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Reserve termination for those times when:</a:t>
            </a:r>
          </a:p>
          <a:p>
            <a:pPr lvl="1"/>
            <a:r>
              <a:rPr lang="en-US" altLang="en-US" smtClean="0"/>
              <a:t>All other measures have failed</a:t>
            </a:r>
          </a:p>
          <a:p>
            <a:pPr lvl="1"/>
            <a:r>
              <a:rPr lang="en-US" altLang="en-US" smtClean="0"/>
              <a:t>There has been gross misconduct</a:t>
            </a:r>
          </a:p>
          <a:p>
            <a:pPr lvl="2"/>
            <a:r>
              <a:rPr lang="en-US" altLang="en-US" smtClean="0"/>
              <a:t>Such as theft, abuse, being under influence of drugs or alcohol, or demonstrated disregard for CERT participants’ safety</a:t>
            </a:r>
          </a:p>
          <a:p>
            <a:r>
              <a:rPr lang="en-US" altLang="en-US" smtClean="0"/>
              <a:t>Follow guidelines in Unit 4, Working with Volunteers</a:t>
            </a:r>
          </a:p>
        </p:txBody>
      </p:sp>
      <p:sp>
        <p:nvSpPr>
          <p:cNvPr id="389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389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060469CC-74B1-4755-99AB-C74331348EC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Terminate an Instructor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Summary</a:t>
            </a:r>
            <a:endParaRPr lang="en-US" dirty="0"/>
          </a:p>
        </p:txBody>
      </p:sp>
      <p:sp>
        <p:nvSpPr>
          <p:cNvPr id="3994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The Program Manager and the CERT Instructor</a:t>
            </a:r>
          </a:p>
          <a:p>
            <a:r>
              <a:rPr lang="en-US" altLang="en-US" smtClean="0"/>
              <a:t>Recruit Instructors</a:t>
            </a:r>
          </a:p>
          <a:p>
            <a:r>
              <a:rPr lang="en-US" altLang="en-US" smtClean="0"/>
              <a:t>Orient Instructors</a:t>
            </a:r>
          </a:p>
          <a:p>
            <a:r>
              <a:rPr lang="en-US" altLang="en-US" smtClean="0"/>
              <a:t>Track Instructors</a:t>
            </a:r>
          </a:p>
          <a:p>
            <a:r>
              <a:rPr lang="en-US" altLang="en-US" smtClean="0"/>
              <a:t>Manage Instructors</a:t>
            </a:r>
          </a:p>
          <a:p>
            <a:r>
              <a:rPr lang="en-US" altLang="en-US" smtClean="0"/>
              <a:t>Retain Instructors</a:t>
            </a:r>
          </a:p>
          <a:p>
            <a:r>
              <a:rPr lang="en-US" altLang="en-US" smtClean="0"/>
              <a:t>Terminate an Instructor </a:t>
            </a:r>
          </a:p>
        </p:txBody>
      </p:sp>
      <p:sp>
        <p:nvSpPr>
          <p:cNvPr id="399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399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62EE7A9B-F742-4F90-B8C0-3CD43253215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5-18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How a Program Manager completes  activities may differ somewhat depending on status of instructor</a:t>
            </a:r>
          </a:p>
          <a:p>
            <a:pPr lvl="1"/>
            <a:r>
              <a:rPr lang="en-US" altLang="en-US" smtClean="0"/>
              <a:t>Some instructors are paid</a:t>
            </a:r>
          </a:p>
          <a:p>
            <a:pPr lvl="1"/>
            <a:r>
              <a:rPr lang="en-US" altLang="en-US" smtClean="0"/>
              <a:t>Some instructors are volunteers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1F850B78-AD18-4D7F-A82C-2E923E9C3A0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Heads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Think about requirements for CERT instructor:</a:t>
            </a:r>
          </a:p>
          <a:p>
            <a:pPr lvl="1"/>
            <a:r>
              <a:rPr lang="en-US" altLang="en-US" smtClean="0"/>
              <a:t>Job of instructor</a:t>
            </a:r>
          </a:p>
          <a:p>
            <a:pPr lvl="1"/>
            <a:r>
              <a:rPr lang="en-US" altLang="en-US" smtClean="0"/>
              <a:t>What makes a competent instructor</a:t>
            </a:r>
          </a:p>
          <a:p>
            <a:r>
              <a:rPr lang="en-US" altLang="en-US" smtClean="0"/>
              <a:t>Consider these requirements when developing </a:t>
            </a:r>
            <a:br>
              <a:rPr lang="en-US" altLang="en-US" smtClean="0"/>
            </a:br>
            <a:r>
              <a:rPr lang="en-US" altLang="en-US" smtClean="0"/>
              <a:t>instructor </a:t>
            </a:r>
            <a:br>
              <a:rPr lang="en-US" altLang="en-US" smtClean="0"/>
            </a:br>
            <a:r>
              <a:rPr lang="en-US" altLang="en-US" smtClean="0"/>
              <a:t>deployment </a:t>
            </a:r>
            <a:br>
              <a:rPr lang="en-US" altLang="en-US" smtClean="0"/>
            </a:br>
            <a:r>
              <a:rPr lang="en-US" altLang="en-US" smtClean="0"/>
              <a:t>plan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72223A31-B0E7-4B5C-B896-4F79D7E38CF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pic>
        <p:nvPicPr>
          <p:cNvPr id="6150" name="Picture 5" descr="CERT volunteer with fire extinguish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450" y="3911600"/>
            <a:ext cx="3500438" cy="2341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78775" y="6121400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5-2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745871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Program </a:t>
            </a:r>
            <a:r>
              <a:rPr lang="en-US" altLang="en-US" dirty="0" err="1">
                <a:solidFill>
                  <a:schemeClr val="bg1"/>
                </a:solidFill>
                <a:cs typeface="Times New Roman" pitchFamily="18" charset="0"/>
              </a:rPr>
              <a:t>Mgr</a:t>
            </a: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 and Instructors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Course Manager </a:t>
            </a:r>
          </a:p>
          <a:p>
            <a:pPr lvl="1"/>
            <a:r>
              <a:rPr lang="en-US" altLang="en-US" smtClean="0"/>
              <a:t>Deals with logistics of putting on course (may be Program Manager)</a:t>
            </a:r>
          </a:p>
          <a:p>
            <a:r>
              <a:rPr lang="en-US" altLang="en-US" smtClean="0"/>
              <a:t>Lead Instructor 	</a:t>
            </a:r>
          </a:p>
          <a:p>
            <a:pPr lvl="1"/>
            <a:r>
              <a:rPr lang="en-US" altLang="en-US" smtClean="0"/>
              <a:t>Can instruct and oversee all course modules</a:t>
            </a:r>
          </a:p>
          <a:p>
            <a:r>
              <a:rPr lang="en-US" altLang="en-US" smtClean="0"/>
              <a:t>Unit Instructor</a:t>
            </a:r>
          </a:p>
          <a:p>
            <a:pPr lvl="1"/>
            <a:r>
              <a:rPr lang="en-US" altLang="en-US" smtClean="0"/>
              <a:t>Has proficiency in one or more modules</a:t>
            </a:r>
          </a:p>
          <a:p>
            <a:r>
              <a:rPr lang="en-US" altLang="en-US" smtClean="0"/>
              <a:t>Subject Matter Expert </a:t>
            </a:r>
          </a:p>
          <a:p>
            <a:pPr lvl="1"/>
            <a:r>
              <a:rPr lang="en-US" altLang="en-US" smtClean="0"/>
              <a:t>Provides expertise in specific area of module </a:t>
            </a:r>
          </a:p>
        </p:txBody>
      </p:sp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06B0D45B-2CB3-4DB9-9FC9-92AA6F860E6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Personnel Needed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Course Manager may also be Lead Instructor</a:t>
            </a:r>
          </a:p>
          <a:p>
            <a:r>
              <a:rPr lang="en-US" altLang="en-US" smtClean="0"/>
              <a:t>Unit instructor may also be Subject Matter Expert</a:t>
            </a:r>
          </a:p>
          <a:p>
            <a:r>
              <a:rPr lang="en-US" altLang="en-US" smtClean="0"/>
              <a:t>Course may only require one instructor </a:t>
            </a:r>
          </a:p>
          <a:p>
            <a:pPr lvl="1"/>
            <a:r>
              <a:rPr lang="en-US" altLang="en-US" smtClean="0"/>
              <a:t>Course Manager stays in room during training to help</a:t>
            </a:r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7F067479-5476-4BB8-B948-912D9867AC4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Possible Configurations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Instructors are program’s representatives to participants</a:t>
            </a:r>
          </a:p>
          <a:p>
            <a:pPr lvl="1"/>
            <a:r>
              <a:rPr lang="en-US" altLang="en-US" smtClean="0"/>
              <a:t>Participants will form opinion about CERT program from instructor</a:t>
            </a:r>
          </a:p>
          <a:p>
            <a:pPr lvl="1"/>
            <a:r>
              <a:rPr lang="en-US" altLang="en-US" smtClean="0"/>
              <a:t>Participants will copy behaviors that instructor models</a:t>
            </a:r>
          </a:p>
        </p:txBody>
      </p:sp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28ED42C1-CF0D-4457-B8CB-944D4FC1C4C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Importance of Instructors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7264400" cy="825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</a:rPr>
              <a:t>Importance of Instructors</a:t>
            </a:r>
            <a:br>
              <a:rPr lang="en-US" altLang="en-US" dirty="0" smtClean="0">
                <a:latin typeface="Arial" charset="0"/>
              </a:rPr>
            </a:br>
            <a:endParaRPr lang="en-US" altLang="en-US" dirty="0" smtClean="0">
              <a:latin typeface="Arial" charset="0"/>
            </a:endParaRPr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Working With Instructors</a:t>
            </a: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5-</a:t>
            </a:r>
            <a:fld id="{F148963C-3C66-416F-9B07-C3AFBCAB3CA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10245" name="Rounded Rectangle 5"/>
          <p:cNvSpPr>
            <a:spLocks noChangeArrowheads="1"/>
          </p:cNvSpPr>
          <p:nvPr/>
        </p:nvSpPr>
        <p:spPr bwMode="auto">
          <a:xfrm>
            <a:off x="1487488" y="1801813"/>
            <a:ext cx="6469062" cy="33162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>
                <a:latin typeface="Lucida Sans" pitchFamily="34" charset="0"/>
                <a:ea typeface="Lucida Sans" pitchFamily="34" charset="0"/>
                <a:cs typeface="Lucida Sans" pitchFamily="34" charset="0"/>
              </a:rPr>
              <a:t>Quality of instructors selected will have more to do with initial success or failure of program than anything else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latin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5-4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373BF13-B602-4E3F-801A-52C4161B179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EABE5C-CC2D-4DD5-87DE-3CCF074067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87DC41E-B678-4AA6-BB7E-A0A77E639AE7}">
  <ds:schemaRefs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4591</TotalTime>
  <Words>1648</Words>
  <Application>Microsoft Office PowerPoint</Application>
  <PresentationFormat>On-screen Show (4:3)</PresentationFormat>
  <Paragraphs>327</Paragraphs>
  <Slides>38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Custom Design</vt:lpstr>
      <vt:lpstr>Unit 5: Working with Instructors</vt:lpstr>
      <vt:lpstr>Unit Objectives</vt:lpstr>
      <vt:lpstr>Unit Topics</vt:lpstr>
      <vt:lpstr>Heads Up</vt:lpstr>
      <vt:lpstr>Program Mgr and Instructors</vt:lpstr>
      <vt:lpstr>Personnel Needed</vt:lpstr>
      <vt:lpstr>Possible Configurations</vt:lpstr>
      <vt:lpstr>Importance of Instructors</vt:lpstr>
      <vt:lpstr>Importance of Instructors </vt:lpstr>
      <vt:lpstr>A Competent Instructor</vt:lpstr>
      <vt:lpstr>Instructor Knowledge</vt:lpstr>
      <vt:lpstr>Other Instructor Attributes</vt:lpstr>
      <vt:lpstr>Instructor Deployment Plan</vt:lpstr>
      <vt:lpstr>#1 Recruit Instructors</vt:lpstr>
      <vt:lpstr>Find Good Instructors</vt:lpstr>
      <vt:lpstr>Recommendation</vt:lpstr>
      <vt:lpstr>Activity</vt:lpstr>
      <vt:lpstr>#2 Orient Instructors</vt:lpstr>
      <vt:lpstr>Find Out Background</vt:lpstr>
      <vt:lpstr>Questionnaire</vt:lpstr>
      <vt:lpstr>Orientation Goals</vt:lpstr>
      <vt:lpstr>Orientation Tasks</vt:lpstr>
      <vt:lpstr>Orientation Tasks (cont’d)</vt:lpstr>
      <vt:lpstr>Information to Provide</vt:lpstr>
      <vt:lpstr>Information to Provide (cont’d)</vt:lpstr>
      <vt:lpstr>#3 Track Instructors</vt:lpstr>
      <vt:lpstr>Purpose of Tracking </vt:lpstr>
      <vt:lpstr>#4 Manage Instructors</vt:lpstr>
      <vt:lpstr>#4 Manage Instructors (cont’d)  </vt:lpstr>
      <vt:lpstr>Train Instructors</vt:lpstr>
      <vt:lpstr>Training Delivery Options</vt:lpstr>
      <vt:lpstr>What Do You Think?</vt:lpstr>
      <vt:lpstr>Feedback</vt:lpstr>
      <vt:lpstr>Retain Instructors</vt:lpstr>
      <vt:lpstr>What Do You Think?</vt:lpstr>
      <vt:lpstr>Recognition</vt:lpstr>
      <vt:lpstr>Terminate an Instructor</vt:lpstr>
      <vt:lpstr>Unit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Program Manager Course - Unit 5: Working with Instructors</dc:title>
  <dc:subject>This document contains Unit 5 of the CERT Program Manager Course, which concerns working with instructors.</dc:subject>
  <dc:creator>FEMA;Community Emergency Response Team</dc:creator>
  <cp:keywords>FEMA, CERT, program, manager, course, unit 5, instructors</cp:keywords>
  <cp:lastModifiedBy>Jones, Cynthia</cp:lastModifiedBy>
  <cp:revision>493</cp:revision>
  <cp:lastPrinted>2005-12-21T16:28:49Z</cp:lastPrinted>
  <dcterms:created xsi:type="dcterms:W3CDTF">2005-12-20T16:22:26Z</dcterms:created>
  <dcterms:modified xsi:type="dcterms:W3CDTF">2016-07-05T19:37:56Z</dcterms:modified>
</cp:coreProperties>
</file>