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51" r:id="rId4"/>
  </p:sldMasterIdLst>
  <p:notesMasterIdLst>
    <p:notesMasterId r:id="rId49"/>
  </p:notesMasterIdLst>
  <p:handoutMasterIdLst>
    <p:handoutMasterId r:id="rId50"/>
  </p:handoutMasterIdLst>
  <p:sldIdLst>
    <p:sldId id="256" r:id="rId5"/>
    <p:sldId id="302" r:id="rId6"/>
    <p:sldId id="306" r:id="rId7"/>
    <p:sldId id="349" r:id="rId8"/>
    <p:sldId id="395" r:id="rId9"/>
    <p:sldId id="333" r:id="rId10"/>
    <p:sldId id="351" r:id="rId11"/>
    <p:sldId id="335" r:id="rId12"/>
    <p:sldId id="353" r:id="rId13"/>
    <p:sldId id="364" r:id="rId14"/>
    <p:sldId id="366" r:id="rId15"/>
    <p:sldId id="369" r:id="rId16"/>
    <p:sldId id="365" r:id="rId17"/>
    <p:sldId id="370" r:id="rId18"/>
    <p:sldId id="371" r:id="rId19"/>
    <p:sldId id="354" r:id="rId20"/>
    <p:sldId id="311" r:id="rId21"/>
    <p:sldId id="373" r:id="rId22"/>
    <p:sldId id="374" r:id="rId23"/>
    <p:sldId id="396" r:id="rId24"/>
    <p:sldId id="375" r:id="rId25"/>
    <p:sldId id="376" r:id="rId26"/>
    <p:sldId id="393" r:id="rId27"/>
    <p:sldId id="377" r:id="rId28"/>
    <p:sldId id="356" r:id="rId29"/>
    <p:sldId id="379" r:id="rId30"/>
    <p:sldId id="381" r:id="rId31"/>
    <p:sldId id="357" r:id="rId32"/>
    <p:sldId id="312" r:id="rId33"/>
    <p:sldId id="383" r:id="rId34"/>
    <p:sldId id="384" r:id="rId35"/>
    <p:sldId id="385" r:id="rId36"/>
    <p:sldId id="336" r:id="rId37"/>
    <p:sldId id="313" r:id="rId38"/>
    <p:sldId id="387" r:id="rId39"/>
    <p:sldId id="389" r:id="rId40"/>
    <p:sldId id="314" r:id="rId41"/>
    <p:sldId id="397" r:id="rId42"/>
    <p:sldId id="390" r:id="rId43"/>
    <p:sldId id="392" r:id="rId44"/>
    <p:sldId id="391" r:id="rId45"/>
    <p:sldId id="315" r:id="rId46"/>
    <p:sldId id="398" r:id="rId47"/>
    <p:sldId id="310" r:id="rId48"/>
  </p:sldIdLst>
  <p:sldSz cx="9144000" cy="6858000" type="screen4x3"/>
  <p:notesSz cx="7315200" cy="96012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0000"/>
    <a:srgbClr val="CFCFCF"/>
    <a:srgbClr val="336699"/>
    <a:srgbClr val="333333"/>
    <a:srgbClr val="CCCCCC"/>
    <a:srgbClr val="002F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289" autoAdjust="0"/>
    <p:restoredTop sz="94670" autoAdjust="0"/>
  </p:normalViewPr>
  <p:slideViewPr>
    <p:cSldViewPr snapToGrid="0">
      <p:cViewPr varScale="1">
        <p:scale>
          <a:sx n="83" d="100"/>
          <a:sy n="83" d="100"/>
        </p:scale>
        <p:origin x="-88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2676"/>
    </p:cViewPr>
  </p:sorterViewPr>
  <p:notesViewPr>
    <p:cSldViewPr snapToGrid="0">
      <p:cViewPr varScale="1">
        <p:scale>
          <a:sx n="60" d="100"/>
          <a:sy n="60" d="100"/>
        </p:scale>
        <p:origin x="-1788" y="-96"/>
      </p:cViewPr>
      <p:guideLst>
        <p:guide orient="horz" pos="3024"/>
        <p:guide pos="230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slide" Target="slides/slide43.xml"/><Relationship Id="rId50" Type="http://schemas.openxmlformats.org/officeDocument/2006/relationships/handoutMaster" Target="handoutMasters/handout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slide" Target="slides/slide42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slide" Target="slides/slide37.xml"/><Relationship Id="rId54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53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52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slide" Target="slides/slide44.xml"/><Relationship Id="rId8" Type="http://schemas.openxmlformats.org/officeDocument/2006/relationships/slide" Target="slides/slide4.xml"/><Relationship Id="rId51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defTabSz="966788">
              <a:defRPr sz="1300">
                <a:latin typeface="Times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43375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 defTabSz="966788">
              <a:defRPr sz="1300">
                <a:latin typeface="Times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defTabSz="966788">
              <a:defRPr sz="1300">
                <a:latin typeface="Times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 defTabSz="966788">
              <a:defRPr sz="1300" smtClean="0">
                <a:latin typeface="Times" pitchFamily="18" charset="0"/>
              </a:defRPr>
            </a:lvl1pPr>
          </a:lstStyle>
          <a:p>
            <a:pPr>
              <a:defRPr/>
            </a:pPr>
            <a:fld id="{A008A0DC-3AA6-4581-B5F6-BE4AEDFDE91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469742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defTabSz="966788">
              <a:defRPr sz="1300">
                <a:latin typeface="Times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3375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 defTabSz="966788">
              <a:defRPr sz="1300">
                <a:latin typeface="Times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710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57300" y="720725"/>
            <a:ext cx="4800600" cy="3600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31838" y="4560888"/>
            <a:ext cx="5851525" cy="431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defTabSz="966788">
              <a:defRPr sz="1300">
                <a:latin typeface="Times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 defTabSz="966788">
              <a:defRPr sz="1300" smtClean="0">
                <a:latin typeface="Times" pitchFamily="18" charset="0"/>
              </a:defRPr>
            </a:lvl1pPr>
          </a:lstStyle>
          <a:p>
            <a:pPr>
              <a:defRPr/>
            </a:pPr>
            <a:fld id="{4694FC10-BBDA-455C-91DF-86596F1B31A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8115572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>
              <a:defRPr sz="2400">
                <a:solidFill>
                  <a:schemeClr val="tx1"/>
                </a:solidFill>
                <a:latin typeface="Times" charset="0"/>
              </a:defRPr>
            </a:lvl1pPr>
            <a:lvl2pPr marL="742950" indent="-285750" defTabSz="966788">
              <a:defRPr sz="2400">
                <a:solidFill>
                  <a:schemeClr val="tx1"/>
                </a:solidFill>
                <a:latin typeface="Times" charset="0"/>
              </a:defRPr>
            </a:lvl2pPr>
            <a:lvl3pPr marL="1143000" indent="-228600" defTabSz="966788">
              <a:defRPr sz="2400">
                <a:solidFill>
                  <a:schemeClr val="tx1"/>
                </a:solidFill>
                <a:latin typeface="Times" charset="0"/>
              </a:defRPr>
            </a:lvl3pPr>
            <a:lvl4pPr marL="1600200" indent="-228600" defTabSz="966788">
              <a:defRPr sz="2400">
                <a:solidFill>
                  <a:schemeClr val="tx1"/>
                </a:solidFill>
                <a:latin typeface="Times" charset="0"/>
              </a:defRPr>
            </a:lvl4pPr>
            <a:lvl5pPr marL="2057400" indent="-228600" defTabSz="966788">
              <a:defRPr sz="2400">
                <a:solidFill>
                  <a:schemeClr val="tx1"/>
                </a:solidFill>
                <a:latin typeface="Times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9pPr>
          </a:lstStyle>
          <a:p>
            <a:fld id="{FBECB44D-9FC5-4E80-B645-F532954E1D6C}" type="slidenum">
              <a:rPr lang="en-US" altLang="en-US" sz="1300"/>
              <a:pPr/>
              <a:t>1</a:t>
            </a:fld>
            <a:endParaRPr lang="en-US" altLang="en-US" sz="1300"/>
          </a:p>
        </p:txBody>
      </p:sp>
      <p:sp>
        <p:nvSpPr>
          <p:cNvPr id="481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Times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34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Times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837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Times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Times" charset="0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041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Times" charset="0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4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Times" charset="0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246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Times" charset="0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349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Times" charset="0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451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Times" charset="0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553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Times" charset="0"/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656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Times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Times" charset="0"/>
            </a:endParaRP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758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>
              <a:latin typeface="Times" charset="0"/>
            </a:endParaRPr>
          </a:p>
        </p:txBody>
      </p:sp>
      <p:sp>
        <p:nvSpPr>
          <p:cNvPr id="6758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>
              <a:defRPr sz="2400">
                <a:solidFill>
                  <a:schemeClr val="tx1"/>
                </a:solidFill>
                <a:latin typeface="Times" charset="0"/>
              </a:defRPr>
            </a:lvl1pPr>
            <a:lvl2pPr marL="742950" indent="-285750" defTabSz="966788">
              <a:defRPr sz="2400">
                <a:solidFill>
                  <a:schemeClr val="tx1"/>
                </a:solidFill>
                <a:latin typeface="Times" charset="0"/>
              </a:defRPr>
            </a:lvl2pPr>
            <a:lvl3pPr marL="1143000" indent="-228600" defTabSz="966788">
              <a:defRPr sz="2400">
                <a:solidFill>
                  <a:schemeClr val="tx1"/>
                </a:solidFill>
                <a:latin typeface="Times" charset="0"/>
              </a:defRPr>
            </a:lvl3pPr>
            <a:lvl4pPr marL="1600200" indent="-228600" defTabSz="966788">
              <a:defRPr sz="2400">
                <a:solidFill>
                  <a:schemeClr val="tx1"/>
                </a:solidFill>
                <a:latin typeface="Times" charset="0"/>
              </a:defRPr>
            </a:lvl4pPr>
            <a:lvl5pPr marL="2057400" indent="-228600" defTabSz="966788">
              <a:defRPr sz="2400">
                <a:solidFill>
                  <a:schemeClr val="tx1"/>
                </a:solidFill>
                <a:latin typeface="Times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9pPr>
          </a:lstStyle>
          <a:p>
            <a:fld id="{DA033C6F-30A2-4B92-8D07-F41B5ED0C1FA}" type="slidenum">
              <a:rPr lang="en-US" altLang="en-US" sz="1300"/>
              <a:pPr/>
              <a:t>20</a:t>
            </a:fld>
            <a:endParaRPr lang="en-US" altLang="en-US" sz="130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86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Times" charset="0"/>
            </a:endParaRP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963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Times" charset="0"/>
            </a:endParaRPr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065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Times" charset="0"/>
            </a:endParaRPr>
          </a:p>
        </p:txBody>
      </p:sp>
      <p:sp>
        <p:nvSpPr>
          <p:cNvPr id="7066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>
              <a:defRPr sz="2400">
                <a:solidFill>
                  <a:schemeClr val="tx1"/>
                </a:solidFill>
                <a:latin typeface="Times" charset="0"/>
              </a:defRPr>
            </a:lvl1pPr>
            <a:lvl2pPr marL="742950" indent="-285750" defTabSz="966788">
              <a:defRPr sz="2400">
                <a:solidFill>
                  <a:schemeClr val="tx1"/>
                </a:solidFill>
                <a:latin typeface="Times" charset="0"/>
              </a:defRPr>
            </a:lvl2pPr>
            <a:lvl3pPr marL="1143000" indent="-228600" defTabSz="966788">
              <a:defRPr sz="2400">
                <a:solidFill>
                  <a:schemeClr val="tx1"/>
                </a:solidFill>
                <a:latin typeface="Times" charset="0"/>
              </a:defRPr>
            </a:lvl3pPr>
            <a:lvl4pPr marL="1600200" indent="-228600" defTabSz="966788">
              <a:defRPr sz="2400">
                <a:solidFill>
                  <a:schemeClr val="tx1"/>
                </a:solidFill>
                <a:latin typeface="Times" charset="0"/>
              </a:defRPr>
            </a:lvl4pPr>
            <a:lvl5pPr marL="2057400" indent="-228600" defTabSz="966788">
              <a:defRPr sz="2400">
                <a:solidFill>
                  <a:schemeClr val="tx1"/>
                </a:solidFill>
                <a:latin typeface="Times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9pPr>
          </a:lstStyle>
          <a:p>
            <a:fld id="{38A7339A-4304-4ADF-A0EB-9025763C5E73}" type="slidenum">
              <a:rPr lang="en-US" altLang="en-US" sz="1300"/>
              <a:pPr/>
              <a:t>23</a:t>
            </a:fld>
            <a:endParaRPr lang="en-US" altLang="en-US" sz="130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68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Times" charset="0"/>
            </a:endParaRPr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270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Times" charset="0"/>
            </a:endParaRPr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37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Times" charset="0"/>
            </a:endParaRPr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475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Times" charset="0"/>
            </a:endParaRPr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577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Times" charset="0"/>
            </a:endParaRPr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680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Times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Times" charset="0"/>
            </a:endParaRPr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782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Times" charset="0"/>
            </a:endParaRPr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885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Times" charset="0"/>
            </a:endParaRPr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987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Times" charset="0"/>
            </a:endParaRPr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08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Times" charset="0"/>
            </a:endParaRPr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2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Times" charset="0"/>
            </a:endParaRPr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294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Times" charset="0"/>
            </a:endParaRPr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397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Times" charset="0"/>
            </a:endParaRPr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49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Times" charset="0"/>
            </a:endParaRPr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601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>
              <a:latin typeface="Times" charset="0"/>
            </a:endParaRPr>
          </a:p>
        </p:txBody>
      </p:sp>
      <p:sp>
        <p:nvSpPr>
          <p:cNvPr id="8602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>
              <a:defRPr sz="2400">
                <a:solidFill>
                  <a:schemeClr val="tx1"/>
                </a:solidFill>
                <a:latin typeface="Times" charset="0"/>
              </a:defRPr>
            </a:lvl1pPr>
            <a:lvl2pPr marL="742950" indent="-285750" defTabSz="966788">
              <a:defRPr sz="2400">
                <a:solidFill>
                  <a:schemeClr val="tx1"/>
                </a:solidFill>
                <a:latin typeface="Times" charset="0"/>
              </a:defRPr>
            </a:lvl2pPr>
            <a:lvl3pPr marL="1143000" indent="-228600" defTabSz="966788">
              <a:defRPr sz="2400">
                <a:solidFill>
                  <a:schemeClr val="tx1"/>
                </a:solidFill>
                <a:latin typeface="Times" charset="0"/>
              </a:defRPr>
            </a:lvl3pPr>
            <a:lvl4pPr marL="1600200" indent="-228600" defTabSz="966788">
              <a:defRPr sz="2400">
                <a:solidFill>
                  <a:schemeClr val="tx1"/>
                </a:solidFill>
                <a:latin typeface="Times" charset="0"/>
              </a:defRPr>
            </a:lvl4pPr>
            <a:lvl5pPr marL="2057400" indent="-228600" defTabSz="966788">
              <a:defRPr sz="2400">
                <a:solidFill>
                  <a:schemeClr val="tx1"/>
                </a:solidFill>
                <a:latin typeface="Times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9pPr>
          </a:lstStyle>
          <a:p>
            <a:fld id="{77811833-BFBD-4F79-BC86-C2E507EAAEAB}" type="slidenum">
              <a:rPr lang="en-US" altLang="en-US" sz="1300"/>
              <a:pPr/>
              <a:t>38</a:t>
            </a:fld>
            <a:endParaRPr lang="en-US" altLang="en-US" sz="1300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704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Times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Times" charset="0"/>
            </a:endParaRPr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806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Times" charset="0"/>
            </a:endParaRPr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909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Times" charset="0"/>
            </a:endParaRPr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011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Times" charset="0"/>
            </a:endParaRPr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113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>
              <a:latin typeface="Times" charset="0"/>
            </a:endParaRPr>
          </a:p>
        </p:txBody>
      </p:sp>
      <p:sp>
        <p:nvSpPr>
          <p:cNvPr id="9114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>
              <a:defRPr sz="2400">
                <a:solidFill>
                  <a:schemeClr val="tx1"/>
                </a:solidFill>
                <a:latin typeface="Times" charset="0"/>
              </a:defRPr>
            </a:lvl1pPr>
            <a:lvl2pPr marL="742950" indent="-285750" defTabSz="966788">
              <a:defRPr sz="2400">
                <a:solidFill>
                  <a:schemeClr val="tx1"/>
                </a:solidFill>
                <a:latin typeface="Times" charset="0"/>
              </a:defRPr>
            </a:lvl2pPr>
            <a:lvl3pPr marL="1143000" indent="-228600" defTabSz="966788">
              <a:defRPr sz="2400">
                <a:solidFill>
                  <a:schemeClr val="tx1"/>
                </a:solidFill>
                <a:latin typeface="Times" charset="0"/>
              </a:defRPr>
            </a:lvl3pPr>
            <a:lvl4pPr marL="1600200" indent="-228600" defTabSz="966788">
              <a:defRPr sz="2400">
                <a:solidFill>
                  <a:schemeClr val="tx1"/>
                </a:solidFill>
                <a:latin typeface="Times" charset="0"/>
              </a:defRPr>
            </a:lvl4pPr>
            <a:lvl5pPr marL="2057400" indent="-228600" defTabSz="966788">
              <a:defRPr sz="2400">
                <a:solidFill>
                  <a:schemeClr val="tx1"/>
                </a:solidFill>
                <a:latin typeface="Times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9pPr>
          </a:lstStyle>
          <a:p>
            <a:fld id="{213213C4-FCD9-48BE-88D9-53B27EDFA964}" type="slidenum">
              <a:rPr lang="en-US" altLang="en-US" sz="1300"/>
              <a:pPr/>
              <a:t>43</a:t>
            </a:fld>
            <a:endParaRPr lang="en-US" altLang="en-US" sz="1300"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16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Times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Times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25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Times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Times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Times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32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Times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7"/>
          <p:cNvSpPr>
            <a:spLocks noGrp="1"/>
          </p:cNvSpPr>
          <p:nvPr>
            <p:ph type="title"/>
          </p:nvPr>
        </p:nvSpPr>
        <p:spPr>
          <a:xfrm>
            <a:off x="295834" y="3512690"/>
            <a:ext cx="8229600" cy="768854"/>
          </a:xfrm>
          <a:prstGeom prst="rect">
            <a:avLst/>
          </a:prstGeom>
        </p:spPr>
        <p:txBody>
          <a:bodyPr/>
          <a:lstStyle>
            <a:lvl1pPr algn="l">
              <a:defRPr>
                <a:solidFill>
                  <a:schemeClr val="bg1"/>
                </a:solidFill>
                <a:latin typeface="Times" pitchFamily="18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72093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Program Manager: Working With Volunteers</a:t>
            </a:r>
          </a:p>
        </p:txBody>
      </p:sp>
      <p:sp>
        <p:nvSpPr>
          <p:cNvPr id="5" name="Rectangle 3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4-</a:t>
            </a:r>
            <a:fld id="{03623E30-B88C-4478-9B85-C7BC78258FE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188639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48450" y="274638"/>
            <a:ext cx="2063750" cy="6100762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38850" cy="61007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Program Manager: Working With Volunteers</a:t>
            </a:r>
          </a:p>
        </p:txBody>
      </p:sp>
      <p:sp>
        <p:nvSpPr>
          <p:cNvPr id="5" name="Rectangle 3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4-</a:t>
            </a:r>
            <a:fld id="{7FA9C785-D0A8-483E-945B-F05EB2B34A2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9555594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82600" y="1201738"/>
            <a:ext cx="4038600" cy="51736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73600" y="1201738"/>
            <a:ext cx="4038600" cy="51736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3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Program Manager: Working With Volunteers</a:t>
            </a:r>
          </a:p>
        </p:txBody>
      </p:sp>
      <p:sp>
        <p:nvSpPr>
          <p:cNvPr id="6" name="Rectangle 3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4-</a:t>
            </a:r>
            <a:fld id="{CAE4C8BD-C1A3-439F-A2C3-BA3C67EC211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097309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5200" y="76200"/>
            <a:ext cx="5588000" cy="825500"/>
          </a:xfrm>
          <a:prstGeom prst="rect">
            <a:avLst/>
          </a:prstGeom>
        </p:spPr>
        <p:txBody>
          <a:bodyPr/>
          <a:lstStyle>
            <a:lvl1pPr algn="l">
              <a:defRPr sz="3600" baseline="0">
                <a:solidFill>
                  <a:schemeClr val="bg1"/>
                </a:solidFill>
                <a:latin typeface="Arial" pitchFamily="34" charset="0"/>
                <a:cs typeface="Times New Roman" pitchFamily="18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Rectangle 3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Program Manager: Working With Volunteers</a:t>
            </a:r>
          </a:p>
        </p:txBody>
      </p:sp>
      <p:sp>
        <p:nvSpPr>
          <p:cNvPr id="5" name="Rectangle 3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4-</a:t>
            </a:r>
            <a:fld id="{0EDA7E32-91EF-467C-B164-0C9507E6216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737048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3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Program Manager: Working With Volunteers</a:t>
            </a:r>
          </a:p>
        </p:txBody>
      </p:sp>
      <p:sp>
        <p:nvSpPr>
          <p:cNvPr id="5" name="Rectangle 3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4-</a:t>
            </a:r>
            <a:fld id="{32585904-BCCA-478B-85F8-8BC1B039885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645348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82600" y="1201738"/>
            <a:ext cx="4038600" cy="51736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73600" y="1201738"/>
            <a:ext cx="4038600" cy="51736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3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Program Manager: Working With Volunteers</a:t>
            </a:r>
          </a:p>
        </p:txBody>
      </p:sp>
      <p:sp>
        <p:nvSpPr>
          <p:cNvPr id="6" name="Rectangle 3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4-</a:t>
            </a:r>
            <a:fld id="{B156D8FB-309D-4627-A08B-1B84F1E7CE6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362385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3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Program Manager: Working With Volunteers</a:t>
            </a:r>
          </a:p>
        </p:txBody>
      </p:sp>
      <p:sp>
        <p:nvSpPr>
          <p:cNvPr id="8" name="Rectangle 3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4-</a:t>
            </a:r>
            <a:fld id="{F029077E-5B42-40EA-A467-6B5CE9CA685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867965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3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Program Manager: Working With Volunteers</a:t>
            </a:r>
          </a:p>
        </p:txBody>
      </p:sp>
      <p:sp>
        <p:nvSpPr>
          <p:cNvPr id="4" name="Rectangle 3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4-</a:t>
            </a:r>
            <a:fld id="{689211B0-7A37-4C60-861D-828C7DC33BE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695290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Program Manager: Working With Volunteers</a:t>
            </a:r>
          </a:p>
        </p:txBody>
      </p:sp>
      <p:sp>
        <p:nvSpPr>
          <p:cNvPr id="3" name="Rectangle 3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4-</a:t>
            </a:r>
            <a:fld id="{83A61C0D-3AE1-4ACD-9CA8-EA80D69B7BE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915513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Program Manager: Working With Volunteers</a:t>
            </a:r>
          </a:p>
        </p:txBody>
      </p:sp>
      <p:sp>
        <p:nvSpPr>
          <p:cNvPr id="6" name="Rectangle 3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4-</a:t>
            </a:r>
            <a:fld id="{9EBB6DAD-8420-4291-A825-D865B2098CC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920181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Program Manager: Working With Volunteers</a:t>
            </a:r>
          </a:p>
        </p:txBody>
      </p:sp>
      <p:sp>
        <p:nvSpPr>
          <p:cNvPr id="6" name="Rectangle 3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4-</a:t>
            </a:r>
            <a:fld id="{38A2A442-C805-4ABA-8AAA-DF652A06F24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314721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7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763" y="-1588"/>
            <a:ext cx="9144001" cy="6859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82600" y="1201738"/>
            <a:ext cx="8229600" cy="5173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First Level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24608" name="Rectangle 3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24100" y="6594475"/>
            <a:ext cx="5067300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Arial" charset="0"/>
              </a:defRPr>
            </a:lvl1pPr>
          </a:lstStyle>
          <a:p>
            <a:pPr>
              <a:defRPr/>
            </a:pPr>
            <a:r>
              <a:rPr lang="en-US"/>
              <a:t>CERT Program Manager: Working With Volunteers</a:t>
            </a:r>
          </a:p>
        </p:txBody>
      </p:sp>
      <p:sp>
        <p:nvSpPr>
          <p:cNvPr id="1029" name="Text Box 6"/>
          <p:cNvSpPr txBox="1">
            <a:spLocks noChangeArrowheads="1"/>
          </p:cNvSpPr>
          <p:nvPr userDrawn="1"/>
        </p:nvSpPr>
        <p:spPr bwMode="auto">
          <a:xfrm>
            <a:off x="1079500" y="44450"/>
            <a:ext cx="5435600" cy="877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>
              <a:spcBef>
                <a:spcPct val="50000"/>
              </a:spcBef>
              <a:defRPr/>
            </a:pPr>
            <a:endParaRPr lang="en-US" altLang="en-US" sz="3600" smtClean="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24609" name="Rectangle 3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077200" y="6567488"/>
            <a:ext cx="1066800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 smtClean="0">
                <a:latin typeface="Arial" charset="0"/>
              </a:defRPr>
            </a:lvl1pPr>
          </a:lstStyle>
          <a:p>
            <a:pPr>
              <a:defRPr/>
            </a:pPr>
            <a:r>
              <a:rPr lang="en-US" altLang="en-US"/>
              <a:t>4-</a:t>
            </a:r>
            <a:fld id="{C1C3F56F-1B23-448C-BE0C-48EA03746E1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28" r:id="rId1"/>
    <p:sldLayoutId id="2147484017" r:id="rId2"/>
    <p:sldLayoutId id="2147484018" r:id="rId3"/>
    <p:sldLayoutId id="2147484019" r:id="rId4"/>
    <p:sldLayoutId id="2147484020" r:id="rId5"/>
    <p:sldLayoutId id="2147484021" r:id="rId6"/>
    <p:sldLayoutId id="2147484022" r:id="rId7"/>
    <p:sldLayoutId id="2147484023" r:id="rId8"/>
    <p:sldLayoutId id="2147484024" r:id="rId9"/>
    <p:sldLayoutId id="2147484025" r:id="rId10"/>
    <p:sldLayoutId id="2147484026" r:id="rId11"/>
    <p:sldLayoutId id="2147484027" r:id="rId12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3" descr="Cover background with FEMA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6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7" descr="CERT logo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19035" y="5851525"/>
            <a:ext cx="1374458" cy="844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 Box 9"/>
          <p:cNvSpPr txBox="1">
            <a:spLocks noChangeArrowheads="1"/>
          </p:cNvSpPr>
          <p:nvPr/>
        </p:nvSpPr>
        <p:spPr bwMode="auto">
          <a:xfrm>
            <a:off x="304800" y="4343400"/>
            <a:ext cx="2987675" cy="427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9pPr>
          </a:lstStyle>
          <a:p>
            <a:pPr>
              <a:defRPr/>
            </a:pPr>
            <a:r>
              <a:rPr lang="en-US" altLang="en-US" sz="2200" dirty="0" smtClean="0">
                <a:solidFill>
                  <a:schemeClr val="bg1"/>
                </a:solidFill>
                <a:latin typeface="Franklin Gothic Book" pitchFamily="34" charset="0"/>
              </a:rPr>
              <a:t>CERT Program Manager</a:t>
            </a: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Unit 4: Working with Volunteers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Program Manager: Working With Volunteers</a:t>
            </a:r>
          </a:p>
        </p:txBody>
      </p:sp>
      <p:sp>
        <p:nvSpPr>
          <p:cNvPr id="11267" name="Rectangle 33"/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/>
              <a:t>4-</a:t>
            </a:r>
            <a:fld id="{E824C6A7-B5B7-4FB5-A54E-527D0FCD80A4}" type="slidenum">
              <a:rPr lang="en-US" altLang="en-US" sz="1400"/>
              <a:pPr>
                <a:spcBef>
                  <a:spcPct val="0"/>
                </a:spcBef>
                <a:buFontTx/>
                <a:buNone/>
              </a:pPr>
              <a:t>10</a:t>
            </a:fld>
            <a:endParaRPr lang="en-US" altLang="en-US" sz="1400"/>
          </a:p>
        </p:txBody>
      </p:sp>
      <p:pic>
        <p:nvPicPr>
          <p:cNvPr id="11269" name="Picture 5" descr="recruit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350" y="1025525"/>
            <a:ext cx="6596063" cy="509746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8089900" y="6096000"/>
            <a:ext cx="866775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4-8</a:t>
            </a:r>
            <a:endParaRPr lang="en-US" sz="1400" b="1" dirty="0">
              <a:latin typeface="+mn-lt"/>
            </a:endParaRPr>
          </a:p>
        </p:txBody>
      </p:sp>
      <p:pic>
        <p:nvPicPr>
          <p:cNvPr id="7" name="Picture 8" descr="CERT log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itle 1"/>
          <p:cNvSpPr>
            <a:spLocks noGrp="1"/>
          </p:cNvSpPr>
          <p:nvPr>
            <p:ph type="title"/>
          </p:nvPr>
        </p:nvSpPr>
        <p:spPr bwMode="auto"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3600" dirty="0">
                <a:solidFill>
                  <a:schemeClr val="bg1"/>
                </a:solidFill>
                <a:cs typeface="Times New Roman" pitchFamily="18" charset="0"/>
              </a:rPr>
              <a:t>#1 Recruit Volunteers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mtClean="0"/>
              <a:t>Through </a:t>
            </a:r>
            <a:r>
              <a:rPr lang="en-US" altLang="en-US" i="1" smtClean="0"/>
              <a:t>CERT Basic Training</a:t>
            </a:r>
          </a:p>
          <a:p>
            <a:r>
              <a:rPr lang="en-US" altLang="en-US" smtClean="0"/>
              <a:t>Helps participants identify preferred role</a:t>
            </a:r>
          </a:p>
          <a:p>
            <a:pPr lvl="1"/>
            <a:r>
              <a:rPr lang="en-US" altLang="en-US" smtClean="0"/>
              <a:t>To be an active member of program </a:t>
            </a:r>
          </a:p>
          <a:p>
            <a:pPr lvl="1"/>
            <a:r>
              <a:rPr lang="en-US" altLang="en-US" smtClean="0"/>
              <a:t>Just want information for personal use</a:t>
            </a:r>
          </a:p>
        </p:txBody>
      </p:sp>
      <p:sp>
        <p:nvSpPr>
          <p:cNvPr id="12290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Program Manager: Working With Volunteers</a:t>
            </a:r>
          </a:p>
        </p:txBody>
      </p:sp>
      <p:sp>
        <p:nvSpPr>
          <p:cNvPr id="12291" name="Rectangle 33"/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/>
              <a:t>4-</a:t>
            </a:r>
            <a:fld id="{57232058-56BA-41D1-887F-C8FA70DE5189}" type="slidenum">
              <a:rPr lang="en-US" altLang="en-US" sz="1400"/>
              <a:pPr>
                <a:spcBef>
                  <a:spcPct val="0"/>
                </a:spcBef>
                <a:buFontTx/>
                <a:buNone/>
              </a:pPr>
              <a:t>11</a:t>
            </a:fld>
            <a:endParaRPr lang="en-US" altLang="en-US" sz="1400"/>
          </a:p>
        </p:txBody>
      </p:sp>
      <p:sp>
        <p:nvSpPr>
          <p:cNvPr id="6" name="TextBox 5"/>
          <p:cNvSpPr txBox="1"/>
          <p:nvPr/>
        </p:nvSpPr>
        <p:spPr>
          <a:xfrm>
            <a:off x="7937500" y="6081713"/>
            <a:ext cx="866775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4-8</a:t>
            </a:r>
            <a:endParaRPr lang="en-US" sz="1400" b="1" dirty="0">
              <a:latin typeface="+mn-lt"/>
            </a:endParaRPr>
          </a:p>
        </p:txBody>
      </p:sp>
      <p:pic>
        <p:nvPicPr>
          <p:cNvPr id="7" name="Picture 8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itle 1"/>
          <p:cNvSpPr>
            <a:spLocks noGrp="1"/>
          </p:cNvSpPr>
          <p:nvPr>
            <p:ph type="title"/>
          </p:nvPr>
        </p:nvSpPr>
        <p:spPr bwMode="auto"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3600" dirty="0">
                <a:solidFill>
                  <a:schemeClr val="bg1"/>
                </a:solidFill>
                <a:cs typeface="Times New Roman" pitchFamily="18" charset="0"/>
              </a:rPr>
              <a:t>Gateway to CERT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mtClean="0"/>
              <a:t>How do you find people to take the </a:t>
            </a:r>
            <a:r>
              <a:rPr lang="en-US" altLang="en-US" i="1" smtClean="0"/>
              <a:t>CERT Basic Training </a:t>
            </a:r>
            <a:r>
              <a:rPr lang="en-US" altLang="en-US" smtClean="0"/>
              <a:t>course? </a:t>
            </a:r>
          </a:p>
          <a:p>
            <a:pPr lvl="1"/>
            <a:r>
              <a:rPr lang="en-US" altLang="en-US" smtClean="0"/>
              <a:t>Word of mouth is </a:t>
            </a:r>
            <a:r>
              <a:rPr lang="en-US" altLang="en-US" b="1" smtClean="0"/>
              <a:t>best</a:t>
            </a:r>
            <a:r>
              <a:rPr lang="en-US" altLang="en-US" smtClean="0"/>
              <a:t> way</a:t>
            </a:r>
            <a:endParaRPr lang="en-US" altLang="en-US" b="1" smtClean="0"/>
          </a:p>
          <a:p>
            <a:pPr lvl="1"/>
            <a:r>
              <a:rPr lang="en-US" altLang="en-US" smtClean="0"/>
              <a:t>Readymade groups</a:t>
            </a:r>
          </a:p>
          <a:p>
            <a:pPr lvl="1"/>
            <a:r>
              <a:rPr lang="en-US" altLang="en-US" smtClean="0"/>
              <a:t>Groups with similar interests</a:t>
            </a:r>
          </a:p>
          <a:p>
            <a:pPr lvl="1"/>
            <a:r>
              <a:rPr lang="en-US" altLang="en-US" smtClean="0"/>
              <a:t>Anyone or any group you speak to </a:t>
            </a:r>
          </a:p>
        </p:txBody>
      </p:sp>
      <p:sp>
        <p:nvSpPr>
          <p:cNvPr id="13314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Program Manager: Working With Volunteers</a:t>
            </a:r>
          </a:p>
        </p:txBody>
      </p:sp>
      <p:sp>
        <p:nvSpPr>
          <p:cNvPr id="13315" name="Rectangle 33"/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/>
              <a:t>4-</a:t>
            </a:r>
            <a:fld id="{2206BE4D-07A9-4BBA-942D-9A2304D77B26}" type="slidenum">
              <a:rPr lang="en-US" altLang="en-US" sz="1400"/>
              <a:pPr>
                <a:spcBef>
                  <a:spcPct val="0"/>
                </a:spcBef>
                <a:buFontTx/>
                <a:buNone/>
              </a:pPr>
              <a:t>12</a:t>
            </a:fld>
            <a:endParaRPr lang="en-US" altLang="en-US" sz="1400"/>
          </a:p>
        </p:txBody>
      </p:sp>
      <p:sp>
        <p:nvSpPr>
          <p:cNvPr id="6" name="TextBox 5"/>
          <p:cNvSpPr txBox="1"/>
          <p:nvPr/>
        </p:nvSpPr>
        <p:spPr>
          <a:xfrm>
            <a:off x="7937500" y="6081713"/>
            <a:ext cx="866775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4-8</a:t>
            </a:r>
            <a:endParaRPr lang="en-US" sz="1400" b="1" dirty="0">
              <a:latin typeface="+mn-lt"/>
            </a:endParaRPr>
          </a:p>
        </p:txBody>
      </p:sp>
      <p:pic>
        <p:nvPicPr>
          <p:cNvPr id="7" name="Picture 8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itle 1"/>
          <p:cNvSpPr>
            <a:spLocks noGrp="1"/>
          </p:cNvSpPr>
          <p:nvPr>
            <p:ph type="title"/>
          </p:nvPr>
        </p:nvSpPr>
        <p:spPr bwMode="auto"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3600" dirty="0">
                <a:solidFill>
                  <a:schemeClr val="bg1"/>
                </a:solidFill>
                <a:cs typeface="Times New Roman" pitchFamily="18" charset="0"/>
              </a:rPr>
              <a:t>Volunteer Sources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§"/>
            </a:pPr>
            <a:r>
              <a:rPr lang="en-US" altLang="en-US" smtClean="0"/>
              <a:t>“Established Group” Advantage</a:t>
            </a:r>
          </a:p>
          <a:p>
            <a:pPr lvl="1"/>
            <a:r>
              <a:rPr lang="en-US" altLang="en-US" smtClean="0"/>
              <a:t>Pre-existing reason(s) for working together</a:t>
            </a:r>
          </a:p>
          <a:p>
            <a:pPr lvl="1"/>
            <a:r>
              <a:rPr lang="en-US" altLang="en-US" smtClean="0"/>
              <a:t>CERT can become part of their mission  </a:t>
            </a:r>
          </a:p>
          <a:p>
            <a:r>
              <a:rPr lang="en-US" altLang="en-US" smtClean="0"/>
              <a:t>“Established Group” Disadvantage</a:t>
            </a:r>
          </a:p>
          <a:p>
            <a:pPr lvl="1"/>
            <a:r>
              <a:rPr lang="en-US" altLang="en-US" smtClean="0"/>
              <a:t>Members of some groups are not geographically connected</a:t>
            </a:r>
          </a:p>
          <a:p>
            <a:pPr lvl="1"/>
            <a:r>
              <a:rPr lang="en-US" altLang="en-US" smtClean="0"/>
              <a:t>But CERTs are organized geographically </a:t>
            </a:r>
          </a:p>
        </p:txBody>
      </p:sp>
      <p:sp>
        <p:nvSpPr>
          <p:cNvPr id="14338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Program Manager: Working With Volunteers</a:t>
            </a:r>
          </a:p>
        </p:txBody>
      </p:sp>
      <p:sp>
        <p:nvSpPr>
          <p:cNvPr id="14339" name="Rectangle 33"/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/>
              <a:t>4-</a:t>
            </a:r>
            <a:fld id="{61B75087-F284-45E0-AB1F-21FB715CF793}" type="slidenum">
              <a:rPr lang="en-US" altLang="en-US" sz="1400"/>
              <a:pPr>
                <a:spcBef>
                  <a:spcPct val="0"/>
                </a:spcBef>
                <a:buFontTx/>
                <a:buNone/>
              </a:pPr>
              <a:t>13</a:t>
            </a:fld>
            <a:endParaRPr lang="en-US" altLang="en-US" sz="1400"/>
          </a:p>
        </p:txBody>
      </p:sp>
      <p:sp>
        <p:nvSpPr>
          <p:cNvPr id="6" name="TextBox 5"/>
          <p:cNvSpPr txBox="1"/>
          <p:nvPr/>
        </p:nvSpPr>
        <p:spPr>
          <a:xfrm>
            <a:off x="7937500" y="6081713"/>
            <a:ext cx="866775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4-8</a:t>
            </a:r>
            <a:endParaRPr lang="en-US" sz="1400" b="1" dirty="0">
              <a:latin typeface="+mn-lt"/>
            </a:endParaRPr>
          </a:p>
        </p:txBody>
      </p:sp>
      <p:pic>
        <p:nvPicPr>
          <p:cNvPr id="7" name="Picture 8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itle 1"/>
          <p:cNvSpPr>
            <a:spLocks noGrp="1"/>
          </p:cNvSpPr>
          <p:nvPr>
            <p:ph type="title"/>
          </p:nvPr>
        </p:nvSpPr>
        <p:spPr bwMode="auto"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3600" dirty="0">
                <a:solidFill>
                  <a:schemeClr val="bg1"/>
                </a:solidFill>
                <a:cs typeface="Times New Roman" pitchFamily="18" charset="0"/>
              </a:rPr>
              <a:t>The Dilemma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lnSpc>
                <a:spcPct val="90000"/>
              </a:lnSpc>
              <a:buFontTx/>
              <a:buAutoNum type="arabicPeriod"/>
            </a:pPr>
            <a:r>
              <a:rPr lang="en-US" altLang="en-US" smtClean="0"/>
              <a:t>Opening </a:t>
            </a:r>
          </a:p>
          <a:p>
            <a:pPr marL="514350" indent="-514350">
              <a:lnSpc>
                <a:spcPct val="90000"/>
              </a:lnSpc>
              <a:buFontTx/>
              <a:buAutoNum type="arabicPeriod"/>
            </a:pPr>
            <a:r>
              <a:rPr lang="en-US" altLang="en-US" smtClean="0"/>
              <a:t>Statement of need </a:t>
            </a:r>
          </a:p>
          <a:p>
            <a:pPr marL="514350" indent="-514350">
              <a:lnSpc>
                <a:spcPct val="90000"/>
              </a:lnSpc>
              <a:buFontTx/>
              <a:buAutoNum type="arabicPeriod"/>
            </a:pPr>
            <a:r>
              <a:rPr lang="en-US" altLang="en-US" smtClean="0"/>
              <a:t>Statement of solution</a:t>
            </a:r>
          </a:p>
          <a:p>
            <a:pPr marL="514350" indent="-514350">
              <a:lnSpc>
                <a:spcPct val="90000"/>
              </a:lnSpc>
              <a:buFontTx/>
              <a:buAutoNum type="arabicPeriod"/>
            </a:pPr>
            <a:r>
              <a:rPr lang="en-US" altLang="en-US" smtClean="0"/>
              <a:t>Statement of level of knowledge needed</a:t>
            </a:r>
          </a:p>
          <a:p>
            <a:pPr marL="514350" indent="-514350">
              <a:lnSpc>
                <a:spcPct val="90000"/>
              </a:lnSpc>
              <a:buFontTx/>
              <a:buAutoNum type="arabicPeriod"/>
            </a:pPr>
            <a:r>
              <a:rPr lang="en-US" altLang="en-US" smtClean="0"/>
              <a:t>Statement of benefits</a:t>
            </a:r>
          </a:p>
          <a:p>
            <a:pPr marL="514350" indent="-514350">
              <a:lnSpc>
                <a:spcPct val="90000"/>
              </a:lnSpc>
              <a:buFontTx/>
              <a:buAutoNum type="arabicPeriod"/>
            </a:pPr>
            <a:r>
              <a:rPr lang="en-US" altLang="en-US" smtClean="0"/>
              <a:t>Contact point</a:t>
            </a:r>
          </a:p>
        </p:txBody>
      </p:sp>
      <p:sp>
        <p:nvSpPr>
          <p:cNvPr id="15362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Program Manager: Working With Volunteers</a:t>
            </a:r>
          </a:p>
        </p:txBody>
      </p:sp>
      <p:sp>
        <p:nvSpPr>
          <p:cNvPr id="15363" name="Rectangle 33"/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/>
              <a:t>4-</a:t>
            </a:r>
            <a:fld id="{A4527192-FBB6-45D3-914E-0C30F83AFD4A}" type="slidenum">
              <a:rPr lang="en-US" altLang="en-US" sz="1400"/>
              <a:pPr>
                <a:spcBef>
                  <a:spcPct val="0"/>
                </a:spcBef>
                <a:buFontTx/>
                <a:buNone/>
              </a:pPr>
              <a:t>14</a:t>
            </a:fld>
            <a:endParaRPr lang="en-US" altLang="en-US" sz="1400"/>
          </a:p>
        </p:txBody>
      </p:sp>
      <p:pic>
        <p:nvPicPr>
          <p:cNvPr id="15366" name="Picture 5" descr="CERT Volunteer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54438" y="3944938"/>
            <a:ext cx="3657600" cy="24320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7937500" y="6081713"/>
            <a:ext cx="866775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4-9</a:t>
            </a:r>
            <a:endParaRPr lang="en-US" sz="1400" b="1" dirty="0">
              <a:latin typeface="+mn-lt"/>
            </a:endParaRPr>
          </a:p>
        </p:txBody>
      </p:sp>
      <p:pic>
        <p:nvPicPr>
          <p:cNvPr id="8" name="Picture 8" descr="CERT log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itle 1"/>
          <p:cNvSpPr>
            <a:spLocks noGrp="1"/>
          </p:cNvSpPr>
          <p:nvPr>
            <p:ph type="title"/>
          </p:nvPr>
        </p:nvSpPr>
        <p:spPr bwMode="auto">
          <a:xfrm>
            <a:off x="965200" y="-72390"/>
            <a:ext cx="7961630" cy="82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dirty="0">
                <a:solidFill>
                  <a:schemeClr val="bg1"/>
                </a:solidFill>
                <a:cs typeface="Times New Roman" pitchFamily="18" charset="0"/>
              </a:rPr>
              <a:t>Recruitment Message </a:t>
            </a:r>
            <a:r>
              <a:rPr lang="en-US" altLang="en-US" dirty="0" smtClean="0">
                <a:solidFill>
                  <a:schemeClr val="bg1"/>
                </a:solidFill>
                <a:cs typeface="Times New Roman" pitchFamily="18" charset="0"/>
              </a:rPr>
              <a:t/>
            </a:r>
            <a:br>
              <a:rPr lang="en-US" altLang="en-US" dirty="0" smtClean="0">
                <a:solidFill>
                  <a:schemeClr val="bg1"/>
                </a:solidFill>
                <a:cs typeface="Times New Roman" pitchFamily="18" charset="0"/>
              </a:rPr>
            </a:br>
            <a:r>
              <a:rPr lang="en-US" altLang="en-US" dirty="0" smtClean="0">
                <a:solidFill>
                  <a:schemeClr val="bg1"/>
                </a:solidFill>
                <a:cs typeface="Times New Roman" pitchFamily="18" charset="0"/>
              </a:rPr>
              <a:t>Elements</a:t>
            </a:r>
            <a:endParaRPr lang="en-US" altLang="en-US" dirty="0">
              <a:solidFill>
                <a:schemeClr val="bg1"/>
              </a:solidFill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mtClean="0"/>
              <a:t>Be very clear and upfront about program’s expectations</a:t>
            </a:r>
          </a:p>
          <a:p>
            <a:r>
              <a:rPr lang="en-US" altLang="en-US" smtClean="0"/>
              <a:t> What are you asking?</a:t>
            </a:r>
          </a:p>
          <a:p>
            <a:pPr lvl="1"/>
            <a:r>
              <a:rPr lang="en-US" altLang="en-US" smtClean="0"/>
              <a:t>That they complete CERT Basic Training?</a:t>
            </a:r>
          </a:p>
          <a:p>
            <a:pPr lvl="1"/>
            <a:r>
              <a:rPr lang="en-US" altLang="en-US" smtClean="0"/>
              <a:t>That they build a local team?</a:t>
            </a:r>
          </a:p>
          <a:p>
            <a:pPr lvl="1"/>
            <a:r>
              <a:rPr lang="en-US" altLang="en-US" smtClean="0"/>
              <a:t>That they help coordinate the local CERT program?</a:t>
            </a:r>
          </a:p>
          <a:p>
            <a:pPr lvl="1"/>
            <a:r>
              <a:rPr lang="en-US" altLang="en-US" smtClean="0"/>
              <a:t>That they participate in other non-disaster activities?</a:t>
            </a:r>
          </a:p>
        </p:txBody>
      </p:sp>
      <p:sp>
        <p:nvSpPr>
          <p:cNvPr id="16386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Program Manager: Working With Volunteers</a:t>
            </a:r>
          </a:p>
        </p:txBody>
      </p:sp>
      <p:sp>
        <p:nvSpPr>
          <p:cNvPr id="16387" name="Rectangle 33"/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/>
              <a:t>4-</a:t>
            </a:r>
            <a:fld id="{E6115F9D-5814-4130-A90A-68F65E763169}" type="slidenum">
              <a:rPr lang="en-US" altLang="en-US" sz="1400"/>
              <a:pPr>
                <a:spcBef>
                  <a:spcPct val="0"/>
                </a:spcBef>
                <a:buFontTx/>
                <a:buNone/>
              </a:pPr>
              <a:t>15</a:t>
            </a:fld>
            <a:endParaRPr lang="en-US" altLang="en-US" sz="1400"/>
          </a:p>
        </p:txBody>
      </p:sp>
      <p:sp>
        <p:nvSpPr>
          <p:cNvPr id="6" name="TextBox 5"/>
          <p:cNvSpPr txBox="1"/>
          <p:nvPr/>
        </p:nvSpPr>
        <p:spPr>
          <a:xfrm>
            <a:off x="7937500" y="6081713"/>
            <a:ext cx="866775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4-9</a:t>
            </a:r>
            <a:endParaRPr lang="en-US" sz="1400" b="1" dirty="0">
              <a:latin typeface="+mn-lt"/>
            </a:endParaRPr>
          </a:p>
        </p:txBody>
      </p:sp>
      <p:pic>
        <p:nvPicPr>
          <p:cNvPr id="7" name="Picture 8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itle 1"/>
          <p:cNvSpPr>
            <a:spLocks noGrp="1"/>
          </p:cNvSpPr>
          <p:nvPr>
            <p:ph type="title"/>
          </p:nvPr>
        </p:nvSpPr>
        <p:spPr bwMode="auto"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3600" dirty="0">
                <a:solidFill>
                  <a:schemeClr val="bg1"/>
                </a:solidFill>
                <a:cs typeface="Times New Roman" pitchFamily="18" charset="0"/>
              </a:rPr>
              <a:t>Stress Expectations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2" name="Rectangle 2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endParaRPr lang="en-US" altLang="en-US" sz="3600" dirty="0" smtClean="0">
              <a:latin typeface="Times" pitchFamily="18" charset="0"/>
            </a:endParaRPr>
          </a:p>
          <a:p>
            <a:pPr algn="ctr">
              <a:buFontTx/>
              <a:buNone/>
            </a:pPr>
            <a:endParaRPr lang="en-US" altLang="en-US" sz="3600" b="1" dirty="0" smtClean="0">
              <a:latin typeface="Times" pitchFamily="18" charset="0"/>
            </a:endParaRPr>
          </a:p>
          <a:p>
            <a:pPr algn="ctr">
              <a:buFontTx/>
              <a:buNone/>
            </a:pPr>
            <a:r>
              <a:rPr lang="en-US" altLang="en-US" sz="3600" b="1" dirty="0" smtClean="0">
                <a:latin typeface="Times" pitchFamily="18" charset="0"/>
              </a:rPr>
              <a:t>Draft Program Plan:</a:t>
            </a:r>
          </a:p>
          <a:p>
            <a:pPr algn="ctr">
              <a:buFontTx/>
              <a:buNone/>
            </a:pPr>
            <a:endParaRPr lang="en-US" altLang="en-US" sz="3600" b="1" dirty="0" smtClean="0">
              <a:latin typeface="Times" pitchFamily="18" charset="0"/>
            </a:endParaRPr>
          </a:p>
          <a:p>
            <a:pPr algn="ctr">
              <a:buFontTx/>
              <a:buNone/>
            </a:pPr>
            <a:r>
              <a:rPr lang="en-US" altLang="en-US" sz="3600" b="1" dirty="0" smtClean="0">
                <a:latin typeface="Times" pitchFamily="18" charset="0"/>
              </a:rPr>
              <a:t>Identify Recruitment Options</a:t>
            </a:r>
          </a:p>
          <a:p>
            <a:pPr algn="ctr">
              <a:buFontTx/>
              <a:buNone/>
            </a:pPr>
            <a:endParaRPr lang="en-US" altLang="en-US" sz="3600" b="1" dirty="0" smtClean="0">
              <a:latin typeface="Times" pitchFamily="18" charset="0"/>
            </a:endParaRPr>
          </a:p>
        </p:txBody>
      </p:sp>
      <p:sp>
        <p:nvSpPr>
          <p:cNvPr id="17410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Program Manager: Working With Volunteers</a:t>
            </a:r>
          </a:p>
        </p:txBody>
      </p:sp>
      <p:sp>
        <p:nvSpPr>
          <p:cNvPr id="17411" name="Rectangle 33"/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/>
              <a:t>4-</a:t>
            </a:r>
            <a:fld id="{03468278-BF79-44F0-BE4E-4BCEC2CEB33A}" type="slidenum">
              <a:rPr lang="en-US" altLang="en-US" sz="1400"/>
              <a:pPr>
                <a:spcBef>
                  <a:spcPct val="0"/>
                </a:spcBef>
                <a:buFontTx/>
                <a:buNone/>
              </a:pPr>
              <a:t>16</a:t>
            </a:fld>
            <a:endParaRPr lang="en-US" altLang="en-US" sz="1400"/>
          </a:p>
        </p:txBody>
      </p:sp>
      <p:sp>
        <p:nvSpPr>
          <p:cNvPr id="6" name="TextBox 5"/>
          <p:cNvSpPr txBox="1"/>
          <p:nvPr/>
        </p:nvSpPr>
        <p:spPr>
          <a:xfrm>
            <a:off x="7937500" y="6081713"/>
            <a:ext cx="866775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4-10</a:t>
            </a:r>
            <a:endParaRPr lang="en-US" sz="1400" b="1" dirty="0">
              <a:latin typeface="+mn-lt"/>
            </a:endParaRPr>
          </a:p>
        </p:txBody>
      </p:sp>
      <p:pic>
        <p:nvPicPr>
          <p:cNvPr id="7" name="Picture 8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itle 1"/>
          <p:cNvSpPr>
            <a:spLocks noGrp="1"/>
          </p:cNvSpPr>
          <p:nvPr>
            <p:ph type="title"/>
          </p:nvPr>
        </p:nvSpPr>
        <p:spPr bwMode="auto"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3600" dirty="0">
                <a:solidFill>
                  <a:schemeClr val="bg1"/>
                </a:solidFill>
                <a:cs typeface="Times New Roman" pitchFamily="18" charset="0"/>
              </a:rPr>
              <a:t>Activity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7" name="Rectangle 4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mtClean="0"/>
              <a:t>Provide information on National CERT Program</a:t>
            </a:r>
          </a:p>
          <a:p>
            <a:r>
              <a:rPr lang="en-US" altLang="en-US" smtClean="0"/>
              <a:t>Provide information about local CERT program</a:t>
            </a:r>
          </a:p>
          <a:p>
            <a:r>
              <a:rPr lang="en-US" altLang="en-US" smtClean="0"/>
              <a:t>Set standards</a:t>
            </a:r>
          </a:p>
          <a:p>
            <a:r>
              <a:rPr lang="en-US" altLang="en-US" smtClean="0"/>
              <a:t>Form relationship with new volunteer</a:t>
            </a:r>
          </a:p>
          <a:p>
            <a:r>
              <a:rPr lang="en-US" altLang="en-US" smtClean="0"/>
              <a:t>Determine volunteer assignment</a:t>
            </a:r>
          </a:p>
        </p:txBody>
      </p:sp>
      <p:sp>
        <p:nvSpPr>
          <p:cNvPr id="18434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Program Manager: Working With Volunteers</a:t>
            </a:r>
          </a:p>
        </p:txBody>
      </p:sp>
      <p:sp>
        <p:nvSpPr>
          <p:cNvPr id="18435" name="Rectangle 33"/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/>
              <a:t>4-</a:t>
            </a:r>
            <a:fld id="{EB56E476-43C3-450E-9EBB-757645C0940C}" type="slidenum">
              <a:rPr lang="en-US" altLang="en-US" sz="1400"/>
              <a:pPr>
                <a:spcBef>
                  <a:spcPct val="0"/>
                </a:spcBef>
                <a:buFontTx/>
                <a:buNone/>
              </a:pPr>
              <a:t>17</a:t>
            </a:fld>
            <a:endParaRPr lang="en-US" altLang="en-US" sz="1400"/>
          </a:p>
        </p:txBody>
      </p:sp>
      <p:sp>
        <p:nvSpPr>
          <p:cNvPr id="6" name="TextBox 5"/>
          <p:cNvSpPr txBox="1"/>
          <p:nvPr/>
        </p:nvSpPr>
        <p:spPr>
          <a:xfrm>
            <a:off x="7937500" y="6081713"/>
            <a:ext cx="866775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4-10</a:t>
            </a:r>
            <a:endParaRPr lang="en-US" sz="1400" b="1" dirty="0">
              <a:latin typeface="+mn-lt"/>
            </a:endParaRPr>
          </a:p>
        </p:txBody>
      </p:sp>
      <p:pic>
        <p:nvPicPr>
          <p:cNvPr id="7" name="Picture 8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itle 1"/>
          <p:cNvSpPr>
            <a:spLocks noGrp="1"/>
          </p:cNvSpPr>
          <p:nvPr>
            <p:ph type="title"/>
          </p:nvPr>
        </p:nvSpPr>
        <p:spPr bwMode="auto"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3600" dirty="0">
                <a:solidFill>
                  <a:schemeClr val="bg1"/>
                </a:solidFill>
                <a:cs typeface="Times New Roman" pitchFamily="18" charset="0"/>
              </a:rPr>
              <a:t>#2 Orient Volunteers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mtClean="0"/>
              <a:t>Volunteers should know the standards from beginning of their CERT membership</a:t>
            </a:r>
          </a:p>
          <a:p>
            <a:pPr lvl="1"/>
            <a:r>
              <a:rPr lang="en-US" altLang="en-US" smtClean="0"/>
              <a:t>Acceptable participation in program</a:t>
            </a:r>
          </a:p>
          <a:p>
            <a:pPr lvl="1"/>
            <a:r>
              <a:rPr lang="en-US" altLang="en-US" smtClean="0"/>
              <a:t>Maintaining active status</a:t>
            </a:r>
          </a:p>
          <a:p>
            <a:pPr lvl="1"/>
            <a:r>
              <a:rPr lang="en-US" altLang="en-US" smtClean="0"/>
              <a:t>Standards of behavior</a:t>
            </a:r>
          </a:p>
          <a:p>
            <a:pPr lvl="1"/>
            <a:r>
              <a:rPr lang="en-US" altLang="en-US" smtClean="0"/>
              <a:t>Following the team chain of command</a:t>
            </a:r>
          </a:p>
          <a:p>
            <a:pPr lvl="1"/>
            <a:r>
              <a:rPr lang="en-US" altLang="en-US" smtClean="0"/>
              <a:t>Deferring to professional responders</a:t>
            </a:r>
          </a:p>
          <a:p>
            <a:pPr lvl="1"/>
            <a:r>
              <a:rPr lang="en-US" altLang="en-US" smtClean="0"/>
              <a:t>Maintaining any equipment issued </a:t>
            </a:r>
          </a:p>
        </p:txBody>
      </p:sp>
      <p:sp>
        <p:nvSpPr>
          <p:cNvPr id="19458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Program Manager: Working With Volunteers</a:t>
            </a:r>
          </a:p>
        </p:txBody>
      </p:sp>
      <p:sp>
        <p:nvSpPr>
          <p:cNvPr id="19459" name="Rectangle 33"/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4-</a:t>
            </a:r>
            <a:fld id="{45DD394D-0D44-4E03-87C8-5AE138197809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18</a:t>
            </a:fld>
            <a:endParaRPr lang="en-US" altLang="en-US" sz="1400"/>
          </a:p>
        </p:txBody>
      </p:sp>
      <p:sp>
        <p:nvSpPr>
          <p:cNvPr id="6" name="TextBox 5"/>
          <p:cNvSpPr txBox="1"/>
          <p:nvPr/>
        </p:nvSpPr>
        <p:spPr>
          <a:xfrm>
            <a:off x="7937500" y="6081713"/>
            <a:ext cx="866775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4-11</a:t>
            </a:r>
            <a:endParaRPr lang="en-US" sz="1400" b="1" dirty="0">
              <a:latin typeface="+mn-lt"/>
            </a:endParaRPr>
          </a:p>
        </p:txBody>
      </p:sp>
      <p:pic>
        <p:nvPicPr>
          <p:cNvPr id="7" name="Picture 8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itle 1"/>
          <p:cNvSpPr>
            <a:spLocks noGrp="1"/>
          </p:cNvSpPr>
          <p:nvPr>
            <p:ph type="title"/>
          </p:nvPr>
        </p:nvSpPr>
        <p:spPr bwMode="auto"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3600" dirty="0">
                <a:solidFill>
                  <a:schemeClr val="bg1"/>
                </a:solidFill>
                <a:cs typeface="Times New Roman" pitchFamily="18" charset="0"/>
              </a:rPr>
              <a:t>Set Standards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mtClean="0"/>
              <a:t>Volunteer behavior determines how program viewed by emergency responders, public officials, and community members</a:t>
            </a:r>
          </a:p>
          <a:p>
            <a:pPr lvl="1"/>
            <a:r>
              <a:rPr lang="en-US" altLang="en-US" smtClean="0"/>
              <a:t>Negative incidents can bring down program</a:t>
            </a:r>
          </a:p>
        </p:txBody>
      </p:sp>
      <p:sp>
        <p:nvSpPr>
          <p:cNvPr id="20482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Program Manager: Working With Volunteers</a:t>
            </a:r>
          </a:p>
        </p:txBody>
      </p:sp>
      <p:sp>
        <p:nvSpPr>
          <p:cNvPr id="20483" name="Rectangle 33"/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/>
              <a:t>4-</a:t>
            </a:r>
            <a:fld id="{B306351F-FC7D-4C04-92F5-9AF31B2F2206}" type="slidenum">
              <a:rPr lang="en-US" altLang="en-US" sz="1400"/>
              <a:pPr>
                <a:spcBef>
                  <a:spcPct val="0"/>
                </a:spcBef>
                <a:buFontTx/>
                <a:buNone/>
              </a:pPr>
              <a:t>19</a:t>
            </a:fld>
            <a:endParaRPr lang="en-US" altLang="en-US" sz="1400"/>
          </a:p>
        </p:txBody>
      </p:sp>
      <p:sp>
        <p:nvSpPr>
          <p:cNvPr id="6" name="TextBox 5"/>
          <p:cNvSpPr txBox="1"/>
          <p:nvPr/>
        </p:nvSpPr>
        <p:spPr>
          <a:xfrm>
            <a:off x="7937500" y="6081713"/>
            <a:ext cx="866775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4-11</a:t>
            </a:r>
            <a:endParaRPr lang="en-US" sz="1400" b="1" dirty="0">
              <a:latin typeface="+mn-lt"/>
            </a:endParaRPr>
          </a:p>
        </p:txBody>
      </p:sp>
      <p:pic>
        <p:nvPicPr>
          <p:cNvPr id="7" name="Picture 8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itle 1"/>
          <p:cNvSpPr>
            <a:spLocks noGrp="1"/>
          </p:cNvSpPr>
          <p:nvPr>
            <p:ph type="title"/>
          </p:nvPr>
        </p:nvSpPr>
        <p:spPr bwMode="auto"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3600" dirty="0">
                <a:solidFill>
                  <a:schemeClr val="bg1"/>
                </a:solidFill>
                <a:cs typeface="Times New Roman" pitchFamily="18" charset="0"/>
              </a:rPr>
              <a:t>Behavior is Important!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7" name="Rectangle 12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mtClean="0"/>
              <a:t>At the conclusion of this unit, the participants will be able to establish a process for working with volunteers:</a:t>
            </a:r>
          </a:p>
          <a:p>
            <a:pPr lvl="1"/>
            <a:r>
              <a:rPr lang="en-US" altLang="en-US" smtClean="0"/>
              <a:t>Describe how to recruit volunteers</a:t>
            </a:r>
          </a:p>
          <a:p>
            <a:pPr lvl="1"/>
            <a:r>
              <a:rPr lang="en-US" altLang="en-US" smtClean="0"/>
              <a:t>Describe how to orient volunteers</a:t>
            </a:r>
          </a:p>
          <a:p>
            <a:pPr lvl="1"/>
            <a:r>
              <a:rPr lang="en-US" altLang="en-US" smtClean="0"/>
              <a:t>Explain why to track volunteers</a:t>
            </a:r>
          </a:p>
          <a:p>
            <a:pPr lvl="1"/>
            <a:r>
              <a:rPr lang="en-US" altLang="en-US" smtClean="0"/>
              <a:t>Describe methods for managing volunteers</a:t>
            </a:r>
          </a:p>
          <a:p>
            <a:pPr lvl="1"/>
            <a:r>
              <a:rPr lang="en-US" altLang="en-US" smtClean="0"/>
              <a:t>Identify techniques for retaining volunteers</a:t>
            </a:r>
          </a:p>
          <a:p>
            <a:pPr lvl="1"/>
            <a:r>
              <a:rPr lang="en-US" altLang="en-US" smtClean="0"/>
              <a:t>Identify strategies for firing volunteers</a:t>
            </a:r>
          </a:p>
        </p:txBody>
      </p:sp>
      <p:sp>
        <p:nvSpPr>
          <p:cNvPr id="3074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Program Manager: Working With Volunteers</a:t>
            </a:r>
          </a:p>
        </p:txBody>
      </p:sp>
      <p:sp>
        <p:nvSpPr>
          <p:cNvPr id="3075" name="Rectangle 33"/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/>
              <a:t>4-</a:t>
            </a:r>
            <a:fld id="{7AAB007D-9022-4B3C-B3A0-9249EC21E0FF}" type="slidenum">
              <a:rPr lang="en-US" altLang="en-US" sz="1400"/>
              <a:pPr>
                <a:spcBef>
                  <a:spcPct val="0"/>
                </a:spcBef>
                <a:buFontTx/>
                <a:buNone/>
              </a:pPr>
              <a:t>2</a:t>
            </a:fld>
            <a:endParaRPr lang="en-US" altLang="en-US" sz="1400"/>
          </a:p>
        </p:txBody>
      </p:sp>
      <p:sp>
        <p:nvSpPr>
          <p:cNvPr id="6" name="TextBox 5"/>
          <p:cNvSpPr txBox="1"/>
          <p:nvPr/>
        </p:nvSpPr>
        <p:spPr>
          <a:xfrm>
            <a:off x="7937500" y="6081713"/>
            <a:ext cx="866775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4-1</a:t>
            </a:r>
            <a:endParaRPr lang="en-US" sz="1400" b="1" dirty="0">
              <a:latin typeface="+mn-lt"/>
            </a:endParaRPr>
          </a:p>
        </p:txBody>
      </p:sp>
      <p:pic>
        <p:nvPicPr>
          <p:cNvPr id="7" name="Picture 8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itle 1"/>
          <p:cNvSpPr>
            <a:spLocks noGrp="1"/>
          </p:cNvSpPr>
          <p:nvPr>
            <p:ph type="title"/>
          </p:nvPr>
        </p:nvSpPr>
        <p:spPr bwMode="auto"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3600" dirty="0">
                <a:solidFill>
                  <a:schemeClr val="bg1"/>
                </a:solidFill>
                <a:cs typeface="Times New Roman" pitchFamily="18" charset="0"/>
              </a:rPr>
              <a:t>Unit Objectives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mtClean="0"/>
              <a:t>Some officials concerned about volunteers working without supervision  </a:t>
            </a:r>
          </a:p>
          <a:p>
            <a:r>
              <a:rPr lang="en-US" altLang="en-US" smtClean="0"/>
              <a:t>Team must be viewed as competent group of trained volunteers who:</a:t>
            </a:r>
          </a:p>
          <a:p>
            <a:pPr lvl="1"/>
            <a:r>
              <a:rPr lang="en-US" altLang="en-US" smtClean="0"/>
              <a:t>Diligently follow directions from chain of command </a:t>
            </a:r>
          </a:p>
          <a:p>
            <a:pPr lvl="1"/>
            <a:r>
              <a:rPr lang="en-US" altLang="en-US" smtClean="0"/>
              <a:t>Provide valuable support for professional response efforts </a:t>
            </a:r>
          </a:p>
          <a:p>
            <a:endParaRPr lang="en-US" altLang="en-US" smtClean="0"/>
          </a:p>
        </p:txBody>
      </p:sp>
      <p:sp>
        <p:nvSpPr>
          <p:cNvPr id="21508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Program Manager: Working With Volunteers</a:t>
            </a:r>
          </a:p>
        </p:txBody>
      </p:sp>
      <p:sp>
        <p:nvSpPr>
          <p:cNvPr id="21509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/>
              <a:t>4-</a:t>
            </a:r>
            <a:fld id="{A509627A-4BD7-48B3-ADDF-96BE4CB5599F}" type="slidenum">
              <a:rPr lang="en-US" altLang="en-US" sz="1400"/>
              <a:pPr>
                <a:spcBef>
                  <a:spcPct val="0"/>
                </a:spcBef>
                <a:buFontTx/>
                <a:buNone/>
              </a:pPr>
              <a:t>20</a:t>
            </a:fld>
            <a:endParaRPr lang="en-US" altLang="en-US" sz="1400"/>
          </a:p>
        </p:txBody>
      </p:sp>
      <p:sp>
        <p:nvSpPr>
          <p:cNvPr id="6" name="TextBox 5"/>
          <p:cNvSpPr txBox="1"/>
          <p:nvPr/>
        </p:nvSpPr>
        <p:spPr>
          <a:xfrm>
            <a:off x="7937500" y="6081713"/>
            <a:ext cx="866775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4-11</a:t>
            </a:r>
            <a:endParaRPr lang="en-US" sz="1400" b="1" dirty="0">
              <a:latin typeface="+mn-lt"/>
            </a:endParaRPr>
          </a:p>
        </p:txBody>
      </p:sp>
      <p:pic>
        <p:nvPicPr>
          <p:cNvPr id="7" name="Picture 8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itle 1"/>
          <p:cNvSpPr>
            <a:spLocks noGrp="1"/>
          </p:cNvSpPr>
          <p:nvPr>
            <p:ph type="title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altLang="en-US" dirty="0" smtClean="0">
                <a:latin typeface="Arial" charset="0"/>
              </a:rPr>
              <a:t>Perception of Volunteers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altLang="en-US" smtClean="0"/>
              <a:t>For volunteer to become official CERT volunteer</a:t>
            </a:r>
          </a:p>
          <a:p>
            <a:pPr lvl="1">
              <a:lnSpc>
                <a:spcPct val="90000"/>
              </a:lnSpc>
            </a:pPr>
            <a:r>
              <a:rPr lang="en-US" altLang="en-US" smtClean="0"/>
              <a:t>Volunteer completes membership application</a:t>
            </a:r>
          </a:p>
          <a:p>
            <a:pPr lvl="1">
              <a:lnSpc>
                <a:spcPct val="90000"/>
              </a:lnSpc>
            </a:pPr>
            <a:r>
              <a:rPr lang="en-US" altLang="en-US" smtClean="0"/>
              <a:t>Program Manager completes background check (may be optional)</a:t>
            </a:r>
          </a:p>
          <a:p>
            <a:pPr lvl="1">
              <a:lnSpc>
                <a:spcPct val="90000"/>
              </a:lnSpc>
            </a:pPr>
            <a:r>
              <a:rPr lang="en-US" altLang="en-US" smtClean="0"/>
              <a:t>Program Manager has CERT ID card made</a:t>
            </a:r>
            <a:br>
              <a:rPr lang="en-US" altLang="en-US" smtClean="0"/>
            </a:br>
            <a:r>
              <a:rPr lang="en-US" altLang="en-US" smtClean="0"/>
              <a:t>(if part of local program)</a:t>
            </a:r>
          </a:p>
          <a:p>
            <a:pPr lvl="1">
              <a:lnSpc>
                <a:spcPct val="90000"/>
              </a:lnSpc>
            </a:pPr>
            <a:r>
              <a:rPr lang="en-US" altLang="en-US" smtClean="0"/>
              <a:t>Program Manager adds volunteer’s contact info  to CERT member database</a:t>
            </a:r>
          </a:p>
        </p:txBody>
      </p:sp>
      <p:sp>
        <p:nvSpPr>
          <p:cNvPr id="22530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Program Manager: Working With Volunteers</a:t>
            </a:r>
          </a:p>
        </p:txBody>
      </p:sp>
      <p:sp>
        <p:nvSpPr>
          <p:cNvPr id="22531" name="Rectangle 33"/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/>
              <a:t>4-</a:t>
            </a:r>
            <a:fld id="{B6244AF4-A77F-4DFF-85EA-F19297859E78}" type="slidenum">
              <a:rPr lang="en-US" altLang="en-US" sz="1400"/>
              <a:pPr>
                <a:spcBef>
                  <a:spcPct val="0"/>
                </a:spcBef>
                <a:buFontTx/>
                <a:buNone/>
              </a:pPr>
              <a:t>21</a:t>
            </a:fld>
            <a:endParaRPr lang="en-US" altLang="en-US" sz="1400"/>
          </a:p>
        </p:txBody>
      </p:sp>
      <p:sp>
        <p:nvSpPr>
          <p:cNvPr id="6" name="TextBox 5"/>
          <p:cNvSpPr txBox="1"/>
          <p:nvPr/>
        </p:nvSpPr>
        <p:spPr>
          <a:xfrm>
            <a:off x="7937500" y="6081713"/>
            <a:ext cx="866775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4-12</a:t>
            </a:r>
            <a:endParaRPr lang="en-US" sz="1400" b="1" dirty="0">
              <a:latin typeface="+mn-lt"/>
            </a:endParaRPr>
          </a:p>
        </p:txBody>
      </p:sp>
      <p:pic>
        <p:nvPicPr>
          <p:cNvPr id="7" name="Picture 8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itle 1"/>
          <p:cNvSpPr>
            <a:spLocks noGrp="1"/>
          </p:cNvSpPr>
          <p:nvPr>
            <p:ph type="title"/>
          </p:nvPr>
        </p:nvSpPr>
        <p:spPr bwMode="auto"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3600" dirty="0">
                <a:solidFill>
                  <a:schemeClr val="bg1"/>
                </a:solidFill>
                <a:cs typeface="Times New Roman" pitchFamily="18" charset="0"/>
              </a:rPr>
              <a:t>Form Relationship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mtClean="0"/>
              <a:t>Member of CERT, or other, or both?</a:t>
            </a:r>
          </a:p>
          <a:p>
            <a:r>
              <a:rPr lang="en-US" altLang="en-US" smtClean="0"/>
              <a:t>Tell volunteers during orientation about other opportunities</a:t>
            </a:r>
          </a:p>
          <a:p>
            <a:r>
              <a:rPr lang="en-US" altLang="en-US" smtClean="0"/>
              <a:t>Talk with volunteers; find out special strengths that might serve program</a:t>
            </a:r>
          </a:p>
          <a:p>
            <a:r>
              <a:rPr lang="en-US" altLang="en-US" smtClean="0"/>
              <a:t>Include question on volunteer application about skills that might be useful to program </a:t>
            </a:r>
          </a:p>
        </p:txBody>
      </p:sp>
      <p:sp>
        <p:nvSpPr>
          <p:cNvPr id="23554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Program Manager: Working With Volunteers</a:t>
            </a:r>
          </a:p>
        </p:txBody>
      </p:sp>
      <p:sp>
        <p:nvSpPr>
          <p:cNvPr id="23555" name="Rectangle 33"/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/>
              <a:t>4-</a:t>
            </a:r>
            <a:fld id="{A6F89489-3FA4-4B74-BF08-C42DB69B3305}" type="slidenum">
              <a:rPr lang="en-US" altLang="en-US" sz="1400"/>
              <a:pPr>
                <a:spcBef>
                  <a:spcPct val="0"/>
                </a:spcBef>
                <a:buFontTx/>
                <a:buNone/>
              </a:pPr>
              <a:t>22</a:t>
            </a:fld>
            <a:endParaRPr lang="en-US" altLang="en-US" sz="1400"/>
          </a:p>
        </p:txBody>
      </p:sp>
      <p:sp>
        <p:nvSpPr>
          <p:cNvPr id="6" name="TextBox 5"/>
          <p:cNvSpPr txBox="1"/>
          <p:nvPr/>
        </p:nvSpPr>
        <p:spPr>
          <a:xfrm>
            <a:off x="7937500" y="6081713"/>
            <a:ext cx="866775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4-13</a:t>
            </a:r>
            <a:endParaRPr lang="en-US" sz="1400" b="1" dirty="0">
              <a:latin typeface="+mn-lt"/>
            </a:endParaRPr>
          </a:p>
        </p:txBody>
      </p:sp>
      <p:pic>
        <p:nvPicPr>
          <p:cNvPr id="7" name="Picture 8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itle 1"/>
          <p:cNvSpPr>
            <a:spLocks noGrp="1"/>
          </p:cNvSpPr>
          <p:nvPr>
            <p:ph type="title"/>
          </p:nvPr>
        </p:nvSpPr>
        <p:spPr bwMode="auto"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3600" dirty="0">
                <a:solidFill>
                  <a:schemeClr val="bg1"/>
                </a:solidFill>
                <a:cs typeface="Times New Roman" pitchFamily="18" charset="0"/>
              </a:rPr>
              <a:t>Determine Volunteer Task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Content Placeholder 2"/>
          <p:cNvSpPr>
            <a:spLocks noGrp="1"/>
          </p:cNvSpPr>
          <p:nvPr>
            <p:ph idx="1"/>
          </p:nvPr>
        </p:nvSpPr>
        <p:spPr>
          <a:xfrm>
            <a:off x="482600" y="1201738"/>
            <a:ext cx="4146550" cy="5173662"/>
          </a:xfrm>
        </p:spPr>
        <p:txBody>
          <a:bodyPr/>
          <a:lstStyle/>
          <a:p>
            <a:r>
              <a:rPr lang="en-US" altLang="en-US" sz="2800" dirty="0" smtClean="0"/>
              <a:t>Race, national origin, or birthplace</a:t>
            </a:r>
          </a:p>
          <a:p>
            <a:r>
              <a:rPr lang="en-US" altLang="en-US" sz="2800" dirty="0" smtClean="0"/>
              <a:t>Marital status</a:t>
            </a:r>
          </a:p>
          <a:p>
            <a:r>
              <a:rPr lang="en-US" altLang="en-US" sz="2800" dirty="0" smtClean="0"/>
              <a:t>Religious affiliation</a:t>
            </a:r>
          </a:p>
          <a:p>
            <a:r>
              <a:rPr lang="en-US" altLang="en-US" sz="2800" dirty="0" smtClean="0"/>
              <a:t>Credit card or home ownership</a:t>
            </a:r>
          </a:p>
          <a:p>
            <a:r>
              <a:rPr lang="en-US" altLang="en-US" sz="2800" dirty="0" smtClean="0"/>
              <a:t>Age, height, or weight</a:t>
            </a:r>
          </a:p>
          <a:p>
            <a:r>
              <a:rPr lang="en-US" altLang="en-US" sz="2800" dirty="0" smtClean="0"/>
              <a:t>Pregnancy or childcare arrangements</a:t>
            </a:r>
          </a:p>
        </p:txBody>
      </p:sp>
      <p:sp>
        <p:nvSpPr>
          <p:cNvPr id="24580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Program Manager: Working With Volunteers</a:t>
            </a:r>
          </a:p>
        </p:txBody>
      </p:sp>
      <p:sp>
        <p:nvSpPr>
          <p:cNvPr id="24581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/>
              <a:t>4-</a:t>
            </a:r>
            <a:fld id="{1395A03C-50D1-4789-B740-DB3C6F0612DE}" type="slidenum">
              <a:rPr lang="en-US" altLang="en-US" sz="1400"/>
              <a:pPr>
                <a:spcBef>
                  <a:spcPct val="0"/>
                </a:spcBef>
                <a:buFontTx/>
                <a:buNone/>
              </a:pPr>
              <a:t>23</a:t>
            </a:fld>
            <a:endParaRPr lang="en-US" altLang="en-US" sz="1400"/>
          </a:p>
        </p:txBody>
      </p:sp>
      <p:sp>
        <p:nvSpPr>
          <p:cNvPr id="24579" name="Content Placeholder 5"/>
          <p:cNvSpPr>
            <a:spLocks noGrp="1"/>
          </p:cNvSpPr>
          <p:nvPr>
            <p:ph sz="half" idx="4294967295"/>
          </p:nvPr>
        </p:nvSpPr>
        <p:spPr>
          <a:xfrm>
            <a:off x="4617720" y="1201738"/>
            <a:ext cx="4206240" cy="5173662"/>
          </a:xfrm>
        </p:spPr>
        <p:txBody>
          <a:bodyPr/>
          <a:lstStyle/>
          <a:p>
            <a:r>
              <a:rPr lang="en-US" altLang="en-US" sz="2800" dirty="0" smtClean="0"/>
              <a:t>Arrest record (criminal background checks are permissible)</a:t>
            </a:r>
          </a:p>
          <a:p>
            <a:r>
              <a:rPr lang="en-US" altLang="en-US" sz="2800" dirty="0" smtClean="0"/>
              <a:t>Discharge from military service</a:t>
            </a:r>
          </a:p>
          <a:p>
            <a:r>
              <a:rPr lang="en-US" altLang="en-US" sz="2800" dirty="0" smtClean="0"/>
              <a:t>Length of residency in the community</a:t>
            </a:r>
          </a:p>
          <a:p>
            <a:r>
              <a:rPr lang="en-US" altLang="en-US" sz="2800" dirty="0" smtClean="0"/>
              <a:t>Health</a:t>
            </a:r>
            <a:br>
              <a:rPr lang="en-US" altLang="en-US" sz="2800" dirty="0" smtClean="0"/>
            </a:br>
            <a:r>
              <a:rPr lang="en-US" altLang="en-US" sz="2800" dirty="0" smtClean="0"/>
              <a:t>(with exception)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7937500" y="6081713"/>
            <a:ext cx="866775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4-13</a:t>
            </a:r>
            <a:endParaRPr lang="en-US" sz="1400" b="1" dirty="0">
              <a:latin typeface="+mn-lt"/>
            </a:endParaRPr>
          </a:p>
        </p:txBody>
      </p:sp>
      <p:pic>
        <p:nvPicPr>
          <p:cNvPr id="8" name="Picture 8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itle 1"/>
          <p:cNvSpPr>
            <a:spLocks noGrp="1"/>
          </p:cNvSpPr>
          <p:nvPr>
            <p:ph type="title"/>
          </p:nvPr>
        </p:nvSpPr>
        <p:spPr bwMode="auto"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3600" dirty="0">
                <a:solidFill>
                  <a:schemeClr val="bg1"/>
                </a:solidFill>
                <a:cs typeface="Times New Roman" pitchFamily="18" charset="0"/>
              </a:rPr>
              <a:t>Legally Out of Bounds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Program Manager: Working With Volunteers</a:t>
            </a:r>
          </a:p>
        </p:txBody>
      </p:sp>
      <p:sp>
        <p:nvSpPr>
          <p:cNvPr id="25603" name="Rectangle 33"/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/>
              <a:t>4-</a:t>
            </a:r>
            <a:fld id="{6D4E01A8-D3F5-4679-B353-D1CCEA39C4AA}" type="slidenum">
              <a:rPr lang="en-US" altLang="en-US" sz="1400"/>
              <a:pPr>
                <a:spcBef>
                  <a:spcPct val="0"/>
                </a:spcBef>
                <a:buFontTx/>
                <a:buNone/>
              </a:pPr>
              <a:t>24</a:t>
            </a:fld>
            <a:endParaRPr lang="en-US" altLang="en-US" sz="1400"/>
          </a:p>
        </p:txBody>
      </p:sp>
      <p:pic>
        <p:nvPicPr>
          <p:cNvPr id="25605" name="Picture 6" descr="celebration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2688" y="1196975"/>
            <a:ext cx="6737350" cy="4830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8048625" y="6122988"/>
            <a:ext cx="866775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4-14</a:t>
            </a:r>
            <a:endParaRPr lang="en-US" sz="1400" b="1" dirty="0">
              <a:latin typeface="+mn-lt"/>
            </a:endParaRPr>
          </a:p>
        </p:txBody>
      </p:sp>
      <p:pic>
        <p:nvPicPr>
          <p:cNvPr id="8" name="Picture 8" descr="CERT log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itle 1"/>
          <p:cNvSpPr>
            <a:spLocks noGrp="1"/>
          </p:cNvSpPr>
          <p:nvPr>
            <p:ph type="title"/>
          </p:nvPr>
        </p:nvSpPr>
        <p:spPr bwMode="auto"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3600" dirty="0">
                <a:solidFill>
                  <a:schemeClr val="bg1"/>
                </a:solidFill>
                <a:cs typeface="Times New Roman" pitchFamily="18" charset="0"/>
              </a:rPr>
              <a:t>Make Orientation Fun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Program Manager: Working With Volunteers</a:t>
            </a:r>
          </a:p>
        </p:txBody>
      </p:sp>
      <p:sp>
        <p:nvSpPr>
          <p:cNvPr id="26627" name="Rectangle 33"/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/>
              <a:t>4-</a:t>
            </a:r>
            <a:fld id="{C3AD872F-5A92-4ADF-B661-1FCC1F517C51}" type="slidenum">
              <a:rPr lang="en-US" altLang="en-US" sz="1400"/>
              <a:pPr>
                <a:spcBef>
                  <a:spcPct val="0"/>
                </a:spcBef>
                <a:buFontTx/>
                <a:buNone/>
              </a:pPr>
              <a:t>25</a:t>
            </a:fld>
            <a:endParaRPr lang="en-US" altLang="en-US" sz="1400"/>
          </a:p>
        </p:txBody>
      </p:sp>
      <p:pic>
        <p:nvPicPr>
          <p:cNvPr id="26629" name="Picture 5" descr="RCP_022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6124" y="1143000"/>
            <a:ext cx="7327900" cy="486568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7950200" y="6149975"/>
            <a:ext cx="866775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4-14</a:t>
            </a:r>
            <a:endParaRPr lang="en-US" sz="1400" b="1" dirty="0">
              <a:latin typeface="+mn-lt"/>
            </a:endParaRPr>
          </a:p>
        </p:txBody>
      </p:sp>
      <p:pic>
        <p:nvPicPr>
          <p:cNvPr id="7" name="Picture 8" descr="CERT log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itle 1"/>
          <p:cNvSpPr>
            <a:spLocks noGrp="1"/>
          </p:cNvSpPr>
          <p:nvPr>
            <p:ph type="title"/>
          </p:nvPr>
        </p:nvSpPr>
        <p:spPr bwMode="auto"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3600" dirty="0">
                <a:solidFill>
                  <a:schemeClr val="bg1"/>
                </a:solidFill>
                <a:cs typeface="Times New Roman" pitchFamily="18" charset="0"/>
              </a:rPr>
              <a:t>#3 Track Volunteers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mtClean="0"/>
              <a:t>What information is important to maintain on a volunteer?</a:t>
            </a:r>
          </a:p>
          <a:p>
            <a:pPr lvl="1"/>
            <a:r>
              <a:rPr lang="en-US" altLang="en-US" smtClean="0"/>
              <a:t>Contact information</a:t>
            </a:r>
          </a:p>
          <a:p>
            <a:pPr lvl="1"/>
            <a:r>
              <a:rPr lang="en-US" altLang="en-US" smtClean="0"/>
              <a:t>Date of graduation from </a:t>
            </a:r>
            <a:r>
              <a:rPr lang="en-US" altLang="en-US" i="1" smtClean="0"/>
              <a:t>CERT Basic Training</a:t>
            </a:r>
            <a:endParaRPr lang="en-US" altLang="en-US" smtClean="0"/>
          </a:p>
          <a:p>
            <a:pPr lvl="1"/>
            <a:r>
              <a:rPr lang="en-US" altLang="en-US" smtClean="0"/>
              <a:t>Active/non-active status</a:t>
            </a:r>
          </a:p>
          <a:p>
            <a:pPr lvl="1"/>
            <a:r>
              <a:rPr lang="en-US" altLang="en-US" smtClean="0"/>
              <a:t>Established role within team or program</a:t>
            </a:r>
          </a:p>
          <a:p>
            <a:pPr lvl="1"/>
            <a:r>
              <a:rPr lang="en-US" altLang="en-US" smtClean="0"/>
              <a:t>Number of hours they have served</a:t>
            </a:r>
          </a:p>
          <a:p>
            <a:pPr lvl="1"/>
            <a:r>
              <a:rPr lang="en-US" altLang="en-US" smtClean="0"/>
              <a:t>Training and exercises completed and dates</a:t>
            </a:r>
          </a:p>
          <a:p>
            <a:pPr lvl="1"/>
            <a:r>
              <a:rPr lang="en-US" altLang="en-US" smtClean="0"/>
              <a:t>Equipment issued to them</a:t>
            </a:r>
          </a:p>
          <a:p>
            <a:pPr lvl="1"/>
            <a:r>
              <a:rPr lang="en-US" altLang="en-US" smtClean="0"/>
              <a:t>Their abilities and specialties </a:t>
            </a:r>
          </a:p>
        </p:txBody>
      </p:sp>
      <p:sp>
        <p:nvSpPr>
          <p:cNvPr id="27650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Program Manager: Working With Volunteers</a:t>
            </a:r>
          </a:p>
        </p:txBody>
      </p:sp>
      <p:sp>
        <p:nvSpPr>
          <p:cNvPr id="27651" name="Rectangle 33"/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/>
              <a:t>4-</a:t>
            </a:r>
            <a:fld id="{2CE9A7B9-417F-4462-ACA7-02E4C70930A8}" type="slidenum">
              <a:rPr lang="en-US" altLang="en-US" sz="1400"/>
              <a:pPr>
                <a:spcBef>
                  <a:spcPct val="0"/>
                </a:spcBef>
                <a:buFontTx/>
                <a:buNone/>
              </a:pPr>
              <a:t>26</a:t>
            </a:fld>
            <a:endParaRPr lang="en-US" altLang="en-US" sz="1400"/>
          </a:p>
        </p:txBody>
      </p:sp>
      <p:sp>
        <p:nvSpPr>
          <p:cNvPr id="6" name="TextBox 5"/>
          <p:cNvSpPr txBox="1"/>
          <p:nvPr/>
        </p:nvSpPr>
        <p:spPr>
          <a:xfrm>
            <a:off x="7937500" y="6081713"/>
            <a:ext cx="866775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4-14</a:t>
            </a:r>
            <a:endParaRPr lang="en-US" sz="1400" b="1" dirty="0">
              <a:latin typeface="+mn-lt"/>
            </a:endParaRPr>
          </a:p>
        </p:txBody>
      </p:sp>
      <p:pic>
        <p:nvPicPr>
          <p:cNvPr id="7" name="Picture 8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itle 1"/>
          <p:cNvSpPr>
            <a:spLocks noGrp="1"/>
          </p:cNvSpPr>
          <p:nvPr>
            <p:ph type="title"/>
          </p:nvPr>
        </p:nvSpPr>
        <p:spPr bwMode="auto">
          <a:xfrm>
            <a:off x="965200" y="76200"/>
            <a:ext cx="5984240" cy="82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3400" dirty="0">
                <a:solidFill>
                  <a:schemeClr val="bg1"/>
                </a:solidFill>
                <a:cs typeface="Times New Roman" pitchFamily="18" charset="0"/>
              </a:rPr>
              <a:t>Keep Volunteer Information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altLang="en-US" smtClean="0"/>
              <a:t>Why do you need to track this information? </a:t>
            </a:r>
          </a:p>
          <a:p>
            <a:pPr lvl="1">
              <a:lnSpc>
                <a:spcPct val="90000"/>
              </a:lnSpc>
            </a:pPr>
            <a:r>
              <a:rPr lang="en-US" altLang="en-US" smtClean="0"/>
              <a:t>To account for who is in program</a:t>
            </a:r>
          </a:p>
          <a:p>
            <a:pPr lvl="1">
              <a:lnSpc>
                <a:spcPct val="90000"/>
              </a:lnSpc>
            </a:pPr>
            <a:r>
              <a:rPr lang="en-US" altLang="en-US" smtClean="0"/>
              <a:t>To know whom to mobilize for special response </a:t>
            </a:r>
          </a:p>
          <a:p>
            <a:pPr lvl="1">
              <a:lnSpc>
                <a:spcPct val="90000"/>
              </a:lnSpc>
            </a:pPr>
            <a:r>
              <a:rPr lang="en-US" altLang="en-US" smtClean="0"/>
              <a:t>To know who has what skills and if current</a:t>
            </a:r>
          </a:p>
          <a:p>
            <a:pPr lvl="1">
              <a:lnSpc>
                <a:spcPct val="90000"/>
              </a:lnSpc>
            </a:pPr>
            <a:r>
              <a:rPr lang="en-US" altLang="en-US" smtClean="0"/>
              <a:t>To know where your equipment is and what to get back when someone leaves</a:t>
            </a:r>
          </a:p>
          <a:p>
            <a:pPr lvl="1">
              <a:lnSpc>
                <a:spcPct val="90000"/>
              </a:lnSpc>
            </a:pPr>
            <a:r>
              <a:rPr lang="en-US" altLang="en-US" smtClean="0"/>
              <a:t>To know how to contact family of volunteer if there is an emergency</a:t>
            </a:r>
          </a:p>
          <a:p>
            <a:pPr lvl="1">
              <a:lnSpc>
                <a:spcPct val="90000"/>
              </a:lnSpc>
            </a:pPr>
            <a:r>
              <a:rPr lang="en-US" altLang="en-US" smtClean="0"/>
              <a:t>To be able to justify your program</a:t>
            </a:r>
          </a:p>
        </p:txBody>
      </p:sp>
      <p:sp>
        <p:nvSpPr>
          <p:cNvPr id="28674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Program Manager: Working With Volunteers</a:t>
            </a:r>
          </a:p>
        </p:txBody>
      </p:sp>
      <p:sp>
        <p:nvSpPr>
          <p:cNvPr id="28675" name="Rectangle 33"/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/>
              <a:t>4-</a:t>
            </a:r>
            <a:fld id="{1ACB0D9E-3420-47BF-8C9A-77B8A5055210}" type="slidenum">
              <a:rPr lang="en-US" altLang="en-US" sz="1400"/>
              <a:pPr>
                <a:spcBef>
                  <a:spcPct val="0"/>
                </a:spcBef>
                <a:buFontTx/>
                <a:buNone/>
              </a:pPr>
              <a:t>27</a:t>
            </a:fld>
            <a:endParaRPr lang="en-US" altLang="en-US" sz="1400"/>
          </a:p>
        </p:txBody>
      </p:sp>
      <p:sp>
        <p:nvSpPr>
          <p:cNvPr id="6" name="TextBox 5"/>
          <p:cNvSpPr txBox="1"/>
          <p:nvPr/>
        </p:nvSpPr>
        <p:spPr>
          <a:xfrm>
            <a:off x="7937500" y="6081713"/>
            <a:ext cx="866775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4-15</a:t>
            </a:r>
            <a:endParaRPr lang="en-US" sz="1400" b="1" dirty="0">
              <a:latin typeface="+mn-lt"/>
            </a:endParaRPr>
          </a:p>
        </p:txBody>
      </p:sp>
      <p:pic>
        <p:nvPicPr>
          <p:cNvPr id="7" name="Picture 8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itle 1"/>
          <p:cNvSpPr>
            <a:spLocks noGrp="1"/>
          </p:cNvSpPr>
          <p:nvPr>
            <p:ph type="title"/>
          </p:nvPr>
        </p:nvSpPr>
        <p:spPr bwMode="auto"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3600" dirty="0">
                <a:solidFill>
                  <a:schemeClr val="bg1"/>
                </a:solidFill>
                <a:cs typeface="Times New Roman" pitchFamily="18" charset="0"/>
              </a:rPr>
              <a:t>Why Track Volunteers?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0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mtClean="0"/>
              <a:t>CERT members are valuable community asset</a:t>
            </a:r>
          </a:p>
          <a:p>
            <a:r>
              <a:rPr lang="en-US" altLang="en-US" smtClean="0"/>
              <a:t>Trained CERT members perform tasks that would otherwise need to be performed by paid employee</a:t>
            </a:r>
          </a:p>
          <a:p>
            <a:r>
              <a:rPr lang="en-US" altLang="en-US" smtClean="0"/>
              <a:t>CERT members can:</a:t>
            </a:r>
          </a:p>
          <a:p>
            <a:pPr lvl="1"/>
            <a:r>
              <a:rPr lang="en-US" altLang="en-US" smtClean="0"/>
              <a:t>Save jurisdiction thousands of dollars</a:t>
            </a:r>
          </a:p>
          <a:p>
            <a:pPr lvl="1"/>
            <a:r>
              <a:rPr lang="en-US" altLang="en-US" smtClean="0"/>
              <a:t>Enhance other programs at little or no cost</a:t>
            </a:r>
          </a:p>
        </p:txBody>
      </p:sp>
      <p:sp>
        <p:nvSpPr>
          <p:cNvPr id="29698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Program Manager: Working With Volunteers</a:t>
            </a:r>
          </a:p>
        </p:txBody>
      </p:sp>
      <p:sp>
        <p:nvSpPr>
          <p:cNvPr id="29699" name="Rectangle 33"/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/>
              <a:t>4-</a:t>
            </a:r>
            <a:fld id="{E143F6F5-5939-4A53-BD4C-64BCB825E140}" type="slidenum">
              <a:rPr lang="en-US" altLang="en-US" sz="1400"/>
              <a:pPr>
                <a:spcBef>
                  <a:spcPct val="0"/>
                </a:spcBef>
                <a:buFontTx/>
                <a:buNone/>
              </a:pPr>
              <a:t>28</a:t>
            </a:fld>
            <a:endParaRPr lang="en-US" altLang="en-US" sz="1400"/>
          </a:p>
        </p:txBody>
      </p:sp>
      <p:sp>
        <p:nvSpPr>
          <p:cNvPr id="6" name="TextBox 5"/>
          <p:cNvSpPr txBox="1"/>
          <p:nvPr/>
        </p:nvSpPr>
        <p:spPr>
          <a:xfrm>
            <a:off x="7937500" y="6081713"/>
            <a:ext cx="866775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4-15</a:t>
            </a:r>
            <a:endParaRPr lang="en-US" sz="1400" b="1" dirty="0">
              <a:latin typeface="+mn-lt"/>
            </a:endParaRPr>
          </a:p>
        </p:txBody>
      </p:sp>
      <p:pic>
        <p:nvPicPr>
          <p:cNvPr id="7" name="Picture 8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itle 1"/>
          <p:cNvSpPr>
            <a:spLocks noGrp="1"/>
          </p:cNvSpPr>
          <p:nvPr>
            <p:ph type="title"/>
          </p:nvPr>
        </p:nvSpPr>
        <p:spPr bwMode="auto"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3600" dirty="0">
                <a:solidFill>
                  <a:schemeClr val="bg1"/>
                </a:solidFill>
                <a:cs typeface="Times New Roman" pitchFamily="18" charset="0"/>
              </a:rPr>
              <a:t>Justify Your Program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5" name="Rectangle 4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290513" indent="-290513"/>
            <a:r>
              <a:rPr lang="en-US" altLang="en-US" smtClean="0"/>
              <a:t>Tasks similar to managing paid staff</a:t>
            </a:r>
          </a:p>
          <a:p>
            <a:pPr marL="747713" lvl="1" indent="-282575"/>
            <a:r>
              <a:rPr lang="en-US" altLang="en-US" smtClean="0"/>
              <a:t>Train</a:t>
            </a:r>
          </a:p>
          <a:p>
            <a:pPr marL="747713" lvl="1" indent="-282575"/>
            <a:r>
              <a:rPr lang="en-US" altLang="en-US" smtClean="0"/>
              <a:t>Assign</a:t>
            </a:r>
          </a:p>
          <a:p>
            <a:pPr marL="747713" lvl="1" indent="-282575"/>
            <a:r>
              <a:rPr lang="en-US" altLang="en-US" smtClean="0"/>
              <a:t>Monitor</a:t>
            </a:r>
          </a:p>
          <a:p>
            <a:pPr marL="747713" lvl="1" indent="-282575"/>
            <a:r>
              <a:rPr lang="en-US" altLang="en-US" smtClean="0"/>
              <a:t>Evaluate</a:t>
            </a:r>
          </a:p>
          <a:p>
            <a:pPr marL="290513" indent="-290513"/>
            <a:r>
              <a:rPr lang="en-US" altLang="en-US" smtClean="0"/>
              <a:t>Program Manager may share these responsibilities with team leader</a:t>
            </a:r>
          </a:p>
        </p:txBody>
      </p:sp>
      <p:sp>
        <p:nvSpPr>
          <p:cNvPr id="30722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Program Manager: Working With Volunteers</a:t>
            </a:r>
          </a:p>
        </p:txBody>
      </p:sp>
      <p:sp>
        <p:nvSpPr>
          <p:cNvPr id="30723" name="Rectangle 33"/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4-</a:t>
            </a:r>
            <a:fld id="{B37B5234-EAC0-4E38-8BA0-1F0F9426B041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29</a:t>
            </a:fld>
            <a:endParaRPr lang="en-US" altLang="en-US" sz="1400"/>
          </a:p>
        </p:txBody>
      </p:sp>
      <p:sp>
        <p:nvSpPr>
          <p:cNvPr id="6" name="TextBox 5"/>
          <p:cNvSpPr txBox="1"/>
          <p:nvPr/>
        </p:nvSpPr>
        <p:spPr>
          <a:xfrm>
            <a:off x="7937500" y="6081713"/>
            <a:ext cx="866775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4-16</a:t>
            </a:r>
            <a:endParaRPr lang="en-US" sz="1400" b="1" dirty="0">
              <a:latin typeface="+mn-lt"/>
            </a:endParaRPr>
          </a:p>
        </p:txBody>
      </p:sp>
      <p:pic>
        <p:nvPicPr>
          <p:cNvPr id="7" name="Picture 8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itle 1"/>
          <p:cNvSpPr>
            <a:spLocks noGrp="1"/>
          </p:cNvSpPr>
          <p:nvPr>
            <p:ph type="title"/>
          </p:nvPr>
        </p:nvSpPr>
        <p:spPr bwMode="auto"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3600" dirty="0">
                <a:solidFill>
                  <a:schemeClr val="bg1"/>
                </a:solidFill>
                <a:cs typeface="Times New Roman" pitchFamily="18" charset="0"/>
              </a:rPr>
              <a:t>#4 Manage Volunteers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1" name="Rectangle 4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mtClean="0"/>
              <a:t>The Program Manager and the CERT Volunteer</a:t>
            </a:r>
          </a:p>
          <a:p>
            <a:r>
              <a:rPr lang="en-US" altLang="en-US" smtClean="0"/>
              <a:t>Recruit Volunteers</a:t>
            </a:r>
          </a:p>
          <a:p>
            <a:r>
              <a:rPr lang="en-US" altLang="en-US" smtClean="0"/>
              <a:t>Orient Volunteers</a:t>
            </a:r>
          </a:p>
          <a:p>
            <a:r>
              <a:rPr lang="en-US" altLang="en-US" smtClean="0"/>
              <a:t>Track Volunteers</a:t>
            </a:r>
          </a:p>
          <a:p>
            <a:r>
              <a:rPr lang="en-US" altLang="en-US" smtClean="0"/>
              <a:t>Manage Volunteers</a:t>
            </a:r>
          </a:p>
          <a:p>
            <a:r>
              <a:rPr lang="en-US" altLang="en-US" smtClean="0"/>
              <a:t>Retain Volunteers</a:t>
            </a:r>
          </a:p>
          <a:p>
            <a:r>
              <a:rPr lang="en-US" altLang="en-US" smtClean="0"/>
              <a:t>Terminate a Volunteer</a:t>
            </a:r>
          </a:p>
          <a:p>
            <a:endParaRPr lang="en-US" altLang="en-US" smtClean="0"/>
          </a:p>
        </p:txBody>
      </p:sp>
      <p:sp>
        <p:nvSpPr>
          <p:cNvPr id="4098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Program Manager: Working With Volunteers</a:t>
            </a:r>
          </a:p>
        </p:txBody>
      </p:sp>
      <p:sp>
        <p:nvSpPr>
          <p:cNvPr id="4099" name="Rectangle 33"/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/>
              <a:t>4-</a:t>
            </a:r>
            <a:fld id="{9A40B911-44E4-4F70-AEFA-DC75E54F1440}" type="slidenum">
              <a:rPr lang="en-US" altLang="en-US" sz="1400"/>
              <a:pPr>
                <a:spcBef>
                  <a:spcPct val="0"/>
                </a:spcBef>
                <a:buFontTx/>
                <a:buNone/>
              </a:pPr>
              <a:t>3</a:t>
            </a:fld>
            <a:endParaRPr lang="en-US" altLang="en-US" sz="1400"/>
          </a:p>
        </p:txBody>
      </p:sp>
      <p:sp>
        <p:nvSpPr>
          <p:cNvPr id="6" name="TextBox 5"/>
          <p:cNvSpPr txBox="1"/>
          <p:nvPr/>
        </p:nvSpPr>
        <p:spPr>
          <a:xfrm>
            <a:off x="7937500" y="6081713"/>
            <a:ext cx="866775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4-1</a:t>
            </a:r>
            <a:endParaRPr lang="en-US" sz="1400" b="1" dirty="0">
              <a:latin typeface="+mn-lt"/>
            </a:endParaRPr>
          </a:p>
        </p:txBody>
      </p:sp>
      <p:pic>
        <p:nvPicPr>
          <p:cNvPr id="7" name="Picture 8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itle 1"/>
          <p:cNvSpPr>
            <a:spLocks noGrp="1"/>
          </p:cNvSpPr>
          <p:nvPr>
            <p:ph type="title"/>
          </p:nvPr>
        </p:nvSpPr>
        <p:spPr bwMode="auto"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3600" dirty="0">
                <a:solidFill>
                  <a:schemeClr val="bg1"/>
                </a:solidFill>
                <a:cs typeface="Times New Roman" pitchFamily="18" charset="0"/>
              </a:rPr>
              <a:t>Unit Topics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mtClean="0"/>
              <a:t>Why do volunteers need to be managed?</a:t>
            </a:r>
          </a:p>
          <a:p>
            <a:pPr lvl="1"/>
            <a:r>
              <a:rPr lang="en-US" altLang="en-US" smtClean="0"/>
              <a:t>To make sure CERT program is accountable</a:t>
            </a:r>
          </a:p>
          <a:p>
            <a:pPr lvl="1"/>
            <a:r>
              <a:rPr lang="en-US" altLang="en-US" smtClean="0"/>
              <a:t>To make sure standards are met </a:t>
            </a:r>
          </a:p>
          <a:p>
            <a:pPr lvl="1"/>
            <a:r>
              <a:rPr lang="en-US" altLang="en-US" smtClean="0"/>
              <a:t>To keep strong group of volunteers</a:t>
            </a:r>
          </a:p>
        </p:txBody>
      </p:sp>
      <p:sp>
        <p:nvSpPr>
          <p:cNvPr id="31746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Program Manager: Working With Volunteers</a:t>
            </a:r>
          </a:p>
        </p:txBody>
      </p:sp>
      <p:sp>
        <p:nvSpPr>
          <p:cNvPr id="31747" name="Rectangle 33"/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/>
              <a:t>4-</a:t>
            </a:r>
            <a:fld id="{0D31BB81-9FE7-41E4-B952-05D7AC76DB4D}" type="slidenum">
              <a:rPr lang="en-US" altLang="en-US" sz="1400"/>
              <a:pPr>
                <a:spcBef>
                  <a:spcPct val="0"/>
                </a:spcBef>
                <a:buFontTx/>
                <a:buNone/>
              </a:pPr>
              <a:t>30</a:t>
            </a:fld>
            <a:endParaRPr lang="en-US" altLang="en-US" sz="1400"/>
          </a:p>
        </p:txBody>
      </p:sp>
      <p:sp>
        <p:nvSpPr>
          <p:cNvPr id="6" name="TextBox 5"/>
          <p:cNvSpPr txBox="1"/>
          <p:nvPr/>
        </p:nvSpPr>
        <p:spPr>
          <a:xfrm>
            <a:off x="7937500" y="6081713"/>
            <a:ext cx="866775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4-16</a:t>
            </a:r>
            <a:endParaRPr lang="en-US" sz="1400" b="1" dirty="0">
              <a:latin typeface="+mn-lt"/>
            </a:endParaRPr>
          </a:p>
        </p:txBody>
      </p:sp>
      <p:pic>
        <p:nvPicPr>
          <p:cNvPr id="7" name="Picture 8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itle 1"/>
          <p:cNvSpPr>
            <a:spLocks noGrp="1"/>
          </p:cNvSpPr>
          <p:nvPr>
            <p:ph type="title"/>
          </p:nvPr>
        </p:nvSpPr>
        <p:spPr bwMode="auto"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3600" dirty="0">
                <a:solidFill>
                  <a:schemeClr val="bg1"/>
                </a:solidFill>
                <a:cs typeface="Times New Roman" pitchFamily="18" charset="0"/>
              </a:rPr>
              <a:t>Maintain Program Integrity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mtClean="0"/>
              <a:t>Managing volunteers is different from managing staff</a:t>
            </a:r>
          </a:p>
          <a:p>
            <a:pPr lvl="1"/>
            <a:r>
              <a:rPr lang="en-US" altLang="en-US" smtClean="0"/>
              <a:t>Volunteers can leave without warning </a:t>
            </a:r>
          </a:p>
          <a:p>
            <a:pPr lvl="1"/>
            <a:r>
              <a:rPr lang="en-US" altLang="en-US" smtClean="0"/>
              <a:t>One or more unhappy volunteers can be quite damaging</a:t>
            </a:r>
          </a:p>
        </p:txBody>
      </p:sp>
      <p:sp>
        <p:nvSpPr>
          <p:cNvPr id="32770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Program Manager: Working With Volunteers</a:t>
            </a:r>
          </a:p>
        </p:txBody>
      </p:sp>
      <p:sp>
        <p:nvSpPr>
          <p:cNvPr id="32771" name="Rectangle 33"/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/>
              <a:t>4-</a:t>
            </a:r>
            <a:fld id="{30A80A7C-2FD7-464A-8FBA-743E3C9BD3E0}" type="slidenum">
              <a:rPr lang="en-US" altLang="en-US" sz="1400"/>
              <a:pPr>
                <a:spcBef>
                  <a:spcPct val="0"/>
                </a:spcBef>
                <a:buFontTx/>
                <a:buNone/>
              </a:pPr>
              <a:t>31</a:t>
            </a:fld>
            <a:endParaRPr lang="en-US" altLang="en-US" sz="1400"/>
          </a:p>
        </p:txBody>
      </p:sp>
      <p:pic>
        <p:nvPicPr>
          <p:cNvPr id="32774" name="Picture 5" descr="Sacramento CERT volunteer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3413" y="3421063"/>
            <a:ext cx="4222750" cy="26368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7937500" y="6081713"/>
            <a:ext cx="866775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4-17</a:t>
            </a:r>
            <a:endParaRPr lang="en-US" sz="1400" b="1" dirty="0">
              <a:latin typeface="+mn-lt"/>
            </a:endParaRPr>
          </a:p>
        </p:txBody>
      </p:sp>
      <p:pic>
        <p:nvPicPr>
          <p:cNvPr id="8" name="Picture 8" descr="CERT log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itle 1"/>
          <p:cNvSpPr>
            <a:spLocks noGrp="1"/>
          </p:cNvSpPr>
          <p:nvPr>
            <p:ph type="title"/>
          </p:nvPr>
        </p:nvSpPr>
        <p:spPr bwMode="auto"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3600" dirty="0">
                <a:solidFill>
                  <a:schemeClr val="bg1"/>
                </a:solidFill>
                <a:cs typeface="Times New Roman" pitchFamily="18" charset="0"/>
              </a:rPr>
              <a:t>Management Challenges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smtClean="0"/>
              <a:t>Program Manager tasks</a:t>
            </a:r>
          </a:p>
          <a:p>
            <a:pPr lvl="1"/>
            <a:r>
              <a:rPr lang="en-US" altLang="en-US" dirty="0" smtClean="0"/>
              <a:t>Keep volunteers happy about being part of CERT program</a:t>
            </a:r>
          </a:p>
          <a:p>
            <a:pPr lvl="1"/>
            <a:r>
              <a:rPr lang="en-US" altLang="en-US" dirty="0" smtClean="0"/>
              <a:t>Sustain their commitment, their skills as individuals, and their capabilities as a team </a:t>
            </a:r>
          </a:p>
          <a:p>
            <a:r>
              <a:rPr lang="en-US" altLang="en-US" dirty="0" smtClean="0"/>
              <a:t>It takes time!</a:t>
            </a:r>
          </a:p>
        </p:txBody>
      </p:sp>
      <p:sp>
        <p:nvSpPr>
          <p:cNvPr id="33794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Program Manager: Working With Volunteers</a:t>
            </a:r>
          </a:p>
        </p:txBody>
      </p:sp>
      <p:sp>
        <p:nvSpPr>
          <p:cNvPr id="33795" name="Rectangle 33"/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/>
              <a:t>4-</a:t>
            </a:r>
            <a:fld id="{D7B9AB83-4C26-4F86-B950-6328ED8D8D5E}" type="slidenum">
              <a:rPr lang="en-US" altLang="en-US" sz="1400"/>
              <a:pPr>
                <a:spcBef>
                  <a:spcPct val="0"/>
                </a:spcBef>
                <a:buFontTx/>
                <a:buNone/>
              </a:pPr>
              <a:t>32</a:t>
            </a:fld>
            <a:endParaRPr lang="en-US" altLang="en-US" sz="1400"/>
          </a:p>
        </p:txBody>
      </p:sp>
      <p:pic>
        <p:nvPicPr>
          <p:cNvPr id="33798" name="Picture 7" descr="CERT Volunteer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30638" y="3810000"/>
            <a:ext cx="3706812" cy="246221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7937500" y="6081713"/>
            <a:ext cx="866775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4-17</a:t>
            </a:r>
            <a:endParaRPr lang="en-US" sz="1400" b="1" dirty="0">
              <a:latin typeface="+mn-lt"/>
            </a:endParaRPr>
          </a:p>
        </p:txBody>
      </p:sp>
      <p:pic>
        <p:nvPicPr>
          <p:cNvPr id="8" name="Picture 8" descr="CERT log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itle 1"/>
          <p:cNvSpPr>
            <a:spLocks noGrp="1"/>
          </p:cNvSpPr>
          <p:nvPr>
            <p:ph type="title"/>
          </p:nvPr>
        </p:nvSpPr>
        <p:spPr bwMode="auto">
          <a:xfrm>
            <a:off x="965200" y="76200"/>
            <a:ext cx="7595870" cy="82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3600" dirty="0">
                <a:solidFill>
                  <a:schemeClr val="bg1"/>
                </a:solidFill>
                <a:cs typeface="Times New Roman" pitchFamily="18" charset="0"/>
              </a:rPr>
              <a:t>Management </a:t>
            </a:r>
            <a:r>
              <a:rPr lang="en-US" altLang="en-US" sz="3600" dirty="0" smtClean="0">
                <a:solidFill>
                  <a:schemeClr val="bg1"/>
                </a:solidFill>
                <a:cs typeface="Times New Roman" pitchFamily="18" charset="0"/>
              </a:rPr>
              <a:t>Challenges</a:t>
            </a:r>
            <a:endParaRPr lang="en-US" altLang="en-US" sz="3600" dirty="0">
              <a:solidFill>
                <a:schemeClr val="bg1"/>
              </a:solidFill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0" name="Rectangle 2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endParaRPr lang="en-US" altLang="en-US" sz="3600" dirty="0" smtClean="0">
              <a:latin typeface="Times" pitchFamily="18" charset="0"/>
            </a:endParaRPr>
          </a:p>
          <a:p>
            <a:endParaRPr lang="en-US" altLang="en-US" sz="3600" dirty="0" smtClean="0">
              <a:latin typeface="Times" pitchFamily="18" charset="0"/>
            </a:endParaRPr>
          </a:p>
          <a:p>
            <a:pPr algn="ctr">
              <a:buFontTx/>
              <a:buNone/>
            </a:pPr>
            <a:endParaRPr lang="en-US" altLang="en-US" sz="3600" b="1" dirty="0" smtClean="0">
              <a:latin typeface="Times" pitchFamily="18" charset="0"/>
            </a:endParaRPr>
          </a:p>
          <a:p>
            <a:pPr algn="ctr">
              <a:buFontTx/>
              <a:buNone/>
            </a:pPr>
            <a:r>
              <a:rPr lang="en-US" altLang="en-US" sz="3600" b="1" dirty="0" smtClean="0">
                <a:latin typeface="Times" pitchFamily="18" charset="0"/>
              </a:rPr>
              <a:t>Managing a CERT Event</a:t>
            </a:r>
            <a:r>
              <a:rPr lang="en-US" altLang="en-US" sz="3600" dirty="0" smtClean="0">
                <a:latin typeface="Times" pitchFamily="18" charset="0"/>
              </a:rPr>
              <a:t> </a:t>
            </a:r>
          </a:p>
        </p:txBody>
      </p:sp>
      <p:sp>
        <p:nvSpPr>
          <p:cNvPr id="34818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Program Manager: Working With Volunteers</a:t>
            </a:r>
          </a:p>
        </p:txBody>
      </p:sp>
      <p:sp>
        <p:nvSpPr>
          <p:cNvPr id="34819" name="Rectangle 33"/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/>
              <a:t>4-</a:t>
            </a:r>
            <a:fld id="{CC7BC068-F20D-4119-B4D7-CBE5F3D65630}" type="slidenum">
              <a:rPr lang="en-US" altLang="en-US" sz="1400"/>
              <a:pPr>
                <a:spcBef>
                  <a:spcPct val="0"/>
                </a:spcBef>
                <a:buFontTx/>
                <a:buNone/>
              </a:pPr>
              <a:t>33</a:t>
            </a:fld>
            <a:endParaRPr lang="en-US" altLang="en-US" sz="1400"/>
          </a:p>
        </p:txBody>
      </p:sp>
      <p:sp>
        <p:nvSpPr>
          <p:cNvPr id="6" name="TextBox 5"/>
          <p:cNvSpPr txBox="1"/>
          <p:nvPr/>
        </p:nvSpPr>
        <p:spPr>
          <a:xfrm>
            <a:off x="7937500" y="6081713"/>
            <a:ext cx="866775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4-17</a:t>
            </a:r>
            <a:endParaRPr lang="en-US" sz="1400" b="1" dirty="0">
              <a:latin typeface="+mn-lt"/>
            </a:endParaRPr>
          </a:p>
        </p:txBody>
      </p:sp>
      <p:pic>
        <p:nvPicPr>
          <p:cNvPr id="7" name="Picture 8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itle 1"/>
          <p:cNvSpPr>
            <a:spLocks noGrp="1"/>
          </p:cNvSpPr>
          <p:nvPr>
            <p:ph type="title"/>
          </p:nvPr>
        </p:nvSpPr>
        <p:spPr bwMode="auto"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3600" dirty="0">
                <a:solidFill>
                  <a:schemeClr val="bg1"/>
                </a:solidFill>
                <a:cs typeface="Times New Roman" pitchFamily="18" charset="0"/>
              </a:rPr>
              <a:t>Activity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5" name="Rectangle 4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347663" indent="-347663"/>
            <a:r>
              <a:rPr lang="en-US" altLang="en-US" smtClean="0"/>
              <a:t>To retain volunteers you have to understand:</a:t>
            </a:r>
          </a:p>
          <a:p>
            <a:pPr marL="747713" lvl="1" indent="-347663"/>
            <a:r>
              <a:rPr lang="en-US" altLang="en-US" smtClean="0"/>
              <a:t>What volunteers need </a:t>
            </a:r>
          </a:p>
          <a:p>
            <a:pPr marL="747713" lvl="1" indent="-347663"/>
            <a:r>
              <a:rPr lang="en-US" altLang="en-US" smtClean="0"/>
              <a:t>How to meet those needs</a:t>
            </a:r>
          </a:p>
          <a:p>
            <a:pPr marL="347663" indent="-347663"/>
            <a:r>
              <a:rPr lang="en-US" altLang="en-US" smtClean="0"/>
              <a:t>Volunteers are crucial to program’s existence</a:t>
            </a:r>
          </a:p>
          <a:p>
            <a:pPr marL="347663" indent="-347663"/>
            <a:r>
              <a:rPr lang="en-US" altLang="en-US" smtClean="0"/>
              <a:t>Keeping them involved and pleased with their participation is essential!</a:t>
            </a:r>
          </a:p>
          <a:p>
            <a:pPr marL="347663" indent="-347663"/>
            <a:endParaRPr lang="en-US" altLang="en-US" smtClean="0"/>
          </a:p>
        </p:txBody>
      </p:sp>
      <p:sp>
        <p:nvSpPr>
          <p:cNvPr id="35842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Program Manager: Working With Volunteers</a:t>
            </a:r>
          </a:p>
        </p:txBody>
      </p:sp>
      <p:sp>
        <p:nvSpPr>
          <p:cNvPr id="35843" name="Rectangle 33"/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/>
              <a:t>4-</a:t>
            </a:r>
            <a:fld id="{261D3E12-48A4-4F33-BCD8-95003B3EF612}" type="slidenum">
              <a:rPr lang="en-US" altLang="en-US" sz="1400"/>
              <a:pPr>
                <a:spcBef>
                  <a:spcPct val="0"/>
                </a:spcBef>
                <a:buFontTx/>
                <a:buNone/>
              </a:pPr>
              <a:t>34</a:t>
            </a:fld>
            <a:endParaRPr lang="en-US" altLang="en-US" sz="1400"/>
          </a:p>
        </p:txBody>
      </p:sp>
      <p:sp>
        <p:nvSpPr>
          <p:cNvPr id="6" name="TextBox 5"/>
          <p:cNvSpPr txBox="1"/>
          <p:nvPr/>
        </p:nvSpPr>
        <p:spPr>
          <a:xfrm>
            <a:off x="7937500" y="6081713"/>
            <a:ext cx="866775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4-19</a:t>
            </a:r>
            <a:endParaRPr lang="en-US" sz="1400" b="1" dirty="0">
              <a:latin typeface="+mn-lt"/>
            </a:endParaRPr>
          </a:p>
        </p:txBody>
      </p:sp>
      <p:pic>
        <p:nvPicPr>
          <p:cNvPr id="7" name="Picture 8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itle 1"/>
          <p:cNvSpPr>
            <a:spLocks noGrp="1"/>
          </p:cNvSpPr>
          <p:nvPr>
            <p:ph type="title"/>
          </p:nvPr>
        </p:nvSpPr>
        <p:spPr bwMode="auto"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3600" dirty="0">
                <a:solidFill>
                  <a:schemeClr val="bg1"/>
                </a:solidFill>
                <a:cs typeface="Times New Roman" pitchFamily="18" charset="0"/>
              </a:rPr>
              <a:t>#5 Retain Volunteers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mtClean="0"/>
              <a:t>Why do people volunteer? </a:t>
            </a:r>
          </a:p>
          <a:p>
            <a:pPr lvl="1"/>
            <a:r>
              <a:rPr lang="en-US" altLang="en-US" smtClean="0"/>
              <a:t>To serve</a:t>
            </a:r>
          </a:p>
          <a:p>
            <a:pPr lvl="1"/>
            <a:r>
              <a:rPr lang="en-US" altLang="en-US" smtClean="0"/>
              <a:t>To help</a:t>
            </a:r>
          </a:p>
          <a:p>
            <a:pPr lvl="1"/>
            <a:r>
              <a:rPr lang="en-US" altLang="en-US" smtClean="0"/>
              <a:t>To learn</a:t>
            </a:r>
          </a:p>
          <a:p>
            <a:pPr lvl="1"/>
            <a:r>
              <a:rPr lang="en-US" altLang="en-US" smtClean="0"/>
              <a:t>To belong</a:t>
            </a:r>
          </a:p>
        </p:txBody>
      </p:sp>
      <p:sp>
        <p:nvSpPr>
          <p:cNvPr id="36866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Program Manager: Working With Volunteers</a:t>
            </a:r>
          </a:p>
        </p:txBody>
      </p:sp>
      <p:sp>
        <p:nvSpPr>
          <p:cNvPr id="36867" name="Rectangle 33"/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/>
              <a:t>4-</a:t>
            </a:r>
            <a:fld id="{D9F3F823-6840-4BEE-A5E9-30012111BB75}" type="slidenum">
              <a:rPr lang="en-US" altLang="en-US" sz="1400"/>
              <a:pPr>
                <a:spcBef>
                  <a:spcPct val="0"/>
                </a:spcBef>
                <a:buFontTx/>
                <a:buNone/>
              </a:pPr>
              <a:t>35</a:t>
            </a:fld>
            <a:endParaRPr lang="en-US" altLang="en-US" sz="1400"/>
          </a:p>
        </p:txBody>
      </p:sp>
      <p:sp>
        <p:nvSpPr>
          <p:cNvPr id="6" name="TextBox 5"/>
          <p:cNvSpPr txBox="1"/>
          <p:nvPr/>
        </p:nvSpPr>
        <p:spPr>
          <a:xfrm>
            <a:off x="7937500" y="6081713"/>
            <a:ext cx="866775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4-19</a:t>
            </a:r>
            <a:endParaRPr lang="en-US" sz="1400" b="1" dirty="0">
              <a:latin typeface="+mn-lt"/>
            </a:endParaRPr>
          </a:p>
        </p:txBody>
      </p:sp>
      <p:pic>
        <p:nvPicPr>
          <p:cNvPr id="7" name="Picture 8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itle 1"/>
          <p:cNvSpPr>
            <a:spLocks noGrp="1"/>
          </p:cNvSpPr>
          <p:nvPr>
            <p:ph type="title"/>
          </p:nvPr>
        </p:nvSpPr>
        <p:spPr bwMode="auto"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3600" dirty="0">
                <a:solidFill>
                  <a:schemeClr val="bg1"/>
                </a:solidFill>
                <a:cs typeface="Times New Roman" pitchFamily="18" charset="0"/>
              </a:rPr>
              <a:t>Why Volunteer?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5200" y="76200"/>
            <a:ext cx="5927090" cy="825500"/>
          </a:xfrm>
        </p:spPr>
        <p:txBody>
          <a:bodyPr/>
          <a:lstStyle/>
          <a:p>
            <a:r>
              <a:rPr lang="en-US" spc="-50" dirty="0" smtClean="0"/>
              <a:t>What do Volunteers Need?</a:t>
            </a:r>
            <a:endParaRPr lang="en-US" spc="-50" dirty="0"/>
          </a:p>
        </p:txBody>
      </p:sp>
      <p:sp>
        <p:nvSpPr>
          <p:cNvPr id="4915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342900" lvl="1" indent="-342900">
              <a:buFontTx/>
              <a:buChar char="•"/>
              <a:defRPr/>
            </a:pPr>
            <a:r>
              <a:rPr lang="en-US" sz="3100" dirty="0" smtClean="0"/>
              <a:t>What needs do volunteers have once they are with CERT? Might be emotional, physical, or intellectual</a:t>
            </a:r>
          </a:p>
          <a:p>
            <a:pPr lvl="1">
              <a:defRPr/>
            </a:pPr>
            <a:r>
              <a:rPr lang="en-US" dirty="0" smtClean="0"/>
              <a:t>To be respected </a:t>
            </a:r>
          </a:p>
          <a:p>
            <a:pPr lvl="1">
              <a:defRPr/>
            </a:pPr>
            <a:r>
              <a:rPr lang="en-US" dirty="0" smtClean="0"/>
              <a:t>To feel capable</a:t>
            </a:r>
          </a:p>
          <a:p>
            <a:pPr lvl="1">
              <a:defRPr/>
            </a:pPr>
            <a:r>
              <a:rPr lang="en-US" dirty="0" smtClean="0"/>
              <a:t>To feel needed </a:t>
            </a:r>
          </a:p>
          <a:p>
            <a:pPr lvl="1">
              <a:defRPr/>
            </a:pPr>
            <a:r>
              <a:rPr lang="en-US" dirty="0" smtClean="0"/>
              <a:t>To not be asked to do more than they can</a:t>
            </a:r>
          </a:p>
          <a:p>
            <a:pPr lvl="1">
              <a:defRPr/>
            </a:pPr>
            <a:r>
              <a:rPr lang="en-US" dirty="0" smtClean="0"/>
              <a:t>To feel attended to </a:t>
            </a:r>
          </a:p>
          <a:p>
            <a:pPr lvl="1">
              <a:defRPr/>
            </a:pPr>
            <a:r>
              <a:rPr lang="en-US" dirty="0" smtClean="0"/>
              <a:t>To be appreciated</a:t>
            </a:r>
          </a:p>
        </p:txBody>
      </p:sp>
      <p:sp>
        <p:nvSpPr>
          <p:cNvPr id="37890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Program Manager: Working With Volunteers</a:t>
            </a:r>
          </a:p>
        </p:txBody>
      </p:sp>
      <p:sp>
        <p:nvSpPr>
          <p:cNvPr id="37891" name="Rectangle 33"/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/>
              <a:t>4-</a:t>
            </a:r>
            <a:fld id="{458B4578-40F9-411F-AE70-54819DB2B4BE}" type="slidenum">
              <a:rPr lang="en-US" altLang="en-US" sz="1400"/>
              <a:pPr>
                <a:spcBef>
                  <a:spcPct val="0"/>
                </a:spcBef>
                <a:buFontTx/>
                <a:buNone/>
              </a:pPr>
              <a:t>36</a:t>
            </a:fld>
            <a:endParaRPr lang="en-US" altLang="en-US" sz="1400"/>
          </a:p>
        </p:txBody>
      </p:sp>
      <p:sp>
        <p:nvSpPr>
          <p:cNvPr id="6" name="TextBox 5"/>
          <p:cNvSpPr txBox="1"/>
          <p:nvPr/>
        </p:nvSpPr>
        <p:spPr>
          <a:xfrm>
            <a:off x="7937500" y="6081713"/>
            <a:ext cx="866775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4-20</a:t>
            </a:r>
            <a:endParaRPr lang="en-US" sz="1400" b="1" dirty="0">
              <a:latin typeface="+mn-lt"/>
            </a:endParaRPr>
          </a:p>
        </p:txBody>
      </p:sp>
      <p:pic>
        <p:nvPicPr>
          <p:cNvPr id="7" name="Picture 8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Program Manager: Working With Volunteers</a:t>
            </a:r>
          </a:p>
        </p:txBody>
      </p:sp>
      <p:sp>
        <p:nvSpPr>
          <p:cNvPr id="38915" name="Rectangle 33"/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/>
              <a:t>4-</a:t>
            </a:r>
            <a:fld id="{809BA1FF-94E7-4FCC-906D-CEEB950128F8}" type="slidenum">
              <a:rPr lang="en-US" altLang="en-US" sz="1400"/>
              <a:pPr>
                <a:spcBef>
                  <a:spcPct val="0"/>
                </a:spcBef>
                <a:buFontTx/>
                <a:buNone/>
              </a:pPr>
              <a:t>37</a:t>
            </a:fld>
            <a:endParaRPr lang="en-US" altLang="en-US" sz="1400"/>
          </a:p>
        </p:txBody>
      </p:sp>
      <p:sp>
        <p:nvSpPr>
          <p:cNvPr id="38917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482600" y="1201738"/>
            <a:ext cx="8439150" cy="5173662"/>
          </a:xfrm>
        </p:spPr>
        <p:txBody>
          <a:bodyPr/>
          <a:lstStyle/>
          <a:p>
            <a:pPr marL="609600" indent="-609600"/>
            <a:r>
              <a:rPr lang="en-US" altLang="en-US" dirty="0" smtClean="0"/>
              <a:t>Provide training and </a:t>
            </a:r>
            <a:r>
              <a:rPr lang="en-US" altLang="en-US" dirty="0" err="1" smtClean="0"/>
              <a:t>exrcises</a:t>
            </a:r>
            <a:endParaRPr lang="en-US" altLang="en-US" dirty="0" smtClean="0"/>
          </a:p>
          <a:p>
            <a:pPr marL="609600" indent="-609600"/>
            <a:r>
              <a:rPr lang="en-US" altLang="en-US" dirty="0" smtClean="0"/>
              <a:t>Ask them to help</a:t>
            </a:r>
          </a:p>
          <a:p>
            <a:pPr marL="609600" indent="-609600"/>
            <a:r>
              <a:rPr lang="en-US" altLang="en-US" dirty="0" smtClean="0"/>
              <a:t>Recognize volunteers </a:t>
            </a:r>
          </a:p>
        </p:txBody>
      </p:sp>
      <p:pic>
        <p:nvPicPr>
          <p:cNvPr id="38919" name="Picture 6" descr="CERT Volunteer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98763" y="3155950"/>
            <a:ext cx="4197350" cy="314801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7937500" y="6081713"/>
            <a:ext cx="866775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4-20</a:t>
            </a:r>
            <a:endParaRPr lang="en-US" sz="1400" b="1" dirty="0">
              <a:latin typeface="+mn-lt"/>
            </a:endParaRPr>
          </a:p>
        </p:txBody>
      </p:sp>
      <p:pic>
        <p:nvPicPr>
          <p:cNvPr id="9" name="Picture 8" descr="CERT log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itle 1"/>
          <p:cNvSpPr>
            <a:spLocks noGrp="1"/>
          </p:cNvSpPr>
          <p:nvPr>
            <p:ph type="title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altLang="en-US" dirty="0" smtClean="0">
                <a:latin typeface="Arial" charset="0"/>
              </a:rPr>
              <a:t>To Keep Volunteers </a:t>
            </a:r>
            <a:br>
              <a:rPr lang="en-US" altLang="en-US" dirty="0" smtClean="0">
                <a:latin typeface="Arial" charset="0"/>
              </a:rPr>
            </a:br>
            <a:endParaRPr lang="en-US" altLang="en-US" dirty="0" smtClean="0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09600" indent="-609600">
              <a:defRPr/>
            </a:pPr>
            <a:r>
              <a:rPr lang="en-US" dirty="0" smtClean="0"/>
              <a:t>Match assignment to abilities and interests</a:t>
            </a:r>
          </a:p>
          <a:p>
            <a:pPr marL="609600" indent="-609600">
              <a:defRPr/>
            </a:pPr>
            <a:r>
              <a:rPr lang="en-US" dirty="0" smtClean="0"/>
              <a:t>Provide resources that volunteers need to do their assigned tasks</a:t>
            </a:r>
          </a:p>
          <a:p>
            <a:pPr marL="609600" indent="-609600">
              <a:defRPr/>
            </a:pPr>
            <a:r>
              <a:rPr lang="en-US" dirty="0" smtClean="0"/>
              <a:t>Pass on feedback that program receives about impact of volunteers’ work</a:t>
            </a:r>
          </a:p>
          <a:p>
            <a:pPr marL="609600" indent="-609600">
              <a:defRPr/>
            </a:pPr>
            <a:r>
              <a:rPr lang="en-US" dirty="0" smtClean="0"/>
              <a:t>Have fun!</a:t>
            </a:r>
          </a:p>
          <a:p>
            <a:pPr>
              <a:defRPr/>
            </a:pPr>
            <a:endParaRPr lang="en-US" dirty="0"/>
          </a:p>
        </p:txBody>
      </p:sp>
      <p:sp>
        <p:nvSpPr>
          <p:cNvPr id="39940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Program Manager: Working With Volunteers</a:t>
            </a:r>
          </a:p>
        </p:txBody>
      </p:sp>
      <p:sp>
        <p:nvSpPr>
          <p:cNvPr id="39941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/>
              <a:t>4-</a:t>
            </a:r>
            <a:fld id="{AED2A131-9538-4FEE-8DE7-A429F87F2773}" type="slidenum">
              <a:rPr lang="en-US" altLang="en-US" sz="1400"/>
              <a:pPr>
                <a:spcBef>
                  <a:spcPct val="0"/>
                </a:spcBef>
                <a:buFontTx/>
                <a:buNone/>
              </a:pPr>
              <a:t>38</a:t>
            </a:fld>
            <a:endParaRPr lang="en-US" altLang="en-US" sz="1400"/>
          </a:p>
        </p:txBody>
      </p:sp>
      <p:sp>
        <p:nvSpPr>
          <p:cNvPr id="6" name="TextBox 5"/>
          <p:cNvSpPr txBox="1"/>
          <p:nvPr/>
        </p:nvSpPr>
        <p:spPr>
          <a:xfrm>
            <a:off x="7937500" y="6081713"/>
            <a:ext cx="866775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4-22</a:t>
            </a:r>
            <a:endParaRPr lang="en-US" sz="1400" b="1" dirty="0">
              <a:latin typeface="+mn-lt"/>
            </a:endParaRPr>
          </a:p>
        </p:txBody>
      </p:sp>
      <p:pic>
        <p:nvPicPr>
          <p:cNvPr id="7" name="Picture 8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itle 1"/>
          <p:cNvSpPr>
            <a:spLocks noGrp="1"/>
          </p:cNvSpPr>
          <p:nvPr>
            <p:ph type="title"/>
          </p:nvPr>
        </p:nvSpPr>
        <p:spPr bwMode="auto">
          <a:xfrm>
            <a:off x="965200" y="76200"/>
            <a:ext cx="5949950" cy="8255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altLang="en-US" spc="-50" dirty="0" smtClean="0">
                <a:latin typeface="Arial" charset="0"/>
              </a:rPr>
              <a:t>To Keep Volunteers (cont’d)</a:t>
            </a:r>
            <a:br>
              <a:rPr lang="en-US" altLang="en-US" spc="-50" dirty="0" smtClean="0">
                <a:latin typeface="Arial" charset="0"/>
              </a:rPr>
            </a:br>
            <a:endParaRPr lang="en-US" altLang="en-US" spc="-50" dirty="0" smtClean="0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4" name="Rectangle 2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endParaRPr lang="en-US" altLang="en-US" sz="3600" dirty="0" smtClean="0">
              <a:latin typeface="Times" pitchFamily="18" charset="0"/>
            </a:endParaRPr>
          </a:p>
          <a:p>
            <a:endParaRPr lang="en-US" altLang="en-US" sz="3600" dirty="0" smtClean="0">
              <a:latin typeface="Times" pitchFamily="18" charset="0"/>
            </a:endParaRPr>
          </a:p>
          <a:p>
            <a:pPr algn="ctr">
              <a:buFontTx/>
              <a:buNone/>
            </a:pPr>
            <a:endParaRPr lang="en-US" altLang="en-US" sz="3600" b="1" dirty="0" smtClean="0">
              <a:latin typeface="Times" pitchFamily="18" charset="0"/>
            </a:endParaRPr>
          </a:p>
          <a:p>
            <a:pPr algn="ctr">
              <a:buFontTx/>
              <a:buNone/>
            </a:pPr>
            <a:r>
              <a:rPr lang="en-US" altLang="en-US" sz="3600" b="1" dirty="0" smtClean="0">
                <a:latin typeface="Times" pitchFamily="18" charset="0"/>
              </a:rPr>
              <a:t>Volunteer Recognition</a:t>
            </a:r>
          </a:p>
        </p:txBody>
      </p:sp>
      <p:sp>
        <p:nvSpPr>
          <p:cNvPr id="40962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Program Manager: Working With Volunteers</a:t>
            </a:r>
          </a:p>
        </p:txBody>
      </p:sp>
      <p:sp>
        <p:nvSpPr>
          <p:cNvPr id="40963" name="Rectangle 33"/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/>
              <a:t>4-</a:t>
            </a:r>
            <a:fld id="{66F2E06E-CE95-4313-89E2-C8C002FE16F2}" type="slidenum">
              <a:rPr lang="en-US" altLang="en-US" sz="1400"/>
              <a:pPr>
                <a:spcBef>
                  <a:spcPct val="0"/>
                </a:spcBef>
                <a:buFontTx/>
                <a:buNone/>
              </a:pPr>
              <a:t>39</a:t>
            </a:fld>
            <a:endParaRPr lang="en-US" altLang="en-US" sz="1400"/>
          </a:p>
        </p:txBody>
      </p:sp>
      <p:sp>
        <p:nvSpPr>
          <p:cNvPr id="6" name="TextBox 5"/>
          <p:cNvSpPr txBox="1"/>
          <p:nvPr/>
        </p:nvSpPr>
        <p:spPr>
          <a:xfrm>
            <a:off x="7937500" y="6081713"/>
            <a:ext cx="866775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4-22</a:t>
            </a:r>
            <a:endParaRPr lang="en-US" sz="1400" b="1" dirty="0">
              <a:latin typeface="+mn-lt"/>
            </a:endParaRPr>
          </a:p>
        </p:txBody>
      </p:sp>
      <p:pic>
        <p:nvPicPr>
          <p:cNvPr id="7" name="Picture 8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itle 1"/>
          <p:cNvSpPr>
            <a:spLocks noGrp="1"/>
          </p:cNvSpPr>
          <p:nvPr>
            <p:ph type="title"/>
          </p:nvPr>
        </p:nvSpPr>
        <p:spPr bwMode="auto"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3600" dirty="0">
                <a:solidFill>
                  <a:schemeClr val="bg1"/>
                </a:solidFill>
                <a:cs typeface="Times New Roman" pitchFamily="18" charset="0"/>
              </a:rPr>
              <a:t>Activity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mtClean="0"/>
              <a:t>Volunteers are backbone of program</a:t>
            </a:r>
          </a:p>
          <a:p>
            <a:pPr lvl="1"/>
            <a:r>
              <a:rPr lang="en-US" altLang="en-US" smtClean="0"/>
              <a:t>Provide administrative support</a:t>
            </a:r>
          </a:p>
          <a:p>
            <a:pPr lvl="1"/>
            <a:r>
              <a:rPr lang="en-US" altLang="en-US" smtClean="0"/>
              <a:t>Run parts of program</a:t>
            </a:r>
          </a:p>
          <a:p>
            <a:pPr lvl="1"/>
            <a:r>
              <a:rPr lang="en-US" altLang="en-US" smtClean="0"/>
              <a:t>Train CERT volunteers</a:t>
            </a:r>
          </a:p>
          <a:p>
            <a:pPr lvl="1"/>
            <a:r>
              <a:rPr lang="en-US" altLang="en-US" smtClean="0"/>
              <a:t>Make up teams that </a:t>
            </a:r>
            <a:br>
              <a:rPr lang="en-US" altLang="en-US" smtClean="0"/>
            </a:br>
            <a:r>
              <a:rPr lang="en-US" altLang="en-US" smtClean="0"/>
              <a:t>serve community </a:t>
            </a:r>
          </a:p>
        </p:txBody>
      </p:sp>
      <p:sp>
        <p:nvSpPr>
          <p:cNvPr id="5122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Program Manager: Working With Volunteers</a:t>
            </a:r>
          </a:p>
        </p:txBody>
      </p:sp>
      <p:sp>
        <p:nvSpPr>
          <p:cNvPr id="5123" name="Rectangle 33"/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/>
              <a:t>4-</a:t>
            </a:r>
            <a:fld id="{446D899B-FE43-4788-A671-CE38184FC832}" type="slidenum">
              <a:rPr lang="en-US" altLang="en-US" sz="1400"/>
              <a:pPr>
                <a:spcBef>
                  <a:spcPct val="0"/>
                </a:spcBef>
                <a:buFontTx/>
                <a:buNone/>
              </a:pPr>
              <a:t>4</a:t>
            </a:fld>
            <a:endParaRPr lang="en-US" altLang="en-US" sz="1400"/>
          </a:p>
        </p:txBody>
      </p:sp>
      <p:pic>
        <p:nvPicPr>
          <p:cNvPr id="5126" name="Picture 5" descr="CERT rescue volunteer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600" y="3008313"/>
            <a:ext cx="3027363" cy="226536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7937500" y="6081713"/>
            <a:ext cx="866775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4-2</a:t>
            </a:r>
            <a:endParaRPr lang="en-US" sz="1400" b="1" dirty="0">
              <a:latin typeface="+mn-lt"/>
            </a:endParaRPr>
          </a:p>
        </p:txBody>
      </p:sp>
      <p:pic>
        <p:nvPicPr>
          <p:cNvPr id="8" name="Picture 8" descr="CERT log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itle 1"/>
          <p:cNvSpPr>
            <a:spLocks noGrp="1"/>
          </p:cNvSpPr>
          <p:nvPr>
            <p:ph type="title"/>
          </p:nvPr>
        </p:nvSpPr>
        <p:spPr bwMode="auto">
          <a:xfrm>
            <a:off x="965200" y="76200"/>
            <a:ext cx="8030210" cy="82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dirty="0">
                <a:solidFill>
                  <a:schemeClr val="bg1"/>
                </a:solidFill>
                <a:cs typeface="Times New Roman" pitchFamily="18" charset="0"/>
              </a:rPr>
              <a:t>Program </a:t>
            </a:r>
            <a:r>
              <a:rPr lang="en-US" altLang="en-US" dirty="0" err="1" smtClean="0">
                <a:solidFill>
                  <a:schemeClr val="bg1"/>
                </a:solidFill>
                <a:cs typeface="Times New Roman" pitchFamily="18" charset="0"/>
              </a:rPr>
              <a:t>Mgr</a:t>
            </a:r>
            <a:r>
              <a:rPr lang="en-US" altLang="en-US" dirty="0" smtClean="0">
                <a:solidFill>
                  <a:schemeClr val="bg1"/>
                </a:solidFill>
                <a:cs typeface="Times New Roman" pitchFamily="18" charset="0"/>
              </a:rPr>
              <a:t> </a:t>
            </a:r>
            <a:r>
              <a:rPr lang="en-US" altLang="en-US" dirty="0">
                <a:solidFill>
                  <a:schemeClr val="bg1"/>
                </a:solidFill>
                <a:cs typeface="Times New Roman" pitchFamily="18" charset="0"/>
              </a:rPr>
              <a:t>and Volunteers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mtClean="0"/>
              <a:t>Use volunteer meetings</a:t>
            </a:r>
          </a:p>
          <a:p>
            <a:pPr lvl="1"/>
            <a:r>
              <a:rPr lang="en-US" altLang="en-US" smtClean="0"/>
              <a:t>Training</a:t>
            </a:r>
          </a:p>
          <a:p>
            <a:pPr lvl="1"/>
            <a:r>
              <a:rPr lang="en-US" altLang="en-US" smtClean="0"/>
              <a:t>Recognition</a:t>
            </a:r>
          </a:p>
          <a:p>
            <a:pPr lvl="1"/>
            <a:r>
              <a:rPr lang="en-US" altLang="en-US" smtClean="0"/>
              <a:t>Socializing</a:t>
            </a:r>
          </a:p>
        </p:txBody>
      </p:sp>
      <p:sp>
        <p:nvSpPr>
          <p:cNvPr id="41986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Program Manager: Working With Volunteers</a:t>
            </a:r>
          </a:p>
        </p:txBody>
      </p:sp>
      <p:sp>
        <p:nvSpPr>
          <p:cNvPr id="41987" name="Rectangle 33"/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/>
              <a:t>4-</a:t>
            </a:r>
            <a:fld id="{CD25707D-3649-4084-88E8-3CC0056CFB10}" type="slidenum">
              <a:rPr lang="en-US" altLang="en-US" sz="1400"/>
              <a:pPr>
                <a:spcBef>
                  <a:spcPct val="0"/>
                </a:spcBef>
                <a:buFontTx/>
                <a:buNone/>
              </a:pPr>
              <a:t>40</a:t>
            </a:fld>
            <a:endParaRPr lang="en-US" altLang="en-US" sz="1400"/>
          </a:p>
        </p:txBody>
      </p:sp>
      <p:pic>
        <p:nvPicPr>
          <p:cNvPr id="41990" name="Picture 5" descr="CERT Classroom Photo Version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0913" y="1871663"/>
            <a:ext cx="4918075" cy="394811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7937500" y="6081713"/>
            <a:ext cx="866775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4-24</a:t>
            </a:r>
            <a:endParaRPr lang="en-US" sz="1400" b="1" dirty="0">
              <a:latin typeface="+mn-lt"/>
            </a:endParaRPr>
          </a:p>
        </p:txBody>
      </p:sp>
      <p:pic>
        <p:nvPicPr>
          <p:cNvPr id="8" name="Picture 8" descr="CERT log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itle 1"/>
          <p:cNvSpPr>
            <a:spLocks noGrp="1"/>
          </p:cNvSpPr>
          <p:nvPr>
            <p:ph type="title"/>
          </p:nvPr>
        </p:nvSpPr>
        <p:spPr bwMode="auto"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3600" dirty="0">
                <a:solidFill>
                  <a:schemeClr val="bg1"/>
                </a:solidFill>
                <a:cs typeface="Times New Roman" pitchFamily="18" charset="0"/>
              </a:rPr>
              <a:t>Meetings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2" name="Rectangle 2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endParaRPr lang="en-US" altLang="en-US" sz="3600" dirty="0" smtClean="0">
              <a:latin typeface="Times" pitchFamily="18" charset="0"/>
            </a:endParaRPr>
          </a:p>
          <a:p>
            <a:endParaRPr lang="en-US" altLang="en-US" sz="3600" dirty="0" smtClean="0">
              <a:latin typeface="Times" pitchFamily="18" charset="0"/>
            </a:endParaRPr>
          </a:p>
          <a:p>
            <a:pPr algn="ctr">
              <a:buFontTx/>
              <a:buNone/>
            </a:pPr>
            <a:r>
              <a:rPr lang="en-US" altLang="en-US" sz="3600" b="1" dirty="0" smtClean="0">
                <a:latin typeface="Times" pitchFamily="18" charset="0"/>
              </a:rPr>
              <a:t>Draft Program Plan:</a:t>
            </a:r>
          </a:p>
          <a:p>
            <a:pPr algn="ctr">
              <a:buFontTx/>
              <a:buNone/>
            </a:pPr>
            <a:endParaRPr lang="en-US" altLang="en-US" sz="3600" b="1" dirty="0" smtClean="0">
              <a:latin typeface="Times" pitchFamily="18" charset="0"/>
            </a:endParaRPr>
          </a:p>
          <a:p>
            <a:pPr algn="ctr">
              <a:buFontTx/>
              <a:buNone/>
            </a:pPr>
            <a:r>
              <a:rPr lang="en-US" altLang="en-US" sz="3600" b="1" dirty="0" smtClean="0">
                <a:latin typeface="Times" pitchFamily="18" charset="0"/>
              </a:rPr>
              <a:t>Capture Retention Ideas</a:t>
            </a:r>
          </a:p>
        </p:txBody>
      </p:sp>
      <p:sp>
        <p:nvSpPr>
          <p:cNvPr id="43010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Program Manager: Working With Volunteers</a:t>
            </a:r>
          </a:p>
        </p:txBody>
      </p:sp>
      <p:sp>
        <p:nvSpPr>
          <p:cNvPr id="43011" name="Rectangle 33"/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/>
              <a:t>4-</a:t>
            </a:r>
            <a:fld id="{B9326F84-B316-41D9-820C-225914F6BA9E}" type="slidenum">
              <a:rPr lang="en-US" altLang="en-US" sz="1400"/>
              <a:pPr>
                <a:spcBef>
                  <a:spcPct val="0"/>
                </a:spcBef>
                <a:buFontTx/>
                <a:buNone/>
              </a:pPr>
              <a:t>41</a:t>
            </a:fld>
            <a:endParaRPr lang="en-US" altLang="en-US" sz="1400"/>
          </a:p>
        </p:txBody>
      </p:sp>
      <p:sp>
        <p:nvSpPr>
          <p:cNvPr id="6" name="TextBox 5"/>
          <p:cNvSpPr txBox="1"/>
          <p:nvPr/>
        </p:nvSpPr>
        <p:spPr>
          <a:xfrm>
            <a:off x="7937500" y="6081713"/>
            <a:ext cx="866775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4-25</a:t>
            </a:r>
            <a:endParaRPr lang="en-US" sz="1400" b="1" dirty="0">
              <a:latin typeface="+mn-lt"/>
            </a:endParaRPr>
          </a:p>
        </p:txBody>
      </p:sp>
      <p:pic>
        <p:nvPicPr>
          <p:cNvPr id="7" name="Picture 8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itle 1"/>
          <p:cNvSpPr>
            <a:spLocks noGrp="1"/>
          </p:cNvSpPr>
          <p:nvPr>
            <p:ph type="title"/>
          </p:nvPr>
        </p:nvSpPr>
        <p:spPr bwMode="auto"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3600" dirty="0">
                <a:solidFill>
                  <a:schemeClr val="bg1"/>
                </a:solidFill>
                <a:cs typeface="Times New Roman" pitchFamily="18" charset="0"/>
              </a:rPr>
              <a:t>Activity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7" name="Rectangle 4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Tx/>
              <a:buAutoNum type="arabicPeriod"/>
            </a:pPr>
            <a:r>
              <a:rPr lang="en-US" altLang="en-US" smtClean="0"/>
              <a:t>When all other measures have failed</a:t>
            </a:r>
          </a:p>
          <a:p>
            <a:pPr marL="514350" indent="-514350">
              <a:buFontTx/>
              <a:buAutoNum type="arabicPeriod"/>
            </a:pPr>
            <a:r>
              <a:rPr lang="en-US" altLang="en-US" smtClean="0"/>
              <a:t>For gross misconduct: </a:t>
            </a:r>
          </a:p>
          <a:p>
            <a:pPr lvl="1"/>
            <a:r>
              <a:rPr lang="en-US" altLang="en-US" smtClean="0"/>
              <a:t>Theft</a:t>
            </a:r>
          </a:p>
          <a:p>
            <a:pPr lvl="1"/>
            <a:r>
              <a:rPr lang="en-US" altLang="en-US" smtClean="0"/>
              <a:t>Abuse</a:t>
            </a:r>
          </a:p>
          <a:p>
            <a:pPr lvl="1"/>
            <a:r>
              <a:rPr lang="en-US" altLang="en-US" smtClean="0"/>
              <a:t>Being under the influence of drugs or alcohol</a:t>
            </a:r>
          </a:p>
        </p:txBody>
      </p:sp>
      <p:sp>
        <p:nvSpPr>
          <p:cNvPr id="44034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Program Manager: Working With Volunteers</a:t>
            </a:r>
          </a:p>
        </p:txBody>
      </p:sp>
      <p:sp>
        <p:nvSpPr>
          <p:cNvPr id="44035" name="Rectangle 33"/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/>
              <a:t>4-</a:t>
            </a:r>
            <a:fld id="{D1F65C7C-3DF5-44C3-80A3-6AA450B60372}" type="slidenum">
              <a:rPr lang="en-US" altLang="en-US" sz="1400"/>
              <a:pPr>
                <a:spcBef>
                  <a:spcPct val="0"/>
                </a:spcBef>
                <a:buFontTx/>
                <a:buNone/>
              </a:pPr>
              <a:t>42</a:t>
            </a:fld>
            <a:endParaRPr lang="en-US" altLang="en-US" sz="1400"/>
          </a:p>
        </p:txBody>
      </p:sp>
      <p:sp>
        <p:nvSpPr>
          <p:cNvPr id="6" name="TextBox 5"/>
          <p:cNvSpPr txBox="1"/>
          <p:nvPr/>
        </p:nvSpPr>
        <p:spPr>
          <a:xfrm>
            <a:off x="7937500" y="6081713"/>
            <a:ext cx="866775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4-25</a:t>
            </a:r>
            <a:endParaRPr lang="en-US" sz="1400" b="1" dirty="0">
              <a:latin typeface="+mn-lt"/>
            </a:endParaRPr>
          </a:p>
        </p:txBody>
      </p:sp>
      <p:pic>
        <p:nvPicPr>
          <p:cNvPr id="7" name="Picture 8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itle 1"/>
          <p:cNvSpPr>
            <a:spLocks noGrp="1"/>
          </p:cNvSpPr>
          <p:nvPr>
            <p:ph type="title"/>
          </p:nvPr>
        </p:nvSpPr>
        <p:spPr bwMode="auto"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3600" dirty="0">
                <a:solidFill>
                  <a:schemeClr val="bg1"/>
                </a:solidFill>
                <a:cs typeface="Times New Roman" pitchFamily="18" charset="0"/>
              </a:rPr>
              <a:t>Terminating a Volunteer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Title 1"/>
          <p:cNvSpPr>
            <a:spLocks noGrp="1"/>
          </p:cNvSpPr>
          <p:nvPr>
            <p:ph type="title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altLang="en-US" dirty="0" smtClean="0">
                <a:latin typeface="Arial" charset="0"/>
              </a:rPr>
              <a:t>Guidelines</a:t>
            </a:r>
            <a:br>
              <a:rPr lang="en-US" altLang="en-US" dirty="0" smtClean="0">
                <a:latin typeface="Arial" charset="0"/>
              </a:rPr>
            </a:br>
            <a:endParaRPr lang="en-US" altLang="en-US" dirty="0" smtClean="0">
              <a:latin typeface="Arial" charset="0"/>
            </a:endParaRPr>
          </a:p>
        </p:txBody>
      </p:sp>
      <p:sp>
        <p:nvSpPr>
          <p:cNvPr id="4505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mtClean="0"/>
              <a:t>Document your concerns and your actions</a:t>
            </a:r>
          </a:p>
          <a:p>
            <a:r>
              <a:rPr lang="en-US" altLang="en-US" smtClean="0"/>
              <a:t>Make sure comments are fair</a:t>
            </a:r>
          </a:p>
          <a:p>
            <a:r>
              <a:rPr lang="en-US" altLang="en-US" smtClean="0"/>
              <a:t>Focus on work, not on individual</a:t>
            </a:r>
          </a:p>
          <a:p>
            <a:r>
              <a:rPr lang="en-US" altLang="en-US" smtClean="0"/>
              <a:t>Follow program protocols for disciplinary procedures </a:t>
            </a:r>
          </a:p>
          <a:p>
            <a:endParaRPr lang="en-US" altLang="en-US" smtClean="0"/>
          </a:p>
        </p:txBody>
      </p:sp>
      <p:sp>
        <p:nvSpPr>
          <p:cNvPr id="45060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Program Manager: Working With Volunteers</a:t>
            </a:r>
          </a:p>
        </p:txBody>
      </p:sp>
      <p:sp>
        <p:nvSpPr>
          <p:cNvPr id="45061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/>
              <a:t>4-</a:t>
            </a:r>
            <a:fld id="{3126D7CC-7A53-4CF7-9721-1E4BA2A2EEED}" type="slidenum">
              <a:rPr lang="en-US" altLang="en-US" sz="1400"/>
              <a:pPr>
                <a:spcBef>
                  <a:spcPct val="0"/>
                </a:spcBef>
                <a:buFontTx/>
                <a:buNone/>
              </a:pPr>
              <a:t>43</a:t>
            </a:fld>
            <a:endParaRPr lang="en-US" altLang="en-US" sz="1400"/>
          </a:p>
        </p:txBody>
      </p:sp>
      <p:sp>
        <p:nvSpPr>
          <p:cNvPr id="6" name="TextBox 5"/>
          <p:cNvSpPr txBox="1"/>
          <p:nvPr/>
        </p:nvSpPr>
        <p:spPr>
          <a:xfrm>
            <a:off x="7937500" y="6081713"/>
            <a:ext cx="866775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4-25</a:t>
            </a:r>
            <a:endParaRPr lang="en-US" sz="1400" b="1" dirty="0">
              <a:latin typeface="+mn-lt"/>
            </a:endParaRPr>
          </a:p>
        </p:txBody>
      </p:sp>
      <p:pic>
        <p:nvPicPr>
          <p:cNvPr id="7" name="Picture 8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5" name="Rectangle 4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mtClean="0"/>
              <a:t>The Program Manager and the CERT Volunteer</a:t>
            </a:r>
          </a:p>
          <a:p>
            <a:r>
              <a:rPr lang="en-US" altLang="en-US" smtClean="0"/>
              <a:t>Recruit Volunteers</a:t>
            </a:r>
          </a:p>
          <a:p>
            <a:r>
              <a:rPr lang="en-US" altLang="en-US" smtClean="0"/>
              <a:t>Orient Volunteers</a:t>
            </a:r>
          </a:p>
          <a:p>
            <a:r>
              <a:rPr lang="en-US" altLang="en-US" smtClean="0"/>
              <a:t>Track Volunteers</a:t>
            </a:r>
          </a:p>
          <a:p>
            <a:r>
              <a:rPr lang="en-US" altLang="en-US" smtClean="0"/>
              <a:t>Manage Volunteers</a:t>
            </a:r>
          </a:p>
          <a:p>
            <a:r>
              <a:rPr lang="en-US" altLang="en-US" smtClean="0"/>
              <a:t>Retain Volunteers</a:t>
            </a:r>
          </a:p>
          <a:p>
            <a:r>
              <a:rPr lang="en-US" altLang="en-US" smtClean="0"/>
              <a:t>Terminate a Volunteer</a:t>
            </a:r>
          </a:p>
        </p:txBody>
      </p:sp>
      <p:sp>
        <p:nvSpPr>
          <p:cNvPr id="46082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Program Manager: Working With Volunteers</a:t>
            </a:r>
          </a:p>
        </p:txBody>
      </p:sp>
      <p:sp>
        <p:nvSpPr>
          <p:cNvPr id="46083" name="Rectangle 33"/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/>
              <a:t>4-</a:t>
            </a:r>
            <a:fld id="{59976230-3870-4FF0-943A-753EC052B1F4}" type="slidenum">
              <a:rPr lang="en-US" altLang="en-US" sz="1400"/>
              <a:pPr>
                <a:spcBef>
                  <a:spcPct val="0"/>
                </a:spcBef>
                <a:buFontTx/>
                <a:buNone/>
              </a:pPr>
              <a:t>44</a:t>
            </a:fld>
            <a:endParaRPr lang="en-US" altLang="en-US" sz="1400"/>
          </a:p>
        </p:txBody>
      </p:sp>
      <p:sp>
        <p:nvSpPr>
          <p:cNvPr id="6" name="TextBox 5"/>
          <p:cNvSpPr txBox="1"/>
          <p:nvPr/>
        </p:nvSpPr>
        <p:spPr>
          <a:xfrm>
            <a:off x="7937500" y="6081713"/>
            <a:ext cx="866775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4-26</a:t>
            </a:r>
            <a:endParaRPr lang="en-US" sz="1400" b="1" dirty="0">
              <a:latin typeface="+mn-lt"/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 bwMode="auto"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3600" dirty="0">
                <a:solidFill>
                  <a:schemeClr val="bg1"/>
                </a:solidFill>
                <a:cs typeface="Times New Roman" pitchFamily="18" charset="0"/>
              </a:rPr>
              <a:t>Unit Summary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9" name="Rectangle 6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mtClean="0"/>
              <a:t>Program Manager must know how to work with volunteers</a:t>
            </a:r>
          </a:p>
          <a:p>
            <a:pPr lvl="1"/>
            <a:r>
              <a:rPr lang="en-US" altLang="en-US" smtClean="0"/>
              <a:t>Skills are same as working with paid staff </a:t>
            </a:r>
          </a:p>
          <a:p>
            <a:pPr lvl="1"/>
            <a:r>
              <a:rPr lang="en-US" altLang="en-US" smtClean="0"/>
              <a:t>Difference is in how you apply those skills </a:t>
            </a:r>
          </a:p>
        </p:txBody>
      </p:sp>
      <p:sp>
        <p:nvSpPr>
          <p:cNvPr id="6146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Program Manager: Working With Volunteers</a:t>
            </a:r>
          </a:p>
        </p:txBody>
      </p:sp>
      <p:sp>
        <p:nvSpPr>
          <p:cNvPr id="6147" name="Rectangle 33"/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/>
              <a:t>4-</a:t>
            </a:r>
            <a:fld id="{14D29615-008A-4835-9979-60AE9AEF2FDA}" type="slidenum">
              <a:rPr lang="en-US" altLang="en-US" sz="1400"/>
              <a:pPr>
                <a:spcBef>
                  <a:spcPct val="0"/>
                </a:spcBef>
                <a:buFontTx/>
                <a:buNone/>
              </a:pPr>
              <a:t>5</a:t>
            </a:fld>
            <a:endParaRPr lang="en-US" altLang="en-US" sz="1400"/>
          </a:p>
        </p:txBody>
      </p:sp>
      <p:pic>
        <p:nvPicPr>
          <p:cNvPr id="6150" name="Picture 5" descr="CERT Volunteer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41675" y="3452813"/>
            <a:ext cx="3838575" cy="28781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7937500" y="6081713"/>
            <a:ext cx="866775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4-2</a:t>
            </a:r>
            <a:endParaRPr lang="en-US" sz="1400" b="1" dirty="0">
              <a:latin typeface="+mn-lt"/>
            </a:endParaRPr>
          </a:p>
        </p:txBody>
      </p:sp>
      <p:pic>
        <p:nvPicPr>
          <p:cNvPr id="8" name="Picture 8" descr="CERT log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itle 1"/>
          <p:cNvSpPr>
            <a:spLocks noGrp="1"/>
          </p:cNvSpPr>
          <p:nvPr>
            <p:ph type="title"/>
          </p:nvPr>
        </p:nvSpPr>
        <p:spPr bwMode="auto"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3600" dirty="0">
                <a:solidFill>
                  <a:schemeClr val="bg1"/>
                </a:solidFill>
                <a:cs typeface="Times New Roman" pitchFamily="18" charset="0"/>
              </a:rPr>
              <a:t>Working with Volunteers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3" name="Rectangle 4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mtClean="0"/>
              <a:t>Identify ways that volunteers will be used in CERT program  </a:t>
            </a:r>
          </a:p>
          <a:p>
            <a:pPr lvl="1"/>
            <a:r>
              <a:rPr lang="en-US" altLang="en-US" smtClean="0"/>
              <a:t>May be described in the program description</a:t>
            </a:r>
          </a:p>
          <a:p>
            <a:pPr lvl="1"/>
            <a:r>
              <a:rPr lang="en-US" altLang="en-US" smtClean="0"/>
              <a:t>If they aren’t in the program description, write them down</a:t>
            </a:r>
          </a:p>
          <a:p>
            <a:pPr lvl="1"/>
            <a:r>
              <a:rPr lang="en-US" altLang="en-US" smtClean="0"/>
              <a:t>Documentation applies to program administration as well as to CERT activities!</a:t>
            </a:r>
          </a:p>
        </p:txBody>
      </p:sp>
      <p:sp>
        <p:nvSpPr>
          <p:cNvPr id="7170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Program Manager: Working With Volunteers</a:t>
            </a:r>
          </a:p>
        </p:txBody>
      </p:sp>
      <p:sp>
        <p:nvSpPr>
          <p:cNvPr id="7171" name="Rectangle 33"/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/>
              <a:t>4-</a:t>
            </a:r>
            <a:fld id="{2C942EBF-7351-4F44-976A-03B0E42447F5}" type="slidenum">
              <a:rPr lang="en-US" altLang="en-US" sz="1400"/>
              <a:pPr>
                <a:spcBef>
                  <a:spcPct val="0"/>
                </a:spcBef>
                <a:buFontTx/>
                <a:buNone/>
              </a:pPr>
              <a:t>6</a:t>
            </a:fld>
            <a:endParaRPr lang="en-US" altLang="en-US" sz="1400"/>
          </a:p>
        </p:txBody>
      </p:sp>
      <p:sp>
        <p:nvSpPr>
          <p:cNvPr id="6" name="TextBox 5"/>
          <p:cNvSpPr txBox="1"/>
          <p:nvPr/>
        </p:nvSpPr>
        <p:spPr>
          <a:xfrm>
            <a:off x="7937500" y="6081713"/>
            <a:ext cx="866775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4-2</a:t>
            </a:r>
            <a:endParaRPr lang="en-US" sz="1400" b="1" dirty="0">
              <a:latin typeface="+mn-lt"/>
            </a:endParaRPr>
          </a:p>
        </p:txBody>
      </p:sp>
      <p:pic>
        <p:nvPicPr>
          <p:cNvPr id="7" name="Picture 8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itle 1"/>
          <p:cNvSpPr>
            <a:spLocks noGrp="1"/>
          </p:cNvSpPr>
          <p:nvPr>
            <p:ph type="title"/>
          </p:nvPr>
        </p:nvSpPr>
        <p:spPr bwMode="auto"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3600" dirty="0">
                <a:solidFill>
                  <a:schemeClr val="bg1"/>
                </a:solidFill>
                <a:cs typeface="Times New Roman" pitchFamily="18" charset="0"/>
              </a:rPr>
              <a:t>Prepare for Volunteers #1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Uses for Volunteers</a:t>
            </a:r>
            <a:endParaRPr lang="en-US" dirty="0"/>
          </a:p>
        </p:txBody>
      </p:sp>
      <p:sp>
        <p:nvSpPr>
          <p:cNvPr id="10246" name="Rectangle 3"/>
          <p:cNvSpPr>
            <a:spLocks noGrp="1" noChangeArrowheads="1"/>
          </p:cNvSpPr>
          <p:nvPr>
            <p:ph idx="1"/>
          </p:nvPr>
        </p:nvSpPr>
        <p:spPr>
          <a:xfrm>
            <a:off x="482600" y="1896504"/>
            <a:ext cx="3757930" cy="4478896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en-US" dirty="0" smtClean="0"/>
              <a:t>As a CERT member</a:t>
            </a:r>
          </a:p>
          <a:p>
            <a:pPr lvl="1">
              <a:lnSpc>
                <a:spcPct val="90000"/>
              </a:lnSpc>
            </a:pPr>
            <a:r>
              <a:rPr lang="en-US" altLang="en-US" dirty="0" smtClean="0"/>
              <a:t>Disaster response</a:t>
            </a:r>
          </a:p>
          <a:p>
            <a:pPr lvl="1">
              <a:lnSpc>
                <a:spcPct val="90000"/>
              </a:lnSpc>
            </a:pPr>
            <a:r>
              <a:rPr lang="en-US" altLang="en-US" dirty="0" smtClean="0"/>
              <a:t>Special events</a:t>
            </a:r>
          </a:p>
          <a:p>
            <a:pPr lvl="1">
              <a:lnSpc>
                <a:spcPct val="90000"/>
              </a:lnSpc>
            </a:pPr>
            <a:r>
              <a:rPr lang="en-US" altLang="en-US" dirty="0" smtClean="0"/>
              <a:t>Community preparedness</a:t>
            </a:r>
          </a:p>
        </p:txBody>
      </p:sp>
      <p:sp>
        <p:nvSpPr>
          <p:cNvPr id="8194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Program Manager: Working With Volunteers</a:t>
            </a:r>
          </a:p>
        </p:txBody>
      </p:sp>
      <p:sp>
        <p:nvSpPr>
          <p:cNvPr id="8195" name="Rectangle 33"/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/>
              <a:t>4-</a:t>
            </a:r>
            <a:fld id="{7FD58918-838B-451B-BA9C-37181351BE5B}" type="slidenum">
              <a:rPr lang="en-US" altLang="en-US" sz="1400"/>
              <a:pPr>
                <a:spcBef>
                  <a:spcPct val="0"/>
                </a:spcBef>
                <a:buFontTx/>
                <a:buNone/>
              </a:pPr>
              <a:t>7</a:t>
            </a:fld>
            <a:endParaRPr lang="en-US" altLang="en-US" sz="1400"/>
          </a:p>
        </p:txBody>
      </p:sp>
      <p:sp>
        <p:nvSpPr>
          <p:cNvPr id="10247" name="Rectangle 5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4046220" y="1896504"/>
            <a:ext cx="4654167" cy="4062730"/>
          </a:xfrm>
        </p:spPr>
        <p:txBody>
          <a:bodyPr/>
          <a:lstStyle/>
          <a:p>
            <a:r>
              <a:rPr lang="en-US" altLang="en-US" dirty="0" smtClean="0"/>
              <a:t>To help run the program, e.g.,</a:t>
            </a:r>
          </a:p>
          <a:p>
            <a:pPr lvl="1"/>
            <a:r>
              <a:rPr lang="en-US" altLang="en-US" dirty="0" smtClean="0"/>
              <a:t>Data management</a:t>
            </a:r>
          </a:p>
          <a:p>
            <a:pPr lvl="1"/>
            <a:r>
              <a:rPr lang="en-US" altLang="en-US" dirty="0" smtClean="0"/>
              <a:t>Communicating with volunteers</a:t>
            </a:r>
          </a:p>
          <a:p>
            <a:pPr lvl="1"/>
            <a:r>
              <a:rPr lang="en-US" altLang="en-US" dirty="0" smtClean="0"/>
              <a:t>Working with funders and sponsors</a:t>
            </a:r>
          </a:p>
          <a:p>
            <a:pPr lvl="1"/>
            <a:r>
              <a:rPr lang="en-US" altLang="en-US" dirty="0" smtClean="0"/>
              <a:t>Tracking equipment</a:t>
            </a:r>
          </a:p>
          <a:p>
            <a:pPr lvl="1"/>
            <a:r>
              <a:rPr lang="en-US" altLang="en-US" dirty="0" smtClean="0"/>
              <a:t>Training </a:t>
            </a:r>
          </a:p>
          <a:p>
            <a:endParaRPr lang="en-US" altLang="en-US" dirty="0" smtClean="0"/>
          </a:p>
        </p:txBody>
      </p:sp>
      <p:sp>
        <p:nvSpPr>
          <p:cNvPr id="8" name="TextBox 7"/>
          <p:cNvSpPr txBox="1"/>
          <p:nvPr/>
        </p:nvSpPr>
        <p:spPr>
          <a:xfrm>
            <a:off x="7937500" y="6081713"/>
            <a:ext cx="866775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4-2</a:t>
            </a:r>
            <a:endParaRPr lang="en-US" sz="1400" b="1" dirty="0">
              <a:latin typeface="+mn-lt"/>
            </a:endParaRPr>
          </a:p>
        </p:txBody>
      </p:sp>
      <p:pic>
        <p:nvPicPr>
          <p:cNvPr id="9" name="Picture 8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tangle 4"/>
          <p:cNvSpPr txBox="1">
            <a:spLocks noChangeArrowheads="1"/>
          </p:cNvSpPr>
          <p:nvPr/>
        </p:nvSpPr>
        <p:spPr bwMode="auto">
          <a:xfrm>
            <a:off x="457200" y="1130300"/>
            <a:ext cx="8229600" cy="663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600" baseline="0">
                <a:solidFill>
                  <a:schemeClr val="bg1"/>
                </a:solidFill>
                <a:latin typeface="Arial" pitchFamily="34" charset="0"/>
                <a:ea typeface="+mj-ea"/>
                <a:cs typeface="Times New Roman" pitchFamily="18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r>
              <a:rPr lang="en-US" altLang="en-US" sz="3200" kern="0" dirty="0" smtClean="0">
                <a:solidFill>
                  <a:schemeClr val="tx1"/>
                </a:solidFill>
              </a:rPr>
              <a:t>How can a CERT program use volunteers?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6" grpId="0" build="p"/>
      <p:bldP spid="10247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0" name="Rectangle 2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mtClean="0"/>
              <a:t>Write job descriptions</a:t>
            </a:r>
          </a:p>
          <a:p>
            <a:pPr lvl="1"/>
            <a:r>
              <a:rPr lang="en-US" altLang="en-US" smtClean="0"/>
              <a:t>Team member role </a:t>
            </a:r>
          </a:p>
          <a:p>
            <a:pPr lvl="1"/>
            <a:r>
              <a:rPr lang="en-US" altLang="en-US" smtClean="0"/>
              <a:t>Other volunteer positions </a:t>
            </a:r>
          </a:p>
          <a:p>
            <a:endParaRPr lang="en-US" altLang="en-US" smtClean="0"/>
          </a:p>
          <a:p>
            <a:pPr algn="ctr">
              <a:buFontTx/>
              <a:buNone/>
            </a:pPr>
            <a:endParaRPr lang="en-US" altLang="en-US" b="1" smtClean="0"/>
          </a:p>
          <a:p>
            <a:pPr algn="ctr">
              <a:buFontTx/>
              <a:buNone/>
            </a:pPr>
            <a:endParaRPr lang="en-US" altLang="en-US" b="1" smtClean="0"/>
          </a:p>
        </p:txBody>
      </p:sp>
      <p:sp>
        <p:nvSpPr>
          <p:cNvPr id="9218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Program Manager: Working With Volunteers</a:t>
            </a:r>
          </a:p>
        </p:txBody>
      </p:sp>
      <p:sp>
        <p:nvSpPr>
          <p:cNvPr id="9219" name="Rectangle 33"/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/>
              <a:t>4-</a:t>
            </a:r>
            <a:fld id="{6CCA1059-7337-4166-9E31-0ED64F48A128}" type="slidenum">
              <a:rPr lang="en-US" altLang="en-US" sz="1400"/>
              <a:pPr>
                <a:spcBef>
                  <a:spcPct val="0"/>
                </a:spcBef>
                <a:buFontTx/>
                <a:buNone/>
              </a:pPr>
              <a:t>8</a:t>
            </a:fld>
            <a:endParaRPr lang="en-US" altLang="en-US" sz="1400"/>
          </a:p>
        </p:txBody>
      </p:sp>
      <p:pic>
        <p:nvPicPr>
          <p:cNvPr id="9222" name="Picture 6" descr="RCP_072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3175" y="2947988"/>
            <a:ext cx="5059363" cy="33591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7951788" y="6122988"/>
            <a:ext cx="866775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4-6</a:t>
            </a:r>
            <a:endParaRPr lang="en-US" sz="1400" b="1" dirty="0">
              <a:latin typeface="+mn-lt"/>
            </a:endParaRPr>
          </a:p>
        </p:txBody>
      </p:sp>
      <p:pic>
        <p:nvPicPr>
          <p:cNvPr id="8" name="Picture 8" descr="CERT log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itle 1"/>
          <p:cNvSpPr>
            <a:spLocks noGrp="1"/>
          </p:cNvSpPr>
          <p:nvPr>
            <p:ph type="title"/>
          </p:nvPr>
        </p:nvSpPr>
        <p:spPr bwMode="auto"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3600" dirty="0">
                <a:solidFill>
                  <a:schemeClr val="bg1"/>
                </a:solidFill>
                <a:cs typeface="Times New Roman" pitchFamily="18" charset="0"/>
              </a:rPr>
              <a:t>Prepare for Volunteers #2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mtClean="0"/>
              <a:t>Why is it a good idea to have written job descriptions?</a:t>
            </a:r>
          </a:p>
          <a:p>
            <a:pPr lvl="1"/>
            <a:r>
              <a:rPr lang="en-US" altLang="en-US" smtClean="0"/>
              <a:t>They let the volunteer know what your expectations are</a:t>
            </a:r>
          </a:p>
          <a:p>
            <a:pPr lvl="1"/>
            <a:r>
              <a:rPr lang="en-US" altLang="en-US" smtClean="0"/>
              <a:t>They give you something to evaluate performance against and something to fall back on if performance is inadequate or unacceptable</a:t>
            </a:r>
          </a:p>
        </p:txBody>
      </p:sp>
      <p:sp>
        <p:nvSpPr>
          <p:cNvPr id="10242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Program Manager: Working With Volunteers</a:t>
            </a:r>
          </a:p>
        </p:txBody>
      </p:sp>
      <p:sp>
        <p:nvSpPr>
          <p:cNvPr id="10243" name="Rectangle 33"/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/>
              <a:t>4-</a:t>
            </a:r>
            <a:fld id="{BF25B0C9-A130-4999-B561-16C22D09440B}" type="slidenum">
              <a:rPr lang="en-US" altLang="en-US" sz="1400"/>
              <a:pPr>
                <a:spcBef>
                  <a:spcPct val="0"/>
                </a:spcBef>
                <a:buFontTx/>
                <a:buNone/>
              </a:pPr>
              <a:t>9</a:t>
            </a:fld>
            <a:endParaRPr lang="en-US" altLang="en-US" sz="1400"/>
          </a:p>
        </p:txBody>
      </p:sp>
      <p:sp>
        <p:nvSpPr>
          <p:cNvPr id="6" name="TextBox 5"/>
          <p:cNvSpPr txBox="1"/>
          <p:nvPr/>
        </p:nvSpPr>
        <p:spPr>
          <a:xfrm>
            <a:off x="7937500" y="6081713"/>
            <a:ext cx="866775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4-6</a:t>
            </a:r>
            <a:endParaRPr lang="en-US" sz="1400" b="1" dirty="0">
              <a:latin typeface="+mn-lt"/>
            </a:endParaRPr>
          </a:p>
        </p:txBody>
      </p:sp>
      <p:pic>
        <p:nvPicPr>
          <p:cNvPr id="7" name="Picture 8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itle 1"/>
          <p:cNvSpPr>
            <a:spLocks noGrp="1"/>
          </p:cNvSpPr>
          <p:nvPr>
            <p:ph type="title"/>
          </p:nvPr>
        </p:nvSpPr>
        <p:spPr bwMode="auto"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3600" dirty="0">
                <a:solidFill>
                  <a:schemeClr val="bg1"/>
                </a:solidFill>
                <a:cs typeface="Times New Roman" pitchFamily="18" charset="0"/>
              </a:rPr>
              <a:t>Written Job Descriptions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pitchFamily="18" charset="0"/>
          </a:defRPr>
        </a:defPPr>
      </a:lstStyle>
    </a:lnDef>
  </a:objectDefaults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EC4E6717E8D334DB41EECC6BFB9AFD2" ma:contentTypeVersion="0" ma:contentTypeDescription="Create a new document." ma:contentTypeScope="" ma:versionID="e040c4fd0f68f005cdd4875e4a8a37c5">
  <xsd:schema xmlns:xsd="http://www.w3.org/2001/XMLSchema" xmlns:p="http://schemas.microsoft.com/office/2006/metadata/properties" targetNamespace="http://schemas.microsoft.com/office/2006/metadata/properties" ma:root="true" ma:fieldsID="4aeb20c0e3442673af7ee1078645876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Props1.xml><?xml version="1.0" encoding="utf-8"?>
<ds:datastoreItem xmlns:ds="http://schemas.openxmlformats.org/officeDocument/2006/customXml" ds:itemID="{1F308161-E6E4-4214-BD9D-E6176301C10F}">
  <ds:schemaRefs>
    <ds:schemaRef ds:uri="http://www.w3.org/XML/1998/namespace"/>
    <ds:schemaRef ds:uri="http://purl.org/dc/elements/1.1/"/>
    <ds:schemaRef ds:uri="http://purl.org/dc/dcmitype/"/>
    <ds:schemaRef ds:uri="http://schemas.microsoft.com/office/2006/documentManagement/types"/>
    <ds:schemaRef ds:uri="http://schemas.microsoft.com/office/2006/metadata/properties"/>
    <ds:schemaRef ds:uri="http://purl.org/dc/terms/"/>
    <ds:schemaRef ds:uri="http://schemas.openxmlformats.org/package/2006/metadata/core-properties"/>
  </ds:schemaRefs>
</ds:datastoreItem>
</file>

<file path=customXml/itemProps2.xml><?xml version="1.0" encoding="utf-8"?>
<ds:datastoreItem xmlns:ds="http://schemas.openxmlformats.org/officeDocument/2006/customXml" ds:itemID="{0CF755C4-79E1-4840-B841-3048A69E6922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F9F98818-6927-4F30-87CD-EB219CBE069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4710</TotalTime>
  <Words>1666</Words>
  <Application>Microsoft Office PowerPoint</Application>
  <PresentationFormat>On-screen Show (4:3)</PresentationFormat>
  <Paragraphs>387</Paragraphs>
  <Slides>44</Slides>
  <Notes>44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44</vt:i4>
      </vt:variant>
    </vt:vector>
  </HeadingPairs>
  <TitlesOfParts>
    <vt:vector size="45" baseType="lpstr">
      <vt:lpstr>Custom Design</vt:lpstr>
      <vt:lpstr>Unit 4: Working with Volunteers </vt:lpstr>
      <vt:lpstr>Unit Objectives</vt:lpstr>
      <vt:lpstr>Unit Topics</vt:lpstr>
      <vt:lpstr>Program Mgr and Volunteers</vt:lpstr>
      <vt:lpstr>Working with Volunteers</vt:lpstr>
      <vt:lpstr>Prepare for Volunteers #1</vt:lpstr>
      <vt:lpstr>Uses for Volunteers</vt:lpstr>
      <vt:lpstr>Prepare for Volunteers #2</vt:lpstr>
      <vt:lpstr>Written Job Descriptions</vt:lpstr>
      <vt:lpstr>#1 Recruit Volunteers</vt:lpstr>
      <vt:lpstr>Gateway to CERT</vt:lpstr>
      <vt:lpstr>Volunteer Sources</vt:lpstr>
      <vt:lpstr>The Dilemma</vt:lpstr>
      <vt:lpstr>Recruitment Message  Elements</vt:lpstr>
      <vt:lpstr>Stress Expectations</vt:lpstr>
      <vt:lpstr>Activity</vt:lpstr>
      <vt:lpstr>#2 Orient Volunteers</vt:lpstr>
      <vt:lpstr>Set Standards</vt:lpstr>
      <vt:lpstr>Behavior is Important!</vt:lpstr>
      <vt:lpstr>Perception of Volunteers</vt:lpstr>
      <vt:lpstr>Form Relationship </vt:lpstr>
      <vt:lpstr>Determine Volunteer Task </vt:lpstr>
      <vt:lpstr>Legally Out of Bounds</vt:lpstr>
      <vt:lpstr>Make Orientation Fun </vt:lpstr>
      <vt:lpstr>#3 Track Volunteers</vt:lpstr>
      <vt:lpstr>Keep Volunteer Information</vt:lpstr>
      <vt:lpstr>Why Track Volunteers?</vt:lpstr>
      <vt:lpstr>Justify Your Program</vt:lpstr>
      <vt:lpstr>#4 Manage Volunteers</vt:lpstr>
      <vt:lpstr>Maintain Program Integrity</vt:lpstr>
      <vt:lpstr>Management Challenges </vt:lpstr>
      <vt:lpstr>Management Challenges</vt:lpstr>
      <vt:lpstr>Activity</vt:lpstr>
      <vt:lpstr>#5 Retain Volunteers</vt:lpstr>
      <vt:lpstr>Why Volunteer?</vt:lpstr>
      <vt:lpstr>What do Volunteers Need?</vt:lpstr>
      <vt:lpstr>To Keep Volunteers  </vt:lpstr>
      <vt:lpstr>To Keep Volunteers (cont’d) </vt:lpstr>
      <vt:lpstr>Activity</vt:lpstr>
      <vt:lpstr>Meetings </vt:lpstr>
      <vt:lpstr>Activity</vt:lpstr>
      <vt:lpstr>Terminating a Volunteer </vt:lpstr>
      <vt:lpstr>Guidelines </vt:lpstr>
      <vt:lpstr>Unit Summary</vt:lpstr>
    </vt:vector>
  </TitlesOfParts>
  <Company>FEMA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CERT Program Manager Course - Unit 4: Working with Volunteers</dc:title>
  <dc:subject>This document contains Unit 4 of the CERT Program Manager Course, which concerns working with volunteers.</dc:subject>
  <dc:creator>FEMA;Community Emergency Response Team</dc:creator>
  <cp:keywords>FEMA, CERT, program, manager, course, unit 4, volunteers</cp:keywords>
  <cp:lastModifiedBy>Jones, Cynthia</cp:lastModifiedBy>
  <cp:revision>468</cp:revision>
  <cp:lastPrinted>2005-12-21T16:28:49Z</cp:lastPrinted>
  <dcterms:created xsi:type="dcterms:W3CDTF">2005-12-20T16:22:26Z</dcterms:created>
  <dcterms:modified xsi:type="dcterms:W3CDTF">2016-07-05T19:37:17Z</dcterms:modified>
</cp:coreProperties>
</file>