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32"/>
  </p:notesMasterIdLst>
  <p:handoutMasterIdLst>
    <p:handoutMasterId r:id="rId33"/>
  </p:handoutMasterIdLst>
  <p:sldIdLst>
    <p:sldId id="256" r:id="rId5"/>
    <p:sldId id="302" r:id="rId6"/>
    <p:sldId id="306" r:id="rId7"/>
    <p:sldId id="333" r:id="rId8"/>
    <p:sldId id="335" r:id="rId9"/>
    <p:sldId id="311" r:id="rId10"/>
    <p:sldId id="349" r:id="rId11"/>
    <p:sldId id="348" r:id="rId12"/>
    <p:sldId id="336" r:id="rId13"/>
    <p:sldId id="337" r:id="rId14"/>
    <p:sldId id="313" r:id="rId15"/>
    <p:sldId id="314" r:id="rId16"/>
    <p:sldId id="315" r:id="rId17"/>
    <p:sldId id="346" r:id="rId18"/>
    <p:sldId id="339" r:id="rId19"/>
    <p:sldId id="340" r:id="rId20"/>
    <p:sldId id="341" r:id="rId21"/>
    <p:sldId id="316" r:id="rId22"/>
    <p:sldId id="317" r:id="rId23"/>
    <p:sldId id="318" r:id="rId24"/>
    <p:sldId id="319" r:id="rId25"/>
    <p:sldId id="343" r:id="rId26"/>
    <p:sldId id="320" r:id="rId27"/>
    <p:sldId id="347" r:id="rId28"/>
    <p:sldId id="321" r:id="rId29"/>
    <p:sldId id="322" r:id="rId30"/>
    <p:sldId id="310" r:id="rId3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6600"/>
    <a:srgbClr val="E9CDB5"/>
    <a:srgbClr val="CC0000"/>
    <a:srgbClr val="CFCFCF"/>
    <a:srgbClr val="336699"/>
    <a:srgbClr val="333333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CE0D4D-BB8D-42AE-AED4-6298CE61556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ECB1BB-A04A-43CF-ACE1-387849029EE2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Goal</a:t>
          </a:r>
          <a:endParaRPr lang="en-US" dirty="0"/>
        </a:p>
      </dgm:t>
    </dgm:pt>
    <dgm:pt modelId="{0D05627A-506B-4DBC-B82B-0A40F2968AE4}" type="parTrans" cxnId="{99CEC5B6-217B-4594-8E7F-990A67C5F382}">
      <dgm:prSet/>
      <dgm:spPr/>
      <dgm:t>
        <a:bodyPr/>
        <a:lstStyle/>
        <a:p>
          <a:endParaRPr lang="en-US"/>
        </a:p>
      </dgm:t>
    </dgm:pt>
    <dgm:pt modelId="{DFC3D62C-F01A-4393-A1FA-67299C518D94}" type="sibTrans" cxnId="{99CEC5B6-217B-4594-8E7F-990A67C5F382}">
      <dgm:prSet/>
      <dgm:spPr/>
      <dgm:t>
        <a:bodyPr/>
        <a:lstStyle/>
        <a:p>
          <a:endParaRPr lang="en-US"/>
        </a:p>
      </dgm:t>
    </dgm:pt>
    <dgm:pt modelId="{674FCC90-707F-42C2-A308-A03D104F842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Objective</a:t>
          </a:r>
          <a:endParaRPr lang="en-US" dirty="0"/>
        </a:p>
      </dgm:t>
    </dgm:pt>
    <dgm:pt modelId="{2FA0CFA9-9961-437B-9510-1DA5A81E7B60}" type="parTrans" cxnId="{E1775F64-682D-4C25-91A5-6112E5261563}">
      <dgm:prSet/>
      <dgm:spPr>
        <a:solidFill>
          <a:srgbClr val="CC6600"/>
        </a:solidFill>
      </dgm:spPr>
      <dgm:t>
        <a:bodyPr/>
        <a:lstStyle/>
        <a:p>
          <a:endParaRPr lang="en-US"/>
        </a:p>
      </dgm:t>
    </dgm:pt>
    <dgm:pt modelId="{E968C724-9A10-48AE-BD4F-7BB4A1A0DA5C}" type="sibTrans" cxnId="{E1775F64-682D-4C25-91A5-6112E5261563}">
      <dgm:prSet/>
      <dgm:spPr/>
      <dgm:t>
        <a:bodyPr/>
        <a:lstStyle/>
        <a:p>
          <a:endParaRPr lang="en-US"/>
        </a:p>
      </dgm:t>
    </dgm:pt>
    <dgm:pt modelId="{624C4212-089B-4191-86DA-570A7625BE05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Objective</a:t>
          </a:r>
          <a:endParaRPr lang="en-US" dirty="0"/>
        </a:p>
      </dgm:t>
    </dgm:pt>
    <dgm:pt modelId="{CED77E4A-24F9-4CFA-8AFA-EC8262CE0291}" type="parTrans" cxnId="{54530783-EA71-4DD2-A003-072D8E160ACD}">
      <dgm:prSet/>
      <dgm:spPr>
        <a:solidFill>
          <a:srgbClr val="CC6600"/>
        </a:solidFill>
      </dgm:spPr>
      <dgm:t>
        <a:bodyPr/>
        <a:lstStyle/>
        <a:p>
          <a:endParaRPr lang="en-US"/>
        </a:p>
      </dgm:t>
    </dgm:pt>
    <dgm:pt modelId="{23F299C4-5089-48F8-B203-A81240A10EE2}" type="sibTrans" cxnId="{54530783-EA71-4DD2-A003-072D8E160ACD}">
      <dgm:prSet/>
      <dgm:spPr/>
      <dgm:t>
        <a:bodyPr/>
        <a:lstStyle/>
        <a:p>
          <a:endParaRPr lang="en-US"/>
        </a:p>
      </dgm:t>
    </dgm:pt>
    <dgm:pt modelId="{FFE446E8-63B1-4E71-B6D7-AB299C8F3CBD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Objective</a:t>
          </a:r>
          <a:endParaRPr lang="en-US" dirty="0"/>
        </a:p>
      </dgm:t>
    </dgm:pt>
    <dgm:pt modelId="{FE606E62-5BC6-45D2-897C-9417AED277D2}" type="parTrans" cxnId="{F9EC64C1-6704-4D84-908D-C311AB39B0AD}">
      <dgm:prSet/>
      <dgm:spPr>
        <a:solidFill>
          <a:srgbClr val="CC6600"/>
        </a:solidFill>
      </dgm:spPr>
      <dgm:t>
        <a:bodyPr/>
        <a:lstStyle/>
        <a:p>
          <a:endParaRPr lang="en-US"/>
        </a:p>
      </dgm:t>
    </dgm:pt>
    <dgm:pt modelId="{C9D76741-15D8-4CF2-97E5-B3C1D22AE199}" type="sibTrans" cxnId="{F9EC64C1-6704-4D84-908D-C311AB39B0AD}">
      <dgm:prSet/>
      <dgm:spPr/>
      <dgm:t>
        <a:bodyPr/>
        <a:lstStyle/>
        <a:p>
          <a:endParaRPr lang="en-US"/>
        </a:p>
      </dgm:t>
    </dgm:pt>
    <dgm:pt modelId="{CC8FEF28-36E0-47BD-B7B2-130661D488E8}" type="pres">
      <dgm:prSet presAssocID="{A6CE0D4D-BB8D-42AE-AED4-6298CE61556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C4F849-8F3E-4A21-9D6A-821CCFB3EBD6}" type="pres">
      <dgm:prSet presAssocID="{9BECB1BB-A04A-43CF-ACE1-387849029EE2}" presName="centerShape" presStyleLbl="node0" presStyleIdx="0" presStyleCnt="1"/>
      <dgm:spPr/>
      <dgm:t>
        <a:bodyPr/>
        <a:lstStyle/>
        <a:p>
          <a:endParaRPr lang="en-US"/>
        </a:p>
      </dgm:t>
    </dgm:pt>
    <dgm:pt modelId="{9F9F657B-54A0-47BD-A8D0-5ED0F05F0553}" type="pres">
      <dgm:prSet presAssocID="{2FA0CFA9-9961-437B-9510-1DA5A81E7B60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EF9E3DCB-C80D-4923-AABC-1EA6E794FEFD}" type="pres">
      <dgm:prSet presAssocID="{674FCC90-707F-42C2-A308-A03D104F842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CF880-D4EA-4647-8632-261A3E4E1010}" type="pres">
      <dgm:prSet presAssocID="{CED77E4A-24F9-4CFA-8AFA-EC8262CE0291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2752117A-68D5-4F8E-9C62-CC8039A44089}" type="pres">
      <dgm:prSet presAssocID="{624C4212-089B-4191-86DA-570A7625BE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13783-4827-4087-B9EC-BDC4D6443571}" type="pres">
      <dgm:prSet presAssocID="{FE606E62-5BC6-45D2-897C-9417AED277D2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841B68B7-27EE-4922-812E-7A9C76D6D083}" type="pres">
      <dgm:prSet presAssocID="{FFE446E8-63B1-4E71-B6D7-AB299C8F3CB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B420B3-80E7-42B8-9EE7-8E0E90131AF0}" type="presOf" srcId="{624C4212-089B-4191-86DA-570A7625BE05}" destId="{2752117A-68D5-4F8E-9C62-CC8039A44089}" srcOrd="0" destOrd="0" presId="urn:microsoft.com/office/officeart/2005/8/layout/radial4"/>
    <dgm:cxn modelId="{6F236C3F-1FD5-4AB5-B3E1-594213894370}" type="presOf" srcId="{9BECB1BB-A04A-43CF-ACE1-387849029EE2}" destId="{55C4F849-8F3E-4A21-9D6A-821CCFB3EBD6}" srcOrd="0" destOrd="0" presId="urn:microsoft.com/office/officeart/2005/8/layout/radial4"/>
    <dgm:cxn modelId="{E1775F64-682D-4C25-91A5-6112E5261563}" srcId="{9BECB1BB-A04A-43CF-ACE1-387849029EE2}" destId="{674FCC90-707F-42C2-A308-A03D104F8423}" srcOrd="0" destOrd="0" parTransId="{2FA0CFA9-9961-437B-9510-1DA5A81E7B60}" sibTransId="{E968C724-9A10-48AE-BD4F-7BB4A1A0DA5C}"/>
    <dgm:cxn modelId="{E781CF28-9155-4161-855C-1D77C466AE67}" type="presOf" srcId="{FFE446E8-63B1-4E71-B6D7-AB299C8F3CBD}" destId="{841B68B7-27EE-4922-812E-7A9C76D6D083}" srcOrd="0" destOrd="0" presId="urn:microsoft.com/office/officeart/2005/8/layout/radial4"/>
    <dgm:cxn modelId="{35F750D9-68A1-432E-98C4-3EF152C04D09}" type="presOf" srcId="{CED77E4A-24F9-4CFA-8AFA-EC8262CE0291}" destId="{20ECF880-D4EA-4647-8632-261A3E4E1010}" srcOrd="0" destOrd="0" presId="urn:microsoft.com/office/officeart/2005/8/layout/radial4"/>
    <dgm:cxn modelId="{B15AF8C3-FB1A-4540-942F-E1DC3ECCA4C3}" type="presOf" srcId="{FE606E62-5BC6-45D2-897C-9417AED277D2}" destId="{83413783-4827-4087-B9EC-BDC4D6443571}" srcOrd="0" destOrd="0" presId="urn:microsoft.com/office/officeart/2005/8/layout/radial4"/>
    <dgm:cxn modelId="{F9EC64C1-6704-4D84-908D-C311AB39B0AD}" srcId="{9BECB1BB-A04A-43CF-ACE1-387849029EE2}" destId="{FFE446E8-63B1-4E71-B6D7-AB299C8F3CBD}" srcOrd="2" destOrd="0" parTransId="{FE606E62-5BC6-45D2-897C-9417AED277D2}" sibTransId="{C9D76741-15D8-4CF2-97E5-B3C1D22AE199}"/>
    <dgm:cxn modelId="{7642734F-B852-45BF-B563-4704E866A675}" type="presOf" srcId="{2FA0CFA9-9961-437B-9510-1DA5A81E7B60}" destId="{9F9F657B-54A0-47BD-A8D0-5ED0F05F0553}" srcOrd="0" destOrd="0" presId="urn:microsoft.com/office/officeart/2005/8/layout/radial4"/>
    <dgm:cxn modelId="{3ADAA9DB-344E-480E-83D1-AEFA36EAFE46}" type="presOf" srcId="{674FCC90-707F-42C2-A308-A03D104F8423}" destId="{EF9E3DCB-C80D-4923-AABC-1EA6E794FEFD}" srcOrd="0" destOrd="0" presId="urn:microsoft.com/office/officeart/2005/8/layout/radial4"/>
    <dgm:cxn modelId="{99CEC5B6-217B-4594-8E7F-990A67C5F382}" srcId="{A6CE0D4D-BB8D-42AE-AED4-6298CE615564}" destId="{9BECB1BB-A04A-43CF-ACE1-387849029EE2}" srcOrd="0" destOrd="0" parTransId="{0D05627A-506B-4DBC-B82B-0A40F2968AE4}" sibTransId="{DFC3D62C-F01A-4393-A1FA-67299C518D94}"/>
    <dgm:cxn modelId="{54530783-EA71-4DD2-A003-072D8E160ACD}" srcId="{9BECB1BB-A04A-43CF-ACE1-387849029EE2}" destId="{624C4212-089B-4191-86DA-570A7625BE05}" srcOrd="1" destOrd="0" parTransId="{CED77E4A-24F9-4CFA-8AFA-EC8262CE0291}" sibTransId="{23F299C4-5089-48F8-B203-A81240A10EE2}"/>
    <dgm:cxn modelId="{B275EC07-D915-43DC-907C-6CAB3654F998}" type="presOf" srcId="{A6CE0D4D-BB8D-42AE-AED4-6298CE615564}" destId="{CC8FEF28-36E0-47BD-B7B2-130661D488E8}" srcOrd="0" destOrd="0" presId="urn:microsoft.com/office/officeart/2005/8/layout/radial4"/>
    <dgm:cxn modelId="{748C7743-8474-45F8-A29C-3AEA763ABE51}" type="presParOf" srcId="{CC8FEF28-36E0-47BD-B7B2-130661D488E8}" destId="{55C4F849-8F3E-4A21-9D6A-821CCFB3EBD6}" srcOrd="0" destOrd="0" presId="urn:microsoft.com/office/officeart/2005/8/layout/radial4"/>
    <dgm:cxn modelId="{C654804D-E6DB-4F5C-A911-778706E231CE}" type="presParOf" srcId="{CC8FEF28-36E0-47BD-B7B2-130661D488E8}" destId="{9F9F657B-54A0-47BD-A8D0-5ED0F05F0553}" srcOrd="1" destOrd="0" presId="urn:microsoft.com/office/officeart/2005/8/layout/radial4"/>
    <dgm:cxn modelId="{B91F223F-761F-4557-BE70-1EC04521FE68}" type="presParOf" srcId="{CC8FEF28-36E0-47BD-B7B2-130661D488E8}" destId="{EF9E3DCB-C80D-4923-AABC-1EA6E794FEFD}" srcOrd="2" destOrd="0" presId="urn:microsoft.com/office/officeart/2005/8/layout/radial4"/>
    <dgm:cxn modelId="{232956B0-CFB6-4321-9D4E-BD9693CA6A2B}" type="presParOf" srcId="{CC8FEF28-36E0-47BD-B7B2-130661D488E8}" destId="{20ECF880-D4EA-4647-8632-261A3E4E1010}" srcOrd="3" destOrd="0" presId="urn:microsoft.com/office/officeart/2005/8/layout/radial4"/>
    <dgm:cxn modelId="{8F2BB39B-8234-461A-B57D-3578D85F9FAF}" type="presParOf" srcId="{CC8FEF28-36E0-47BD-B7B2-130661D488E8}" destId="{2752117A-68D5-4F8E-9C62-CC8039A44089}" srcOrd="4" destOrd="0" presId="urn:microsoft.com/office/officeart/2005/8/layout/radial4"/>
    <dgm:cxn modelId="{CB27BCF9-BB67-4905-A6FB-DA191555A5FB}" type="presParOf" srcId="{CC8FEF28-36E0-47BD-B7B2-130661D488E8}" destId="{83413783-4827-4087-B9EC-BDC4D6443571}" srcOrd="5" destOrd="0" presId="urn:microsoft.com/office/officeart/2005/8/layout/radial4"/>
    <dgm:cxn modelId="{7BC19B5F-753F-4923-9D5D-FA1FF27D3669}" type="presParOf" srcId="{CC8FEF28-36E0-47BD-B7B2-130661D488E8}" destId="{841B68B7-27EE-4922-812E-7A9C76D6D08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4F849-8F3E-4A21-9D6A-821CCFB3EBD6}">
      <dsp:nvSpPr>
        <dsp:cNvPr id="0" name=""/>
        <dsp:cNvSpPr/>
      </dsp:nvSpPr>
      <dsp:spPr>
        <a:xfrm>
          <a:off x="1567957" y="1462360"/>
          <a:ext cx="1159859" cy="1159859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Goal</a:t>
          </a:r>
          <a:endParaRPr lang="en-US" sz="2900" kern="1200" dirty="0"/>
        </a:p>
      </dsp:txBody>
      <dsp:txXfrm>
        <a:off x="1737814" y="1632217"/>
        <a:ext cx="820145" cy="820145"/>
      </dsp:txXfrm>
    </dsp:sp>
    <dsp:sp modelId="{9F9F657B-54A0-47BD-A8D0-5ED0F05F0553}">
      <dsp:nvSpPr>
        <dsp:cNvPr id="0" name=""/>
        <dsp:cNvSpPr/>
      </dsp:nvSpPr>
      <dsp:spPr>
        <a:xfrm rot="12900000">
          <a:off x="748980" y="1235375"/>
          <a:ext cx="965113" cy="330559"/>
        </a:xfrm>
        <a:prstGeom prst="leftArrow">
          <a:avLst>
            <a:gd name="adj1" fmla="val 60000"/>
            <a:gd name="adj2" fmla="val 50000"/>
          </a:avLst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E3DCB-C80D-4923-AABC-1EA6E794FEFD}">
      <dsp:nvSpPr>
        <dsp:cNvPr id="0" name=""/>
        <dsp:cNvSpPr/>
      </dsp:nvSpPr>
      <dsp:spPr>
        <a:xfrm>
          <a:off x="285316" y="683125"/>
          <a:ext cx="1101866" cy="88149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Objective</a:t>
          </a:r>
          <a:endParaRPr lang="en-US" sz="1800" kern="1200" dirty="0"/>
        </a:p>
      </dsp:txBody>
      <dsp:txXfrm>
        <a:off x="311134" y="708943"/>
        <a:ext cx="1050230" cy="829857"/>
      </dsp:txXfrm>
    </dsp:sp>
    <dsp:sp modelId="{20ECF880-D4EA-4647-8632-261A3E4E1010}">
      <dsp:nvSpPr>
        <dsp:cNvPr id="0" name=""/>
        <dsp:cNvSpPr/>
      </dsp:nvSpPr>
      <dsp:spPr>
        <a:xfrm rot="16200000">
          <a:off x="1665330" y="758353"/>
          <a:ext cx="965113" cy="330559"/>
        </a:xfrm>
        <a:prstGeom prst="leftArrow">
          <a:avLst>
            <a:gd name="adj1" fmla="val 60000"/>
            <a:gd name="adj2" fmla="val 50000"/>
          </a:avLst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52117A-68D5-4F8E-9C62-CC8039A44089}">
      <dsp:nvSpPr>
        <dsp:cNvPr id="0" name=""/>
        <dsp:cNvSpPr/>
      </dsp:nvSpPr>
      <dsp:spPr>
        <a:xfrm>
          <a:off x="1596954" y="329"/>
          <a:ext cx="1101866" cy="88149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Objective</a:t>
          </a:r>
          <a:endParaRPr lang="en-US" sz="1800" kern="1200" dirty="0"/>
        </a:p>
      </dsp:txBody>
      <dsp:txXfrm>
        <a:off x="1622772" y="26147"/>
        <a:ext cx="1050230" cy="829857"/>
      </dsp:txXfrm>
    </dsp:sp>
    <dsp:sp modelId="{83413783-4827-4087-B9EC-BDC4D6443571}">
      <dsp:nvSpPr>
        <dsp:cNvPr id="0" name=""/>
        <dsp:cNvSpPr/>
      </dsp:nvSpPr>
      <dsp:spPr>
        <a:xfrm rot="19500000">
          <a:off x="2581680" y="1235375"/>
          <a:ext cx="965113" cy="330559"/>
        </a:xfrm>
        <a:prstGeom prst="leftArrow">
          <a:avLst>
            <a:gd name="adj1" fmla="val 60000"/>
            <a:gd name="adj2" fmla="val 50000"/>
          </a:avLst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B68B7-27EE-4922-812E-7A9C76D6D083}">
      <dsp:nvSpPr>
        <dsp:cNvPr id="0" name=""/>
        <dsp:cNvSpPr/>
      </dsp:nvSpPr>
      <dsp:spPr>
        <a:xfrm>
          <a:off x="2908591" y="683125"/>
          <a:ext cx="1101866" cy="88149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Objective</a:t>
          </a:r>
          <a:endParaRPr lang="en-US" sz="1800" kern="1200" dirty="0"/>
        </a:p>
      </dsp:txBody>
      <dsp:txXfrm>
        <a:off x="2934409" y="708943"/>
        <a:ext cx="1050230" cy="82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7CCB9C71-112D-4886-91F1-4C1B16255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78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52599B51-494C-405D-ABC5-66449C0277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453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DDA18E4B-9E7A-497B-8E37-49BA48AFA31C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14CA8FC-B0E6-41C6-A9EE-AA14FAAD9C07}" type="slidenum">
              <a:rPr lang="en-US" altLang="en-US" sz="1300" smtClean="0"/>
              <a:pPr/>
              <a:t>7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8171576-8424-46AB-8175-C63347AF8805}" type="slidenum">
              <a:rPr lang="en-US" altLang="en-US" sz="1300" smtClean="0"/>
              <a:pPr/>
              <a:t>8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81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E67718F5-8CFC-44EA-9841-0201100F0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36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B1AAFC7D-C81D-4AB0-82B8-9B4AD2E899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174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20F0B4AD-D0D6-4FEB-87A8-7F6F2CC75A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564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705AA0C9-7EC6-4B14-B93F-49F8124E5F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184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A1249229-C09C-4D4D-B228-C9AA06B6F7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33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E1FDA739-C34C-44C6-91FB-DD3B41E817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708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1846E1B2-A360-490F-A942-AE59AEF71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030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1AFF105A-20A8-4475-9570-6CE59B2F80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06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F050BABE-0C65-4D4C-BD93-7E6AD2357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23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67AD1889-F83D-4A67-BFAF-1BF292D728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273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2-</a:t>
            </a:r>
            <a:fld id="{C4239A38-5EA6-414F-8905-14B9056BD3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272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Setting a Program Vision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2-</a:t>
            </a:r>
            <a:fld id="{3793448D-CFCB-4043-83B0-2CE5FEDAFB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834" y="3546980"/>
            <a:ext cx="8229600" cy="768854"/>
          </a:xfrm>
        </p:spPr>
        <p:txBody>
          <a:bodyPr/>
          <a:lstStyle/>
          <a:p>
            <a:r>
              <a:rPr lang="en-US" altLang="en-US" dirty="0"/>
              <a:t>Unit 2: Setting a Program Vision</a:t>
            </a:r>
            <a:br>
              <a:rPr lang="en-US" alt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Evaluate Objectives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96FEF0A5-20A7-4517-8009-64B050FF38F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 Process</a:t>
            </a:r>
            <a:endParaRPr lang="en-US" dirty="0"/>
          </a:p>
        </p:txBody>
      </p:sp>
      <p:sp>
        <p:nvSpPr>
          <p:cNvPr id="1229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to set program goals</a:t>
            </a:r>
          </a:p>
          <a:p>
            <a:endParaRPr lang="en-US" altLang="en-US" smtClean="0"/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DE3D8514-4E13-409D-8163-C46A6657587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pic>
        <p:nvPicPr>
          <p:cNvPr id="12293" name="Picture 8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1785938"/>
            <a:ext cx="4548187" cy="304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6" descr="CERT Volunteer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8" y="4083050"/>
            <a:ext cx="3489325" cy="2327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7" descr="CERT Volunteer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300" y="2509838"/>
            <a:ext cx="4173538" cy="26463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2-8</a:t>
            </a:r>
            <a:endParaRPr lang="en-US" sz="1400" b="1" dirty="0">
              <a:latin typeface="+mn-lt"/>
            </a:endParaRPr>
          </a:p>
        </p:txBody>
      </p:sp>
      <p:pic>
        <p:nvPicPr>
          <p:cNvPr id="10" name="Picture 8" descr="CERT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 Goal Setting </a:t>
            </a:r>
            <a:r>
              <a:rPr lang="en-US" altLang="en-US" dirty="0" smtClean="0"/>
              <a:t>Steps</a:t>
            </a:r>
            <a:endParaRPr lang="en-US" dirty="0"/>
          </a:p>
        </p:txBody>
      </p:sp>
      <p:sp>
        <p:nvSpPr>
          <p:cNvPr id="1331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mtClean="0"/>
              <a:t>Identify community and sponsor needs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Develop draft goal and objectives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Test goal/objectives with sponsors and stakeholders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Periodically evaluate</a:t>
            </a:r>
          </a:p>
          <a:p>
            <a:pPr marL="990600" lvl="1" indent="-533400">
              <a:buFontTx/>
              <a:buNone/>
            </a:pPr>
            <a:r>
              <a:rPr lang="en-US" altLang="en-US" smtClean="0"/>
              <a:t>a.  Progress toward achieving objectives</a:t>
            </a:r>
          </a:p>
          <a:p>
            <a:pPr marL="990600" lvl="1" indent="-533400">
              <a:buFontTx/>
              <a:buNone/>
            </a:pPr>
            <a:r>
              <a:rPr lang="en-US" altLang="en-US" smtClean="0"/>
              <a:t>b.  Appropriateness of objectives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Develop new goal/objectives as needed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8D42B5BD-C5B6-4D1E-AF4E-4AE15FD6BA0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Iterative Process</a:t>
            </a:r>
            <a:endParaRPr lang="en-US" dirty="0"/>
          </a:p>
        </p:txBody>
      </p:sp>
      <p:sp>
        <p:nvSpPr>
          <p:cNvPr id="1434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program must periodically re-assess its goal/objectives </a:t>
            </a:r>
          </a:p>
          <a:p>
            <a:pPr lvl="1"/>
            <a:r>
              <a:rPr lang="en-US" altLang="en-US" smtClean="0"/>
              <a:t>To keep in alignment with community needs</a:t>
            </a:r>
          </a:p>
          <a:p>
            <a:r>
              <a:rPr lang="en-US" altLang="en-US" smtClean="0"/>
              <a:t>Go back to Step 1 and repeat process</a:t>
            </a:r>
          </a:p>
          <a:p>
            <a:r>
              <a:rPr lang="en-US" altLang="en-US" smtClean="0"/>
              <a:t>Program goal probably will not change </a:t>
            </a:r>
          </a:p>
          <a:p>
            <a:r>
              <a:rPr lang="en-US" altLang="en-US" smtClean="0"/>
              <a:t>Specific objectives should be reviewed regularly and updated as needed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7825CE70-AB35-4855-9D0B-A368B7BDFAC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All program goal/objectives are local</a:t>
            </a:r>
          </a:p>
          <a:p>
            <a:r>
              <a:rPr lang="en-US" altLang="en-US" smtClean="0"/>
              <a:t>Program goal/objectives must be developed by local program </a:t>
            </a:r>
          </a:p>
          <a:p>
            <a:pPr lvl="1"/>
            <a:r>
              <a:rPr lang="en-US" altLang="en-US" smtClean="0"/>
              <a:t>This is entity that will be implementing them</a:t>
            </a:r>
          </a:p>
          <a:p>
            <a:r>
              <a:rPr lang="en-US" altLang="en-US" smtClean="0"/>
              <a:t>Program goal/objectives must respond to needs of community 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3E9056B3-8088-462D-940D-AFDE22B8F1D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#1: Identify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1638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can you find out what your community’s needs are?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5B02B794-9119-47A8-BF54-D53736B5CB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When you ask about your community’s needs, what do you want to find out?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What hazards are possible in community?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What is emergency management system in community? Who are players?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Have there been other community-based public safety efforts?  How successful?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Have some homeowners and businesses implemented preparedness measures?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What support is there for CERT? 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946BB985-288D-4131-9422-1CFF1D81495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2-9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Community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Whom do you need to talk with to find out what needs the community has?</a:t>
            </a:r>
          </a:p>
          <a:p>
            <a:pPr lvl="1"/>
            <a:r>
              <a:rPr lang="en-US" altLang="en-US" smtClean="0"/>
              <a:t>Fire department; law enforcement agency</a:t>
            </a:r>
          </a:p>
          <a:p>
            <a:pPr lvl="1"/>
            <a:r>
              <a:rPr lang="en-US" altLang="en-US" smtClean="0"/>
              <a:t>Emergency manager</a:t>
            </a:r>
          </a:p>
          <a:p>
            <a:pPr lvl="1"/>
            <a:r>
              <a:rPr lang="en-US" altLang="en-US" smtClean="0"/>
              <a:t>Neighborhood associations</a:t>
            </a:r>
          </a:p>
          <a:p>
            <a:pPr lvl="1"/>
            <a:r>
              <a:rPr lang="en-US" altLang="en-US" smtClean="0"/>
              <a:t>Community leaders</a:t>
            </a:r>
          </a:p>
          <a:p>
            <a:pPr lvl="1"/>
            <a:r>
              <a:rPr lang="en-US" altLang="en-US" smtClean="0"/>
              <a:t>Transportation department</a:t>
            </a:r>
          </a:p>
          <a:p>
            <a:pPr lvl="1"/>
            <a:r>
              <a:rPr lang="en-US" altLang="en-US" smtClean="0"/>
              <a:t>Local college or university</a:t>
            </a:r>
          </a:p>
          <a:p>
            <a:pPr lvl="1"/>
            <a:r>
              <a:rPr lang="en-US" altLang="en-US" smtClean="0"/>
              <a:t>Businesses prepared for emergencies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27A17524-4331-4098-B218-2FD2CEBFE16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People to Talk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Have to set program’s vision and promote program at same time</a:t>
            </a:r>
          </a:p>
          <a:p>
            <a:pPr lvl="1"/>
            <a:r>
              <a:rPr lang="en-US" altLang="en-US" smtClean="0"/>
              <a:t>You can’t promote your program without having a program vision</a:t>
            </a:r>
          </a:p>
          <a:p>
            <a:pPr lvl="1"/>
            <a:r>
              <a:rPr lang="en-US" altLang="en-US" smtClean="0"/>
              <a:t>You can’t set the vision for your program without getting input from other people </a:t>
            </a:r>
          </a:p>
          <a:p>
            <a:pPr lvl="1"/>
            <a:r>
              <a:rPr lang="en-US" altLang="en-US" smtClean="0"/>
              <a:t>And people can‘t give you input without knowing about the program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1B94C32E-B8F3-4121-99E4-00A794EB65E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Vision-Promotion Overlap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000" smtClean="0"/>
              <a:t>What its purpose is</a:t>
            </a:r>
          </a:p>
          <a:p>
            <a:r>
              <a:rPr lang="en-US" altLang="en-US" sz="3000" smtClean="0"/>
              <a:t>How it has been used around the country</a:t>
            </a:r>
          </a:p>
          <a:p>
            <a:r>
              <a:rPr lang="en-US" altLang="en-US" sz="3000" smtClean="0"/>
              <a:t>How it can be an asset to department, agency, or organization</a:t>
            </a:r>
          </a:p>
          <a:p>
            <a:r>
              <a:rPr lang="en-US" altLang="en-US" sz="3000" smtClean="0"/>
              <a:t>How it can be an </a:t>
            </a:r>
            <a:br>
              <a:rPr lang="en-US" altLang="en-US" sz="3000" smtClean="0"/>
            </a:br>
            <a:r>
              <a:rPr lang="en-US" altLang="en-US" sz="3000" smtClean="0"/>
              <a:t>asset to </a:t>
            </a:r>
            <a:br>
              <a:rPr lang="en-US" altLang="en-US" sz="3000" smtClean="0"/>
            </a:br>
            <a:r>
              <a:rPr lang="en-US" altLang="en-US" sz="3000" smtClean="0"/>
              <a:t>community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55188E3C-6B6F-4CF0-9F7C-F0D983283E7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pic>
        <p:nvPicPr>
          <p:cNvPr id="20486" name="Picture 7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13" y="3351213"/>
            <a:ext cx="3800475" cy="2525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2-10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Educate about CERT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participants will be able to use strategic planning to define the mission and goals for a local CERT program:</a:t>
            </a:r>
          </a:p>
          <a:p>
            <a:pPr lvl="1"/>
            <a:r>
              <a:rPr lang="en-US" altLang="en-US" smtClean="0"/>
              <a:t>Explain why a CERT program must have clearly defined goals and objectives</a:t>
            </a:r>
          </a:p>
          <a:p>
            <a:pPr lvl="1"/>
            <a:r>
              <a:rPr lang="en-US" altLang="en-US" smtClean="0"/>
              <a:t>Establish draft goals and objectives for a CERT program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A72D3322-7475-4664-9269-2EFCF2E8EBB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One overall program goal</a:t>
            </a:r>
          </a:p>
          <a:p>
            <a:r>
              <a:rPr lang="en-US" altLang="en-US" smtClean="0"/>
              <a:t>Several objectives</a:t>
            </a:r>
          </a:p>
          <a:p>
            <a:pPr lvl="1"/>
            <a:r>
              <a:rPr lang="en-US" altLang="en-US" smtClean="0"/>
              <a:t>Program decides how many to develop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DBC8A5A8-8862-426E-9E76-B9FA5B67160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965325" y="3912235"/>
            <a:ext cx="487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7200" dirty="0">
                <a:solidFill>
                  <a:srgbClr val="CC0000"/>
                </a:solidFill>
                <a:latin typeface="Times" pitchFamily="18" charset="0"/>
              </a:rPr>
              <a:t>Start Small!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2-10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#2: Develop Draft Goals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Get feedback on program goal/objectives from people you talked with during assessment</a:t>
            </a:r>
          </a:p>
          <a:p>
            <a:r>
              <a:rPr lang="en-US" altLang="en-US" smtClean="0"/>
              <a:t>Process accomplishes two things</a:t>
            </a:r>
          </a:p>
          <a:p>
            <a:pPr lvl="1"/>
            <a:r>
              <a:rPr lang="en-US" altLang="en-US" smtClean="0"/>
              <a:t>If goal has missed mark, representatives will provide that feedback</a:t>
            </a:r>
          </a:p>
          <a:p>
            <a:pPr lvl="1"/>
            <a:r>
              <a:rPr lang="en-US" altLang="en-US" smtClean="0"/>
              <a:t>It encourages buy-in</a:t>
            </a:r>
          </a:p>
          <a:p>
            <a:pPr lvl="2"/>
            <a:r>
              <a:rPr lang="en-US" altLang="en-US" smtClean="0"/>
              <a:t>People who feel ownership of program will be stronger supporters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B3E9FB86-5410-48AD-A20B-34D6AF9A26C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#3: Test Goal/Objectives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en-US" sz="3600" dirty="0" smtClean="0">
              <a:latin typeface="Times" pitchFamily="18" charset="0"/>
            </a:endParaRPr>
          </a:p>
          <a:p>
            <a:pPr marL="0" indent="0" algn="ctr">
              <a:buNone/>
            </a:pPr>
            <a:endParaRPr lang="en-US" altLang="en-US" sz="3600" dirty="0" smtClean="0">
              <a:latin typeface="Times" pitchFamily="18" charset="0"/>
            </a:endParaRPr>
          </a:p>
          <a:p>
            <a:pPr marL="0" indent="0" algn="ctr"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</a:t>
            </a:r>
            <a:r>
              <a:rPr lang="en-US" altLang="en-US" sz="3600" b="1" dirty="0" smtClean="0">
                <a:latin typeface="Times" pitchFamily="18" charset="0"/>
              </a:rPr>
              <a:t>Plan:</a:t>
            </a:r>
          </a:p>
          <a:p>
            <a:pPr marL="0" indent="0" algn="ctr">
              <a:buNone/>
            </a:pPr>
            <a:r>
              <a:rPr lang="en-US" altLang="en-US" sz="3600" b="1" dirty="0" smtClean="0">
                <a:latin typeface="Times" pitchFamily="18" charset="0"/>
              </a:rPr>
              <a:t>Develop </a:t>
            </a:r>
            <a:r>
              <a:rPr lang="en-US" altLang="en-US" sz="3600" b="1" dirty="0" smtClean="0">
                <a:latin typeface="Times" pitchFamily="18" charset="0"/>
              </a:rPr>
              <a:t>Program </a:t>
            </a:r>
            <a:br>
              <a:rPr lang="en-US" altLang="en-US" sz="3600" b="1" dirty="0" smtClean="0">
                <a:latin typeface="Times" pitchFamily="18" charset="0"/>
              </a:rPr>
            </a:br>
            <a:r>
              <a:rPr lang="en-US" altLang="en-US" sz="3600" b="1" dirty="0" smtClean="0">
                <a:latin typeface="Times" pitchFamily="18" charset="0"/>
              </a:rPr>
              <a:t>Goal and Objectives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5F9DA959-EC87-4952-8D0F-6B0710FEF37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Periodically ask:</a:t>
            </a:r>
          </a:p>
          <a:p>
            <a:pPr lvl="1"/>
            <a:r>
              <a:rPr lang="en-US" altLang="en-US" smtClean="0"/>
              <a:t>Is the program making progress toward the objective?</a:t>
            </a:r>
          </a:p>
          <a:p>
            <a:pPr lvl="1"/>
            <a:r>
              <a:rPr lang="en-US" altLang="en-US" smtClean="0"/>
              <a:t>Is the objective still appropriate for the program?  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856B3106-8D87-4DAA-9EC3-2F862BAA4D5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pic>
        <p:nvPicPr>
          <p:cNvPr id="24582" name="Picture 7" descr="Evalua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3727450"/>
            <a:ext cx="34353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2-11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#4: Evaluate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does a program review its own objectives? </a:t>
            </a:r>
          </a:p>
          <a:p>
            <a:pPr lvl="1"/>
            <a:r>
              <a:rPr lang="en-US" altLang="en-US" smtClean="0"/>
              <a:t>Through strategic planning</a:t>
            </a:r>
          </a:p>
          <a:p>
            <a:pPr lvl="2">
              <a:spcBef>
                <a:spcPct val="0"/>
              </a:spcBef>
            </a:pPr>
            <a:r>
              <a:rPr lang="en-US" altLang="en-US" smtClean="0"/>
              <a:t>Where organization is going over next year</a:t>
            </a:r>
          </a:p>
          <a:p>
            <a:pPr lvl="2"/>
            <a:r>
              <a:rPr lang="en-US" altLang="en-US" smtClean="0"/>
              <a:t>How organization is going to get there</a:t>
            </a:r>
          </a:p>
          <a:p>
            <a:pPr lvl="2"/>
            <a:r>
              <a:rPr lang="en-US" altLang="en-US" smtClean="0"/>
              <a:t>How organization will know if it got there</a:t>
            </a:r>
          </a:p>
          <a:p>
            <a:pPr lvl="1"/>
            <a:r>
              <a:rPr lang="en-US" altLang="en-US" smtClean="0"/>
              <a:t>Strategic planning resources</a:t>
            </a:r>
          </a:p>
          <a:p>
            <a:pPr lvl="2"/>
            <a:r>
              <a:rPr lang="en-US" altLang="en-US" smtClean="0"/>
              <a:t>Online</a:t>
            </a:r>
          </a:p>
          <a:p>
            <a:pPr lvl="2"/>
            <a:r>
              <a:rPr lang="en-US" altLang="en-US" smtClean="0"/>
              <a:t>Get help from local resource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435CE9ED-D727-4AE4-912B-75DB02ECE57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/>
              <a:t>2-11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Strategic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Get You Started</a:t>
            </a:r>
          </a:p>
          <a:p>
            <a:r>
              <a:rPr lang="en-US" altLang="en-US" dirty="0" smtClean="0"/>
              <a:t>SWOT </a:t>
            </a:r>
            <a:r>
              <a:rPr lang="en-US" altLang="en-US" dirty="0" smtClean="0"/>
              <a:t>Analysis</a:t>
            </a:r>
            <a:endParaRPr lang="en-US" altLang="en-US" dirty="0" smtClean="0"/>
          </a:p>
          <a:p>
            <a:pPr lvl="1"/>
            <a:r>
              <a:rPr lang="en-US" altLang="en-US" b="1" dirty="0" smtClean="0">
                <a:solidFill>
                  <a:srgbClr val="CC0000"/>
                </a:solidFill>
              </a:rPr>
              <a:t>S</a:t>
            </a:r>
            <a:r>
              <a:rPr lang="en-US" altLang="en-US" dirty="0" smtClean="0"/>
              <a:t>trengths, </a:t>
            </a:r>
            <a:r>
              <a:rPr lang="en-US" altLang="en-US" b="1" dirty="0" smtClean="0">
                <a:solidFill>
                  <a:srgbClr val="CC0000"/>
                </a:solidFill>
              </a:rPr>
              <a:t>W</a:t>
            </a:r>
            <a:r>
              <a:rPr lang="en-US" altLang="en-US" dirty="0" smtClean="0"/>
              <a:t>eaknesses, </a:t>
            </a:r>
            <a:r>
              <a:rPr lang="en-US" altLang="en-US" b="1" dirty="0" smtClean="0">
                <a:solidFill>
                  <a:srgbClr val="CC0000"/>
                </a:solidFill>
              </a:rPr>
              <a:t>O</a:t>
            </a:r>
            <a:r>
              <a:rPr lang="en-US" altLang="en-US" dirty="0" smtClean="0"/>
              <a:t>pportunities, </a:t>
            </a:r>
            <a:r>
              <a:rPr lang="en-US" altLang="en-US" b="1" dirty="0" smtClean="0">
                <a:solidFill>
                  <a:srgbClr val="CC0000"/>
                </a:solidFill>
              </a:rPr>
              <a:t>T</a:t>
            </a:r>
            <a:r>
              <a:rPr lang="en-US" altLang="en-US" dirty="0" smtClean="0"/>
              <a:t>hreats</a:t>
            </a:r>
          </a:p>
          <a:p>
            <a:pPr lvl="1"/>
            <a:r>
              <a:rPr lang="en-US" altLang="en-US" dirty="0" smtClean="0"/>
              <a:t>Process</a:t>
            </a:r>
          </a:p>
          <a:p>
            <a:pPr lvl="2"/>
            <a:r>
              <a:rPr lang="en-US" altLang="en-US" dirty="0" smtClean="0"/>
              <a:t>Identify an opportunity</a:t>
            </a:r>
          </a:p>
          <a:p>
            <a:pPr lvl="2"/>
            <a:r>
              <a:rPr lang="en-US" altLang="en-US" dirty="0" smtClean="0"/>
              <a:t>Identify internal and external factors that are helpful or harmful to making opportunity a reality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6E7A160D-892E-4B3D-A823-3C0C1385766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Two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program changes as community needs change</a:t>
            </a:r>
          </a:p>
          <a:p>
            <a:r>
              <a:rPr lang="en-US" altLang="en-US" smtClean="0"/>
              <a:t>Update goals to reflect changes</a:t>
            </a:r>
          </a:p>
          <a:p>
            <a:r>
              <a:rPr lang="en-US" altLang="en-US" smtClean="0"/>
              <a:t>Repeat full goal-</a:t>
            </a:r>
            <a:br>
              <a:rPr lang="en-US" altLang="en-US" smtClean="0"/>
            </a:br>
            <a:r>
              <a:rPr lang="en-US" altLang="en-US" smtClean="0"/>
              <a:t>setting process 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5FFF488F-4C4B-4097-94C7-3FD09B442B1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/>
          </a:p>
        </p:txBody>
      </p:sp>
      <p:pic>
        <p:nvPicPr>
          <p:cNvPr id="27654" name="Picture 6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025775"/>
            <a:ext cx="4157663" cy="3117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2706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2-16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#5: Develop New Goals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Goals important to all programs, ongoing and new</a:t>
            </a:r>
          </a:p>
          <a:p>
            <a:pPr lvl="1"/>
            <a:r>
              <a:rPr lang="en-US" altLang="en-US" smtClean="0"/>
              <a:t>Overall program goal</a:t>
            </a:r>
          </a:p>
          <a:p>
            <a:pPr lvl="1"/>
            <a:r>
              <a:rPr lang="en-US" altLang="en-US" smtClean="0"/>
              <a:t>Specific objectives</a:t>
            </a:r>
          </a:p>
          <a:p>
            <a:r>
              <a:rPr lang="en-US" altLang="en-US" smtClean="0"/>
              <a:t>Use 5-step goal-setting process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3A653D87-DAA4-494D-B362-FB0F7AC5A4A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Topics</a:t>
            </a:r>
            <a:endParaRPr lang="en-US" dirty="0"/>
          </a:p>
        </p:txBody>
      </p:sp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importance of setting goals</a:t>
            </a:r>
          </a:p>
          <a:p>
            <a:r>
              <a:rPr lang="en-US" altLang="en-US" dirty="0" smtClean="0"/>
              <a:t>Identifying program goals and objectives</a:t>
            </a:r>
          </a:p>
          <a:p>
            <a:r>
              <a:rPr lang="en-US" altLang="en-US" dirty="0" smtClean="0"/>
              <a:t>The goal setting process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90EB5855-DDA6-4F2A-BD46-CBF95ACEAAE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pic>
        <p:nvPicPr>
          <p:cNvPr id="4102" name="Picture 6" descr="Setting Goal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976563"/>
            <a:ext cx="4529138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Every CERT program is different</a:t>
            </a:r>
          </a:p>
          <a:p>
            <a:pPr lvl="1"/>
            <a:r>
              <a:rPr lang="en-US" altLang="en-US" smtClean="0"/>
              <a:t>No specific model in this course</a:t>
            </a:r>
          </a:p>
          <a:p>
            <a:r>
              <a:rPr lang="en-US" altLang="en-US" smtClean="0"/>
              <a:t>Every program must have a vision</a:t>
            </a:r>
          </a:p>
          <a:p>
            <a:pPr lvl="1"/>
            <a:r>
              <a:rPr lang="en-US" altLang="en-US" smtClean="0"/>
              <a:t>Program goal describes that vision</a:t>
            </a:r>
          </a:p>
          <a:p>
            <a:pPr lvl="1"/>
            <a:r>
              <a:rPr lang="en-US" altLang="en-US" smtClean="0"/>
              <a:t>Program goal is the starting point to measure progress against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7FBABAC1-E2DC-4806-8CFB-A14637B7DE8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5435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Importance of Goal Setting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2971800"/>
            <a:ext cx="8229600" cy="101727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Brainstorm </a:t>
            </a:r>
            <a:r>
              <a:rPr lang="en-US" altLang="en-US" sz="3600" b="1" dirty="0" smtClean="0">
                <a:latin typeface="Times" pitchFamily="18" charset="0"/>
              </a:rPr>
              <a:t>Program Goals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77A0A9BC-574B-4150-AFF4-3ABC4D987AC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Objectives</a:t>
            </a:r>
            <a:endParaRPr lang="en-US" dirty="0"/>
          </a:p>
        </p:txBody>
      </p:sp>
      <p:sp>
        <p:nvSpPr>
          <p:cNvPr id="717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Every program needs goal and objectives</a:t>
            </a:r>
          </a:p>
          <a:p>
            <a:pPr lvl="1"/>
            <a:r>
              <a:rPr lang="en-US" altLang="en-US" smtClean="0"/>
              <a:t>Goal = program purpose</a:t>
            </a:r>
          </a:p>
          <a:p>
            <a:pPr lvl="1"/>
            <a:r>
              <a:rPr lang="en-US" altLang="en-US" smtClean="0"/>
              <a:t>Objectives = specific activities to accomplish goal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49F1E9A3-1F38-49D9-958E-75292756540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graphicFrame>
        <p:nvGraphicFramePr>
          <p:cNvPr id="6" name="Diagram 5" descr="Objectives flowing into a goal"/>
          <p:cNvGraphicFramePr/>
          <p:nvPr>
            <p:extLst>
              <p:ext uri="{D42A27DB-BD31-4B8C-83A1-F6EECF244321}">
                <p14:modId xmlns:p14="http://schemas.microsoft.com/office/powerpoint/2010/main" val="2111898794"/>
              </p:ext>
            </p:extLst>
          </p:nvPr>
        </p:nvGraphicFramePr>
        <p:xfrm>
          <a:off x="3324224" y="3267075"/>
          <a:ext cx="4295775" cy="262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Also called mission statement</a:t>
            </a:r>
          </a:p>
          <a:p>
            <a:r>
              <a:rPr lang="en-US" altLang="en-US" smtClean="0"/>
              <a:t>Clear and succinct statement about program’s purpose for existence</a:t>
            </a:r>
          </a:p>
          <a:p>
            <a:r>
              <a:rPr lang="en-US" altLang="en-US" b="1" smtClean="0"/>
              <a:t>What</a:t>
            </a:r>
            <a:r>
              <a:rPr lang="en-US" altLang="en-US" smtClean="0"/>
              <a:t> you will provide </a:t>
            </a:r>
            <a:r>
              <a:rPr lang="en-US" altLang="en-US" b="1" smtClean="0"/>
              <a:t>to whom</a:t>
            </a:r>
            <a:r>
              <a:rPr lang="en-US" altLang="en-US" smtClean="0"/>
              <a:t> and </a:t>
            </a:r>
            <a:r>
              <a:rPr lang="en-US" altLang="en-US" b="1" smtClean="0"/>
              <a:t>where</a:t>
            </a:r>
          </a:p>
          <a:p>
            <a:endParaRPr lang="en-US" altLang="en-US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005B1D43-940E-4FEC-8B60-A8D90EB0C9C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952625" y="4076700"/>
            <a:ext cx="5715000" cy="2009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Lucida Sans" pitchFamily="34" charset="0"/>
                <a:ea typeface="Lucida Sans" pitchFamily="34" charset="0"/>
                <a:cs typeface="Lucida Sans" pitchFamily="34" charset="0"/>
              </a:rPr>
              <a:t>“The XYZ CERT Program will assume management of disaster relief operations in the neighborhoods of CERT members until professional responders arrive.”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Goal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Program Objective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Describes what you will do to accomplish goal</a:t>
            </a:r>
          </a:p>
          <a:p>
            <a:r>
              <a:rPr lang="en-US" altLang="en-US" smtClean="0"/>
              <a:t>Effective objectives are SMART</a:t>
            </a:r>
          </a:p>
          <a:p>
            <a:pPr lvl="1"/>
            <a:r>
              <a:rPr lang="en-US" altLang="en-US" sz="3600" smtClean="0"/>
              <a:t>S</a:t>
            </a:r>
            <a:r>
              <a:rPr lang="en-US" altLang="en-US" smtClean="0"/>
              <a:t>pecific</a:t>
            </a:r>
          </a:p>
          <a:p>
            <a:pPr lvl="1"/>
            <a:r>
              <a:rPr lang="en-US" altLang="en-US" sz="3600" smtClean="0"/>
              <a:t>M</a:t>
            </a:r>
            <a:r>
              <a:rPr lang="en-US" altLang="en-US" smtClean="0"/>
              <a:t>easurable</a:t>
            </a:r>
          </a:p>
          <a:p>
            <a:pPr lvl="1"/>
            <a:r>
              <a:rPr lang="en-US" altLang="en-US" sz="3600" smtClean="0"/>
              <a:t>A</a:t>
            </a:r>
            <a:r>
              <a:rPr lang="en-US" altLang="en-US" smtClean="0"/>
              <a:t>chievable</a:t>
            </a:r>
          </a:p>
          <a:p>
            <a:pPr lvl="1"/>
            <a:r>
              <a:rPr lang="en-US" altLang="en-US" sz="3600" smtClean="0"/>
              <a:t>R</a:t>
            </a:r>
            <a:r>
              <a:rPr lang="en-US" altLang="en-US" smtClean="0"/>
              <a:t>elevant</a:t>
            </a:r>
          </a:p>
          <a:p>
            <a:pPr lvl="1"/>
            <a:r>
              <a:rPr lang="en-US" altLang="en-US" sz="3600" smtClean="0"/>
              <a:t>T</a:t>
            </a:r>
            <a:r>
              <a:rPr lang="en-US" altLang="en-US" smtClean="0"/>
              <a:t>ime Bound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BCBAA4B7-3C7B-4088-94C6-0E62AADCB43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048125" y="3676650"/>
            <a:ext cx="4124325" cy="838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Lucida Sans" pitchFamily="34" charset="0"/>
                <a:ea typeface="Lucida Sans" pitchFamily="34" charset="0"/>
                <a:cs typeface="Lucida Sans" pitchFamily="34" charset="0"/>
              </a:rPr>
              <a:t>“</a:t>
            </a:r>
            <a:r>
              <a:rPr lang="en-US" altLang="en-US" sz="1800">
                <a:latin typeface="Lucida Sans" pitchFamily="34" charset="0"/>
                <a:ea typeface="Lucida Sans" pitchFamily="34" charset="0"/>
                <a:cs typeface="Lucida Sans" pitchFamily="34" charset="0"/>
              </a:rPr>
              <a:t>Provide two </a:t>
            </a:r>
            <a:r>
              <a:rPr lang="en-US" altLang="en-US" sz="1800" i="1">
                <a:latin typeface="Lucida Sans" pitchFamily="34" charset="0"/>
                <a:ea typeface="Lucida Sans" pitchFamily="34" charset="0"/>
                <a:cs typeface="Lucida Sans" pitchFamily="34" charset="0"/>
              </a:rPr>
              <a:t>CERT Basic Training</a:t>
            </a:r>
            <a:r>
              <a:rPr lang="en-US" altLang="en-US" sz="1800">
                <a:latin typeface="Lucida Sans" pitchFamily="34" charset="0"/>
                <a:ea typeface="Lucida Sans" pitchFamily="34" charset="0"/>
                <a:cs typeface="Lucida Sans" pitchFamily="34" charset="0"/>
              </a:rPr>
              <a:t> courses each calendar year</a:t>
            </a:r>
            <a:r>
              <a:rPr lang="en-US" altLang="en-US" sz="2400">
                <a:latin typeface="Lucida Sans" pitchFamily="34" charset="0"/>
                <a:ea typeface="Lucida Sans" pitchFamily="34" charset="0"/>
                <a:cs typeface="Lucida Sans" pitchFamily="34" charset="0"/>
              </a:rPr>
              <a:t>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Goals and Objectives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Setting a Program Vision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2-</a:t>
            </a:r>
            <a:fld id="{C4B9B5B2-E8D8-44A1-AC1E-59599650978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2-2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9492DA3-C0F5-4302-B3DC-1F71D90EE0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BBB8EF-AC02-400E-86BB-32DC1CCF2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C597198-5DDE-404A-8A67-A68C867316C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2409</TotalTime>
  <Words>1058</Words>
  <Application>Microsoft Office PowerPoint</Application>
  <PresentationFormat>On-screen Show (4:3)</PresentationFormat>
  <Paragraphs>225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Custom Design</vt:lpstr>
      <vt:lpstr>Unit 2: Setting a Program Vision </vt:lpstr>
      <vt:lpstr>Unit Objectives</vt:lpstr>
      <vt:lpstr>Unit Topics</vt:lpstr>
      <vt:lpstr>Importance of Goal Setting</vt:lpstr>
      <vt:lpstr>Activity</vt:lpstr>
      <vt:lpstr>Goals and Objectives</vt:lpstr>
      <vt:lpstr>Program Goal</vt:lpstr>
      <vt:lpstr>Program Objective</vt:lpstr>
      <vt:lpstr>Activity</vt:lpstr>
      <vt:lpstr>Activity</vt:lpstr>
      <vt:lpstr>Goal Setting Process</vt:lpstr>
      <vt:lpstr>5 Goal Setting Steps</vt:lpstr>
      <vt:lpstr>Iterative Process</vt:lpstr>
      <vt:lpstr>#1: Identify Needs</vt:lpstr>
      <vt:lpstr>What do you Think?</vt:lpstr>
      <vt:lpstr>Community Needs</vt:lpstr>
      <vt:lpstr>People to Talk With</vt:lpstr>
      <vt:lpstr>Vision-Promotion Overlap</vt:lpstr>
      <vt:lpstr>Educate about CERT</vt:lpstr>
      <vt:lpstr>#2: Develop Draft Goals</vt:lpstr>
      <vt:lpstr>#3: Test Goal/Objectives</vt:lpstr>
      <vt:lpstr>Activity</vt:lpstr>
      <vt:lpstr>#4: Evaluate Progress</vt:lpstr>
      <vt:lpstr>Strategic Planning</vt:lpstr>
      <vt:lpstr>Two Tools</vt:lpstr>
      <vt:lpstr>#5: Develop New Goals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2: Setting a Program Vision</dc:title>
  <dc:subject>This document contains Unit 2 of the CERT Program Manager Course, which concerns setting a program vision.</dc:subject>
  <dc:creator>FEMA;Community Emergency Response Team</dc:creator>
  <cp:keywords>FEMA, CERT, program, manager, course, unit 2, vision</cp:keywords>
  <cp:lastModifiedBy>Jones, Cynthia</cp:lastModifiedBy>
  <cp:revision>317</cp:revision>
  <cp:lastPrinted>2005-12-21T16:28:49Z</cp:lastPrinted>
  <dcterms:created xsi:type="dcterms:W3CDTF">2005-12-20T16:22:26Z</dcterms:created>
  <dcterms:modified xsi:type="dcterms:W3CDTF">2016-07-05T19:34:45Z</dcterms:modified>
</cp:coreProperties>
</file>