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26"/>
  </p:notesMasterIdLst>
  <p:handoutMasterIdLst>
    <p:handoutMasterId r:id="rId27"/>
  </p:handoutMasterIdLst>
  <p:sldIdLst>
    <p:sldId id="291" r:id="rId5"/>
    <p:sldId id="256" r:id="rId6"/>
    <p:sldId id="303" r:id="rId7"/>
    <p:sldId id="304" r:id="rId8"/>
    <p:sldId id="301" r:id="rId9"/>
    <p:sldId id="302" r:id="rId10"/>
    <p:sldId id="306" r:id="rId11"/>
    <p:sldId id="328" r:id="rId12"/>
    <p:sldId id="332" r:id="rId13"/>
    <p:sldId id="309" r:id="rId14"/>
    <p:sldId id="317" r:id="rId15"/>
    <p:sldId id="319" r:id="rId16"/>
    <p:sldId id="321" r:id="rId17"/>
    <p:sldId id="323" r:id="rId18"/>
    <p:sldId id="325" r:id="rId19"/>
    <p:sldId id="313" r:id="rId20"/>
    <p:sldId id="314" r:id="rId21"/>
    <p:sldId id="315" r:id="rId22"/>
    <p:sldId id="326" r:id="rId23"/>
    <p:sldId id="327" r:id="rId24"/>
    <p:sldId id="310" r:id="rId2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C7F"/>
    <a:srgbClr val="002F80"/>
    <a:srgbClr val="CFCFCF"/>
    <a:srgbClr val="336699"/>
    <a:srgbClr val="333333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6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380BD23C-22C5-4DA8-9E1F-5FACA9B759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3148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76F2ECF2-EF86-4937-9951-432E42EB21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5833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49A07A7-7673-4534-AA7A-1C1DFCB72203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6A931342-1F3D-4933-84BF-4AFD9CEC72CD}" type="slidenum">
              <a:rPr lang="en-US" altLang="en-US" sz="1300" smtClean="0"/>
              <a:pPr/>
              <a:t>2</a:t>
            </a:fld>
            <a:endParaRPr lang="en-US" altLang="en-US" sz="130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26628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/>
            <a:fld id="{F6D3FA16-788F-4D34-8A69-F0D73369B6B1}" type="slidenum">
              <a:rPr lang="en-US" altLang="en-US" sz="1300"/>
              <a:pPr algn="r"/>
              <a:t>3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/>
            <a:fld id="{25A9BAF0-A2F7-479D-B29A-90A60FCFF487}" type="slidenum">
              <a:rPr lang="en-US" altLang="en-US" sz="1300"/>
              <a:pPr algn="r"/>
              <a:t>4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/>
            <a:fld id="{445C1AE6-6571-47ED-BFD7-4E64E4AEBF17}" type="slidenum">
              <a:rPr lang="en-US" altLang="en-US" sz="1300"/>
              <a:pPr algn="r"/>
              <a:t>5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5ED60B29-8395-4BC4-A50C-5BAE07E9D43C}" type="slidenum">
              <a:rPr lang="en-US" altLang="en-US" sz="1300" smtClean="0"/>
              <a:pPr/>
              <a:t>8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4D8C4513-6FF6-4D10-AEDE-BF0A12399615}" type="slidenum">
              <a:rPr lang="en-US" altLang="en-US" sz="1300" smtClean="0"/>
              <a:pPr/>
              <a:t>9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182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51469F5B-1E6D-48A4-BB91-EB1562DD73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88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723128D4-EE33-4B08-B4E5-FC820D9210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4143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2093C020-91DD-4F04-861C-068B054DFB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118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41AE0EBF-8C09-4452-8D7F-4EA58B13F2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931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BD19AB5E-7FBE-42D6-98FD-A1851FE85F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15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06398E87-CBC6-4D23-A38D-81298D50A2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28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BEFD5F5B-CA96-4F4D-ABE6-EA17BBD3C1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2593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767CC12D-3A8D-4EFC-B2A2-6A1975474E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276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C66A3D50-E3A0-4781-8335-EF83F734C4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6432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A9601BF1-2179-498B-81F9-B283DAC535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169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1-</a:t>
            </a:r>
            <a:fld id="{7C294938-066B-4BA2-B981-039977F6A2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467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 Introduction and Overview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1-</a:t>
            </a:r>
            <a:fld id="{7C3050A9-4B01-4755-AE0B-094A634540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  <p:sldLayoutId id="2147484079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ma.gov/cert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3075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Arial" charset="0"/>
              </a:rPr>
              <a:t>Welcome</a:t>
            </a:r>
          </a:p>
        </p:txBody>
      </p:sp>
      <p:sp>
        <p:nvSpPr>
          <p:cNvPr id="3076" name="Content Placeholder 2"/>
          <p:cNvSpPr>
            <a:spLocks noGrp="1"/>
          </p:cNvSpPr>
          <p:nvPr>
            <p:ph idx="1"/>
          </p:nvPr>
        </p:nvSpPr>
        <p:spPr>
          <a:xfrm>
            <a:off x="171450" y="2548890"/>
            <a:ext cx="8812530" cy="1634490"/>
          </a:xfrm>
        </p:spPr>
        <p:txBody>
          <a:bodyPr/>
          <a:lstStyle/>
          <a:p>
            <a:pPr marL="0" indent="3175" algn="ctr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en-US" altLang="en-US" sz="4400" b="1" dirty="0" smtClean="0">
                <a:latin typeface="Times" pitchFamily="18" charset="0"/>
              </a:rPr>
              <a:t>CERT Program Manager Course</a:t>
            </a:r>
          </a:p>
        </p:txBody>
      </p:sp>
      <p:sp>
        <p:nvSpPr>
          <p:cNvPr id="30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1-</a:t>
            </a:r>
            <a:fld id="{C9C31A55-D502-42E5-AF40-09055AE8266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smtClean="0"/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CERT programs got started</a:t>
            </a:r>
          </a:p>
          <a:p>
            <a:r>
              <a:rPr lang="en-US" altLang="en-US" smtClean="0"/>
              <a:t>What a CERT program is</a:t>
            </a:r>
          </a:p>
          <a:p>
            <a:r>
              <a:rPr lang="en-US" altLang="en-US" smtClean="0"/>
              <a:t>How CERT programs interact with emergency response system and the community 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1268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E4F45AB9-8A5F-4343-AB09-DD01824E6B24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1-8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804164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What Is a CERT Program?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was the impetus for CERT?</a:t>
            </a:r>
          </a:p>
          <a:p>
            <a:pPr lvl="1"/>
            <a:r>
              <a:rPr lang="en-US" altLang="en-US" smtClean="0"/>
              <a:t>As many as 10,000 killed in 1985 Mexico City earthquake</a:t>
            </a:r>
          </a:p>
          <a:p>
            <a:pPr lvl="2"/>
            <a:r>
              <a:rPr lang="en-US" altLang="en-US" smtClean="0"/>
              <a:t>700 saved by untrained volunteers </a:t>
            </a:r>
          </a:p>
          <a:p>
            <a:pPr lvl="2"/>
            <a:r>
              <a:rPr lang="en-US" altLang="en-US" smtClean="0"/>
              <a:t>100 volunteers died trying to help </a:t>
            </a:r>
          </a:p>
          <a:p>
            <a:pPr lvl="1"/>
            <a:r>
              <a:rPr lang="en-US" altLang="en-US" smtClean="0"/>
              <a:t>City of Los Angeles Fire Department (LAFD) recognized that citizens likely to be on their own during early stages of disaster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2292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120DDB8B-7C75-46BF-8EF0-B6F63895CB1D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1-8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CERT Impetus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When was the first CERT program piloted?</a:t>
            </a:r>
          </a:p>
          <a:p>
            <a:pPr lvl="1"/>
            <a:r>
              <a:rPr lang="en-US" altLang="en-US" smtClean="0"/>
              <a:t>1986 Los Angeles earthquake response 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3316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0E668340-7A4A-4918-BEB6-EAD38D4C69B9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1-8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CERT Pilot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How did the CERT Program spread?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Other jurisdictions adapted CERT model for earthquake response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Orlando (FL) then adapted CERT model for hurricane response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Early 1990s FEMA felt that CERT should be made available to communities nationwide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1994 FEMA Emergency Management Institute began conducting </a:t>
            </a:r>
            <a:r>
              <a:rPr lang="en-US" altLang="en-US" i="1" smtClean="0"/>
              <a:t>CERT Train-the-Trainer</a:t>
            </a:r>
            <a:r>
              <a:rPr lang="en-US" altLang="en-US" smtClean="0"/>
              <a:t> course 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4340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46E92ED1-4C5A-4AAE-8116-EDEA4660BD62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1-8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How CERT Spread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Where is the CERT Program currently housed?</a:t>
            </a:r>
          </a:p>
          <a:p>
            <a:pPr lvl="1"/>
            <a:r>
              <a:rPr lang="en-US" altLang="en-US" smtClean="0"/>
              <a:t>Since 2003, CERT has been:</a:t>
            </a:r>
          </a:p>
          <a:p>
            <a:pPr lvl="2"/>
            <a:r>
              <a:rPr lang="en-US" altLang="en-US" smtClean="0"/>
              <a:t>Part of Community Preparedness Division</a:t>
            </a:r>
          </a:p>
          <a:p>
            <a:pPr lvl="2"/>
            <a:r>
              <a:rPr lang="en-US" altLang="en-US" smtClean="0"/>
              <a:t>Partner program to FEMA’s Citizen Corps Program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5364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F0FD5CD0-455B-4F41-A504-B04D7ABAD76E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1-9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CERT Program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is the purpose of the CERT Program?</a:t>
            </a:r>
          </a:p>
          <a:p>
            <a:pPr lvl="1"/>
            <a:r>
              <a:rPr lang="en-US" altLang="en-US" smtClean="0"/>
              <a:t>To be a response asset</a:t>
            </a:r>
          </a:p>
          <a:p>
            <a:pPr lvl="1"/>
            <a:r>
              <a:rPr lang="en-US" altLang="en-US" smtClean="0"/>
              <a:t>To be an extension of first responder services until professional services arrive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6388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8E264D17-786D-4306-A20F-28FFDAFEA2AF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1-9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CERT Purpose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Whether preparing for or responding to an emergency or a disaster, what are a CERT member’s priorities?</a:t>
            </a:r>
          </a:p>
          <a:p>
            <a:pPr lvl="1"/>
            <a:r>
              <a:rPr lang="en-US" altLang="en-US" smtClean="0"/>
              <a:t>First, they help themselves and their families</a:t>
            </a:r>
          </a:p>
          <a:p>
            <a:pPr lvl="1"/>
            <a:r>
              <a:rPr lang="en-US" altLang="en-US" smtClean="0"/>
              <a:t>Second, they help their neighbors, coworkers, or others nearby</a:t>
            </a:r>
          </a:p>
          <a:p>
            <a:pPr lvl="1"/>
            <a:r>
              <a:rPr lang="en-US" altLang="en-US" smtClean="0"/>
              <a:t>Third, they help the larger community</a:t>
            </a: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7412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4DB5BF24-568C-47AE-AB66-84FC05BF5964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1-10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805307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CERT Member Priorities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As CERT concept has taken hold across country, CERTs have become involved in community’s preparedness and response capability </a:t>
            </a:r>
          </a:p>
          <a:p>
            <a:r>
              <a:rPr lang="en-US" altLang="en-US" smtClean="0"/>
              <a:t>In addition to disaster response, what other activities are CERT programs involved in?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8436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2E5D24D3-EEC1-4081-BFD7-81EE0475B119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1-10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97306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Other CERT Activities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No community can staff for major disasters or even large emergencies </a:t>
            </a:r>
          </a:p>
          <a:p>
            <a:r>
              <a:rPr lang="en-US" altLang="en-US" smtClean="0"/>
              <a:t>Community counts on help from neighboring communities</a:t>
            </a:r>
          </a:p>
          <a:p>
            <a:pPr lvl="1"/>
            <a:r>
              <a:rPr lang="en-US" altLang="en-US" smtClean="0"/>
              <a:t>Mutual aid agreements</a:t>
            </a:r>
          </a:p>
          <a:p>
            <a:r>
              <a:rPr lang="en-US" altLang="en-US" smtClean="0"/>
              <a:t>Sometimes they can’t respond</a:t>
            </a: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9460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B3A39115-4E5C-40D4-B08F-3DBCC43481C8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1988820" y="4703763"/>
            <a:ext cx="5056505" cy="1384995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800" dirty="0">
                <a:latin typeface="Times" pitchFamily="18" charset="0"/>
              </a:rPr>
              <a:t>At these times CERT program augments community’s </a:t>
            </a:r>
            <a:r>
              <a:rPr lang="en-US" altLang="en-US" sz="2800" dirty="0" smtClean="0">
                <a:latin typeface="Times" pitchFamily="18" charset="0"/>
              </a:rPr>
              <a:t/>
            </a:r>
            <a:br>
              <a:rPr lang="en-US" altLang="en-US" sz="2800" dirty="0" smtClean="0">
                <a:latin typeface="Times" pitchFamily="18" charset="0"/>
              </a:rPr>
            </a:br>
            <a:r>
              <a:rPr lang="en-US" altLang="en-US" sz="2800" dirty="0" smtClean="0">
                <a:latin typeface="Times" pitchFamily="18" charset="0"/>
              </a:rPr>
              <a:t>response </a:t>
            </a:r>
            <a:r>
              <a:rPr lang="en-US" altLang="en-US" sz="2800" dirty="0">
                <a:latin typeface="Times" pitchFamily="18" charset="0"/>
              </a:rPr>
              <a:t>capability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1-11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-95250"/>
            <a:ext cx="808736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CERT and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Emergency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Response</a:t>
            </a:r>
          </a:p>
        </p:txBody>
      </p:sp>
      <p:pic>
        <p:nvPicPr>
          <p:cNvPr id="10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Local CERT program must establish linkages with existing response system </a:t>
            </a:r>
          </a:p>
          <a:p>
            <a:r>
              <a:rPr lang="en-US" altLang="en-US" smtClean="0"/>
              <a:t>In this course think about:</a:t>
            </a:r>
          </a:p>
          <a:p>
            <a:pPr lvl="1"/>
            <a:r>
              <a:rPr lang="en-US" altLang="en-US" smtClean="0"/>
              <a:t>What relationships with </a:t>
            </a:r>
            <a:br>
              <a:rPr lang="en-US" altLang="en-US" smtClean="0"/>
            </a:br>
            <a:r>
              <a:rPr lang="en-US" altLang="en-US" smtClean="0"/>
              <a:t>response agencies </a:t>
            </a:r>
            <a:br>
              <a:rPr lang="en-US" altLang="en-US" smtClean="0"/>
            </a:br>
            <a:r>
              <a:rPr lang="en-US" altLang="en-US" smtClean="0"/>
              <a:t>are or should be</a:t>
            </a:r>
          </a:p>
          <a:p>
            <a:pPr lvl="1"/>
            <a:r>
              <a:rPr lang="en-US" altLang="en-US" smtClean="0"/>
              <a:t>How to establish </a:t>
            </a:r>
            <a:br>
              <a:rPr lang="en-US" altLang="en-US" smtClean="0"/>
            </a:br>
            <a:r>
              <a:rPr lang="en-US" altLang="en-US" smtClean="0"/>
              <a:t>or improve them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20484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55037AAA-BDF1-4582-AB97-E90815BE951F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/>
          </a:p>
        </p:txBody>
      </p:sp>
      <p:pic>
        <p:nvPicPr>
          <p:cNvPr id="20486" name="Picture 6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001963"/>
            <a:ext cx="2894013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4325" y="610076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1-11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809879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100" spc="-50" dirty="0">
                <a:solidFill>
                  <a:schemeClr val="bg1"/>
                </a:solidFill>
                <a:cs typeface="Times New Roman" pitchFamily="18" charset="0"/>
              </a:rPr>
              <a:t>Emergency Response Linkages</a:t>
            </a:r>
          </a:p>
        </p:txBody>
      </p:sp>
      <p:pic>
        <p:nvPicPr>
          <p:cNvPr id="10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6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4400" dirty="0" smtClean="0">
                <a:solidFill>
                  <a:schemeClr val="bg1"/>
                </a:solidFill>
              </a:rPr>
              <a:t>Unit 1: Introduction and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4"/>
          <p:cNvSpPr>
            <a:spLocks noGrp="1" noChangeArrowheads="1"/>
          </p:cNvSpPr>
          <p:nvPr>
            <p:ph idx="1"/>
          </p:nvPr>
        </p:nvSpPr>
        <p:spPr>
          <a:xfrm>
            <a:off x="482600" y="1201738"/>
            <a:ext cx="8229600" cy="467328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You will design a draft plan for your program</a:t>
            </a:r>
          </a:p>
          <a:p>
            <a:pPr lvl="1">
              <a:defRPr/>
            </a:pPr>
            <a:r>
              <a:rPr lang="en-US" dirty="0" smtClean="0"/>
              <a:t>New Program Managers will start from scratch</a:t>
            </a:r>
          </a:p>
          <a:p>
            <a:pPr lvl="1">
              <a:defRPr/>
            </a:pPr>
            <a:r>
              <a:rPr lang="en-US" dirty="0" smtClean="0"/>
              <a:t>Experienced Program Managers will revise and update existing plan</a:t>
            </a:r>
          </a:p>
          <a:p>
            <a:pPr marL="342900" lvl="1" indent="-342900">
              <a:buFontTx/>
              <a:buChar char="•"/>
              <a:defRPr/>
            </a:pPr>
            <a:r>
              <a:rPr lang="en-US" sz="3200" dirty="0" smtClean="0">
                <a:ea typeface="+mn-ea"/>
                <a:cs typeface="+mn-cs"/>
              </a:rPr>
              <a:t>You will find an electronic version of the blank Draft Program Plan template at </a:t>
            </a:r>
            <a:r>
              <a:rPr lang="en-US" sz="3200" dirty="0" smtClean="0">
                <a:ea typeface="+mn-ea"/>
                <a:cs typeface="+mn-cs"/>
                <a:hlinkClick r:id="rId3"/>
              </a:rPr>
              <a:t>www.fema.gov/cert</a:t>
            </a:r>
            <a:endParaRPr lang="en-US" sz="3200" dirty="0" smtClean="0">
              <a:ea typeface="+mn-ea"/>
              <a:cs typeface="+mn-cs"/>
            </a:endParaRPr>
          </a:p>
        </p:txBody>
      </p:sp>
      <p:sp>
        <p:nvSpPr>
          <p:cNvPr id="2150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21508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47F22F72-8621-4591-836E-D9558DF71976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804164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Program Plan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Course preview</a:t>
            </a:r>
          </a:p>
          <a:p>
            <a:pPr lvl="1"/>
            <a:r>
              <a:rPr lang="en-US" altLang="en-US" smtClean="0"/>
              <a:t>Purpose and learning objectives</a:t>
            </a:r>
          </a:p>
          <a:p>
            <a:r>
              <a:rPr lang="en-US" altLang="en-US" smtClean="0"/>
              <a:t>What is a CERT program?</a:t>
            </a:r>
          </a:p>
          <a:p>
            <a:pPr lvl="1"/>
            <a:r>
              <a:rPr lang="en-US" altLang="en-US" smtClean="0"/>
              <a:t>CERT history, purpose, and activities</a:t>
            </a:r>
          </a:p>
          <a:p>
            <a:pPr lvl="1"/>
            <a:r>
              <a:rPr lang="en-US" altLang="en-US" smtClean="0"/>
              <a:t>CERT and the community</a:t>
            </a:r>
          </a:p>
          <a:p>
            <a:pPr lvl="1"/>
            <a:r>
              <a:rPr lang="en-US" altLang="en-US" smtClean="0"/>
              <a:t>CERT and the emergency response system</a:t>
            </a:r>
          </a:p>
          <a:p>
            <a:r>
              <a:rPr lang="en-US" altLang="en-US" smtClean="0"/>
              <a:t>The Draft Program Plan</a:t>
            </a:r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B86ECA6C-F0AD-480B-82CA-767529A9C4BD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1-34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Housekeeping</a:t>
            </a: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Restrooms</a:t>
            </a:r>
          </a:p>
          <a:p>
            <a:r>
              <a:rPr lang="en-US" altLang="en-US" smtClean="0"/>
              <a:t>Smoking Policy</a:t>
            </a:r>
          </a:p>
          <a:p>
            <a:r>
              <a:rPr lang="en-US" altLang="en-US" smtClean="0"/>
              <a:t>Cell phone policy (silent mode)</a:t>
            </a:r>
          </a:p>
          <a:p>
            <a:r>
              <a:rPr lang="en-US" altLang="en-US" smtClean="0"/>
              <a:t>Emergency exits</a:t>
            </a:r>
          </a:p>
          <a:p>
            <a:r>
              <a:rPr lang="en-US" altLang="en-US" smtClean="0"/>
              <a:t>Breaks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4102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DF42C944-160D-4106-9815-6286949F4C7F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Introduce Yourself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Name</a:t>
            </a:r>
          </a:p>
          <a:p>
            <a:r>
              <a:rPr lang="en-US" altLang="en-US" smtClean="0"/>
              <a:t>Your CERT program</a:t>
            </a:r>
          </a:p>
          <a:p>
            <a:r>
              <a:rPr lang="en-US" altLang="en-US" smtClean="0"/>
              <a:t>Your expectations for this course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5126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50BF215A-2B05-4191-9212-03F0814CDED2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Course </a:t>
            </a:r>
            <a:r>
              <a:rPr lang="en-US" altLang="en-US" dirty="0" smtClean="0"/>
              <a:t>Purpose</a:t>
            </a:r>
            <a:endParaRPr lang="en-US" dirty="0"/>
          </a:p>
        </p:txBody>
      </p:sp>
      <p:sp>
        <p:nvSpPr>
          <p:cNvPr id="6150" name="Text Box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To prepare CERT Program Managers for the tasks required to establish and sustain an active local CERT program</a:t>
            </a:r>
          </a:p>
          <a:p>
            <a:r>
              <a:rPr lang="en-US" altLang="en-US" smtClean="0"/>
              <a:t>Relevant for all Program Managers</a:t>
            </a:r>
          </a:p>
          <a:p>
            <a:pPr lvl="1"/>
            <a:r>
              <a:rPr lang="en-US" altLang="en-US" smtClean="0"/>
              <a:t>Those starting new program</a:t>
            </a:r>
          </a:p>
          <a:p>
            <a:pPr lvl="1"/>
            <a:r>
              <a:rPr lang="en-US" altLang="en-US" smtClean="0"/>
              <a:t>Those building on existing program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6148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138AD3F1-866C-43E6-A366-70B722F1580D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10" name="TextBox 9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</a:t>
            </a:r>
            <a:endParaRPr lang="en-US" sz="1400" b="1" dirty="0">
              <a:latin typeface="+mn-lt"/>
            </a:endParaRP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Overall: To draft or update basic local CERT program plan</a:t>
            </a:r>
          </a:p>
          <a:p>
            <a:r>
              <a:rPr lang="en-US" altLang="en-US" smtClean="0"/>
              <a:t>Primary learning objectives </a:t>
            </a:r>
          </a:p>
          <a:p>
            <a:pPr lvl="1"/>
            <a:r>
              <a:rPr lang="en-US" altLang="en-US" smtClean="0"/>
              <a:t>Define purpose and core components of CERT program </a:t>
            </a:r>
          </a:p>
          <a:p>
            <a:pPr lvl="1"/>
            <a:r>
              <a:rPr lang="en-US" altLang="en-US" smtClean="0"/>
              <a:t>Use strategic planning to define mission and goals for local CERT program</a:t>
            </a:r>
          </a:p>
          <a:p>
            <a:pPr lvl="1"/>
            <a:r>
              <a:rPr lang="en-US" altLang="en-US" smtClean="0"/>
              <a:t>Describe purposes and strategies for promoting local CERT program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7172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5C103ADF-57E7-4187-B84D-055C53F5EC87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Learning Objectives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Primary learning objectives (cont’d)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Establish process for working with volunteers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Establish process for working with instructors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Establish process for acquiring and managing program resources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8196" name="Slide Number Placeholder 4"/>
          <p:cNvSpPr txBox="1">
            <a:spLocks noGrp="1"/>
          </p:cNvSpPr>
          <p:nvPr/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1-</a:t>
            </a:r>
            <a:fld id="{FE34764F-FF4F-4D26-9751-9D98ADC1110B}" type="slidenum">
              <a:rPr lang="en-US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90448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spc="-100" dirty="0">
                <a:solidFill>
                  <a:schemeClr val="bg1"/>
                </a:solidFill>
                <a:cs typeface="Times New Roman" pitchFamily="18" charset="0"/>
              </a:rPr>
              <a:t>Learning Objectives (cont’d)</a:t>
            </a: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808913" cy="825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pc="-100" dirty="0" smtClean="0">
                <a:latin typeface="Arial" charset="0"/>
              </a:rPr>
              <a:t>Learning Objectives (cont’d)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Primary learning objectives (cont’d)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Build plan for delivering and managing safe training and exercises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Describe the role of policies and procedures in operating CERT program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Develop process for evaluating CERT program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Describe how to sustain a local CERT program</a:t>
            </a:r>
          </a:p>
          <a:p>
            <a:endParaRPr lang="en-US" altLang="en-US" smtClean="0"/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1-</a:t>
            </a:r>
            <a:fld id="{FFC4578D-AA06-4D66-9544-A3A9A0B1036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961630" cy="825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 smtClean="0">
                <a:latin typeface="Arial" charset="0"/>
              </a:rPr>
              <a:t>CERT Program Management</a:t>
            </a:r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 Introduction and Overview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1-</a:t>
            </a:r>
            <a:fld id="{0193C365-E125-4A51-8B95-AB63EA74E8F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pic>
        <p:nvPicPr>
          <p:cNvPr id="10245" name="Picture 9" descr="CERT Program Management: 25% Promotion; 20% training and exercises; 10% funds and equipment; 10% Working with instructors; 5% Policies and procedures; 15% administration; 5% program evaluation; 10% working with volunteers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2" t="1701" r="21223" b="6621"/>
          <a:stretch>
            <a:fillRect/>
          </a:stretch>
        </p:blipFill>
        <p:spPr bwMode="auto">
          <a:xfrm>
            <a:off x="1797050" y="962025"/>
            <a:ext cx="5281613" cy="548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07338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1-5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CEC39A2-0476-4467-B2E7-715D3B38F7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B3F9C1-1282-40D6-8089-5B1A940270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B6260FA-03CD-4477-B1A1-38A96BF2BEAF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2831</TotalTime>
  <Words>826</Words>
  <Application>Microsoft Office PowerPoint</Application>
  <PresentationFormat>On-screen Show (4:3)</PresentationFormat>
  <Paragraphs>163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Custom Design</vt:lpstr>
      <vt:lpstr>Welcome</vt:lpstr>
      <vt:lpstr>Unit 1: Introduction and Overview</vt:lpstr>
      <vt:lpstr>Housekeeping</vt:lpstr>
      <vt:lpstr>Introduce Yourself</vt:lpstr>
      <vt:lpstr>Course Purpose</vt:lpstr>
      <vt:lpstr>Learning Objectives</vt:lpstr>
      <vt:lpstr>Learning Objectives (cont’d)</vt:lpstr>
      <vt:lpstr>Learning Objectives (cont’d)</vt:lpstr>
      <vt:lpstr>CERT Program Management</vt:lpstr>
      <vt:lpstr>What Is a CERT Program?</vt:lpstr>
      <vt:lpstr>CERT Impetus</vt:lpstr>
      <vt:lpstr>CERT Pilot</vt:lpstr>
      <vt:lpstr>How CERT Spread</vt:lpstr>
      <vt:lpstr>CERT Program</vt:lpstr>
      <vt:lpstr>CERT Purpose</vt:lpstr>
      <vt:lpstr>CERT Member Priorities</vt:lpstr>
      <vt:lpstr>Other CERT Activities</vt:lpstr>
      <vt:lpstr>CERT and  Emergency Response</vt:lpstr>
      <vt:lpstr>Emergency Response Linkages</vt:lpstr>
      <vt:lpstr>Program Plan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1: Introduction and Overview</dc:title>
  <dc:subject>This document contains Unit 1 of the CERT Program Manager Course, which contains the introduction and overview.</dc:subject>
  <dc:creator>FEMA;Community Emergency Response Team</dc:creator>
  <cp:keywords>FEMA, CERT, program, manager, course, unit 1, introduction, overview</cp:keywords>
  <cp:lastModifiedBy>Jones, Cynthia</cp:lastModifiedBy>
  <cp:revision>280</cp:revision>
  <cp:lastPrinted>2005-12-21T16:28:49Z</cp:lastPrinted>
  <dcterms:created xsi:type="dcterms:W3CDTF">2005-12-20T16:22:26Z</dcterms:created>
  <dcterms:modified xsi:type="dcterms:W3CDTF">2016-07-05T19:32:21Z</dcterms:modified>
</cp:coreProperties>
</file>