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56" r:id="rId5"/>
    <p:sldId id="311" r:id="rId6"/>
    <p:sldId id="315" r:id="rId7"/>
    <p:sldId id="316" r:id="rId8"/>
    <p:sldId id="318" r:id="rId9"/>
    <p:sldId id="319" r:id="rId10"/>
    <p:sldId id="313" r:id="rId11"/>
    <p:sldId id="320" r:id="rId12"/>
    <p:sldId id="321" r:id="rId13"/>
    <p:sldId id="322" r:id="rId14"/>
    <p:sldId id="323" r:id="rId15"/>
    <p:sldId id="324" r:id="rId16"/>
    <p:sldId id="326" r:id="rId17"/>
    <p:sldId id="327" r:id="rId18"/>
    <p:sldId id="328" r:id="rId19"/>
    <p:sldId id="329" r:id="rId20"/>
    <p:sldId id="330" r:id="rId21"/>
    <p:sldId id="331" r:id="rId22"/>
    <p:sldId id="308" r:id="rId23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6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9F6352B-EDC1-4E52-9DCC-DE183A417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791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E34C65-8533-4473-B362-A85EE5D4E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71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EC31D234-D404-4915-9169-D8417945460C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2B5AB900-8210-4182-B27E-3149A11006DF}" type="slidenum">
              <a:rPr lang="en-US" altLang="en-US" sz="1200"/>
              <a:pPr algn="r"/>
              <a:t>10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27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CAEE6D30-BE57-42C6-B733-258A69DA3056}" type="slidenum">
              <a:rPr lang="en-US" altLang="en-US" sz="1200"/>
              <a:pPr algn="r"/>
              <a:t>11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DD0679CC-D080-4F78-8FEC-DD5623A08C1E}" type="slidenum">
              <a:rPr lang="en-US" altLang="en-US" sz="1200"/>
              <a:pPr algn="r"/>
              <a:t>12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48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B6F4790B-81D4-40AC-A4E5-C0E84B611335}" type="slidenum">
              <a:rPr lang="en-US" altLang="en-US" sz="1200"/>
              <a:pPr algn="r"/>
              <a:t>13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58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650E3D5C-A9BB-4C54-A4CA-4AFB7391D2A4}" type="slidenum">
              <a:rPr lang="en-US" altLang="en-US" sz="1200"/>
              <a:pPr algn="r"/>
              <a:t>14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686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929E2400-B219-479A-A62F-0DFB6869E4D9}" type="slidenum">
              <a:rPr lang="en-US" altLang="en-US" sz="1200"/>
              <a:pPr algn="r"/>
              <a:t>15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91F818C5-506B-4CDD-BF79-4889DB29F692}" type="slidenum">
              <a:rPr lang="en-US" altLang="en-US" sz="1200"/>
              <a:pPr algn="r"/>
              <a:t>16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89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D4D52532-DD8C-43C9-897A-E51CA5E742BC}" type="slidenum">
              <a:rPr lang="en-US" altLang="en-US" sz="1200"/>
              <a:pPr algn="r"/>
              <a:t>17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99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03129D7B-58BC-4525-A0A0-B2DC94E2A161}" type="slidenum">
              <a:rPr lang="en-US" altLang="en-US" sz="1200"/>
              <a:pPr algn="r"/>
              <a:t>18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AFDC7128-2FED-4027-85AA-81A5C58C1DA2}" type="slidenum">
              <a:rPr lang="en-US" altLang="en-US" sz="1200"/>
              <a:pPr algn="r"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4C9936C5-55C2-4561-83D7-FCF93FA986C3}" type="slidenum">
              <a:rPr lang="en-US" altLang="en-US" sz="1200"/>
              <a:pPr algn="r"/>
              <a:t>8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B3D510CD-EB98-4F70-A100-7E7911D9EA2C}" type="slidenum">
              <a:rPr lang="en-US" altLang="en-US" sz="1200"/>
              <a:pPr algn="r"/>
              <a:t>9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2471" y="3519053"/>
            <a:ext cx="8691418" cy="1648691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911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E8CF9D04-C844-49B2-91C3-593F24299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78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82CEE78A-CCC9-4634-BC0D-A325BDB99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05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FB2C17D0-11B8-4607-8A1F-221606643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7790873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630A1A19-9559-4958-9F94-1A097D2BA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83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0B2EC0F5-2EA6-4F85-8E16-B9F70F4D1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79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B92F27EC-F4D9-4D1F-B5B0-83EE1FEC6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19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8EF890E0-B608-4C8F-B81E-79987DB54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64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08D3E101-1671-4DA3-8407-B68A0D83F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DE96DC54-4CF6-4D78-B311-D0948C1B6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2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BA0E4B53-066A-4F13-B123-F55FE6D00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0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16-</a:t>
            </a:r>
            <a:fld id="{849974E9-65E2-4452-A52C-3B800774D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53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22400" y="6572250"/>
            <a:ext cx="6781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Train-the-Trainer:  Preparing for the CERT Basic Training Course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16-</a:t>
            </a:r>
            <a:fld id="{982F3E64-A9A2-478C-9B3C-B7F4C2818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226" y="5848574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9403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4400" dirty="0">
                <a:solidFill>
                  <a:schemeClr val="bg1"/>
                </a:solidFill>
              </a:rPr>
              <a:t>Unit 16: Preparing for the CERT</a:t>
            </a:r>
          </a:p>
          <a:p>
            <a:r>
              <a:rPr lang="en-US" altLang="en-US" sz="4400" dirty="0">
                <a:solidFill>
                  <a:schemeClr val="bg1"/>
                </a:solidFill>
              </a:rPr>
              <a:t>Basic Training Course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"/>
            </a:pPr>
            <a:r>
              <a:rPr lang="en-US" altLang="en-US" b="1" smtClean="0"/>
              <a:t>What equipment is needed for the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course?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EF99C7C1-231D-4611-9EEC-629730FF135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"/>
            </a:pPr>
            <a:r>
              <a:rPr lang="en-US" altLang="en-US" b="1" smtClean="0"/>
              <a:t>What equipment is needed for the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course?</a:t>
            </a:r>
          </a:p>
          <a:p>
            <a:pPr lvl="1"/>
            <a:r>
              <a:rPr lang="en-US" altLang="en-US" smtClean="0"/>
              <a:t>Computer</a:t>
            </a:r>
          </a:p>
          <a:p>
            <a:pPr lvl="1"/>
            <a:r>
              <a:rPr lang="en-US" altLang="en-US" smtClean="0"/>
              <a:t>PowerPoint and video projection system</a:t>
            </a:r>
          </a:p>
          <a:p>
            <a:pPr lvl="1"/>
            <a:r>
              <a:rPr lang="en-US" altLang="en-US" smtClean="0"/>
              <a:t>PPE</a:t>
            </a:r>
          </a:p>
          <a:p>
            <a:pPr lvl="1"/>
            <a:r>
              <a:rPr lang="en-US" altLang="en-US" smtClean="0"/>
              <a:t>All activity materials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4AF16429-426B-4238-AD44-97DA04B82E9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Class Equipment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Char char=""/>
            </a:pPr>
            <a:r>
              <a:rPr lang="en-US" altLang="en-US" smtClean="0"/>
              <a:t>Establish ground rules at start of unit</a:t>
            </a:r>
          </a:p>
          <a:p>
            <a:pPr marL="609600" indent="-609600">
              <a:buFont typeface="Wingdings" pitchFamily="2" charset="2"/>
              <a:buChar char=""/>
            </a:pPr>
            <a:r>
              <a:rPr lang="en-US" altLang="en-US" smtClean="0"/>
              <a:t>Ask for help from the group</a:t>
            </a:r>
          </a:p>
          <a:p>
            <a:pPr marL="609600" indent="-609600">
              <a:buFont typeface="Wingdings" pitchFamily="2" charset="2"/>
              <a:buChar char=""/>
            </a:pPr>
            <a:r>
              <a:rPr lang="en-US" altLang="en-US" smtClean="0"/>
              <a:t>Practice and practice with equipment</a:t>
            </a:r>
          </a:p>
          <a:p>
            <a:pPr marL="609600" indent="-609600">
              <a:buFont typeface="Wingdings" pitchFamily="2" charset="2"/>
              <a:buChar char=""/>
            </a:pPr>
            <a:r>
              <a:rPr lang="en-US" altLang="en-US" smtClean="0"/>
              <a:t>Set up activities ahead of time</a:t>
            </a:r>
          </a:p>
          <a:p>
            <a:pPr marL="609600" indent="-609600">
              <a:buFont typeface="Wingdings" pitchFamily="2" charset="2"/>
              <a:buChar char=""/>
            </a:pPr>
            <a:r>
              <a:rPr lang="en-US" altLang="en-US" smtClean="0"/>
              <a:t>Get volunteers to help set up hands-on activities </a:t>
            </a:r>
          </a:p>
          <a:p>
            <a:pPr marL="609600" indent="-609600">
              <a:buFont typeface="Wingdings" pitchFamily="2" charset="2"/>
              <a:buChar char=""/>
            </a:pPr>
            <a:r>
              <a:rPr lang="en-US" altLang="en-US" smtClean="0"/>
              <a:t>Practice giving directions for activities: simple, clear, complete, in logical order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0721D0AA-0001-40B6-B131-8EE773DA97F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Tips for Time Management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"/>
            </a:pPr>
            <a:r>
              <a:rPr lang="en-US" altLang="en-US" b="1" smtClean="0"/>
              <a:t>Why should you know what is covered in each of the units?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5AFB58B4-9BB3-46C3-B693-E552BE063DB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"/>
            </a:pPr>
            <a:r>
              <a:rPr lang="en-US" altLang="en-US" b="1" smtClean="0"/>
              <a:t>Why should you know what is covered in each of the units?</a:t>
            </a:r>
          </a:p>
          <a:p>
            <a:pPr lvl="1"/>
            <a:r>
              <a:rPr lang="en-US" altLang="en-US" smtClean="0"/>
              <a:t>Tell people where to find answers </a:t>
            </a:r>
          </a:p>
          <a:p>
            <a:pPr lvl="1"/>
            <a:r>
              <a:rPr lang="en-US" altLang="en-US" smtClean="0"/>
              <a:t>Refer to previous unit that supports material in current unit</a:t>
            </a:r>
          </a:p>
          <a:p>
            <a:pPr lvl="1"/>
            <a:r>
              <a:rPr lang="en-US" altLang="en-US" smtClean="0"/>
              <a:t>Make connections that show CERT as cohesive model</a:t>
            </a:r>
          </a:p>
          <a:p>
            <a:pPr lvl="1"/>
            <a:r>
              <a:rPr lang="en-US" altLang="en-US" smtClean="0"/>
              <a:t>Look more competent</a:t>
            </a:r>
          </a:p>
          <a:p>
            <a:pPr lvl="1"/>
            <a:r>
              <a:rPr lang="en-US" altLang="en-US" smtClean="0"/>
              <a:t>Help “specialty”</a:t>
            </a:r>
            <a:r>
              <a:rPr lang="en-US" altLang="en-US" b="1" smtClean="0"/>
              <a:t> </a:t>
            </a:r>
            <a:r>
              <a:rPr lang="en-US" altLang="en-US" smtClean="0"/>
              <a:t>instructors who may be less familiar with course 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73576FD6-493C-4456-8721-8AAADDD2DD8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Know the Course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Char char=""/>
            </a:pPr>
            <a:r>
              <a:rPr lang="en-US" altLang="en-US" smtClean="0"/>
              <a:t>Tips for team teaching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include: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 smtClean="0"/>
              <a:t>Have at least two instructors present for each unit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 smtClean="0"/>
              <a:t>Plan how to divide instructor roles before class</a:t>
            </a:r>
          </a:p>
          <a:p>
            <a:pPr marL="990600" lvl="1" indent="-533400">
              <a:buFontTx/>
              <a:buNone/>
            </a:pPr>
            <a:endParaRPr lang="en-US" altLang="en-US" smtClean="0"/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EABD186A-5C6B-4DC6-A3C9-433C4AB3EF8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CERT Team Teaching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Char char=""/>
            </a:pPr>
            <a:r>
              <a:rPr lang="en-US" altLang="en-US" b="1" smtClean="0"/>
              <a:t>How might you divide up the instructional roles?</a:t>
            </a:r>
            <a:r>
              <a:rPr lang="en-US" altLang="en-US" smtClean="0"/>
              <a:t> </a:t>
            </a: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0B56CB27-A063-49D2-92F0-B3208167ACF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Char char=""/>
            </a:pPr>
            <a:r>
              <a:rPr lang="en-US" altLang="en-US" b="1" smtClean="0"/>
              <a:t>How might you divide up the instructional roles?</a:t>
            </a:r>
            <a:r>
              <a:rPr lang="en-US" altLang="en-US" smtClean="0"/>
              <a:t> </a:t>
            </a:r>
          </a:p>
          <a:p>
            <a:pPr marL="990600" lvl="1" indent="-533400"/>
            <a:r>
              <a:rPr lang="en-US" altLang="en-US" smtClean="0"/>
              <a:t>Take turns instructing different parts of the unit</a:t>
            </a:r>
          </a:p>
          <a:p>
            <a:pPr marL="990600" lvl="1" indent="-533400"/>
            <a:r>
              <a:rPr lang="en-US" altLang="en-US" smtClean="0"/>
              <a:t>One can open, close, and help with activities while other teaches skill </a:t>
            </a:r>
          </a:p>
          <a:p>
            <a:pPr marL="990600" lvl="1" indent="-533400"/>
            <a:r>
              <a:rPr lang="en-US" altLang="en-US" smtClean="0"/>
              <a:t>One can teach while other monitors</a:t>
            </a:r>
          </a:p>
          <a:p>
            <a:pPr marL="990600" lvl="1" indent="-533400"/>
            <a:r>
              <a:rPr lang="en-US" altLang="en-US" smtClean="0"/>
              <a:t>However lectures are divided, both trainers need to coach and evaluate hands-on practice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C1DAD21F-9170-4282-A7E8-4E87B060910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Divide Instructor Roles 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>
              <a:buFontTx/>
              <a:buAutoNum type="arabicPeriod" startAt="3"/>
            </a:pPr>
            <a:r>
              <a:rPr lang="en-US" altLang="en-US" sz="3200" dirty="0" smtClean="0"/>
              <a:t>Rehearse whenever possible</a:t>
            </a:r>
          </a:p>
          <a:p>
            <a:pPr marL="990600" lvl="1" indent="-533400">
              <a:buFontTx/>
              <a:buAutoNum type="arabicPeriod" startAt="3"/>
            </a:pPr>
            <a:r>
              <a:rPr lang="en-US" altLang="en-US" sz="3200" dirty="0" smtClean="0"/>
              <a:t>Meet afterwards to evaluate and suggest improvements for future</a:t>
            </a:r>
          </a:p>
          <a:p>
            <a:pPr marL="990600" lvl="1" indent="-533400">
              <a:buFontTx/>
              <a:buAutoNum type="arabicPeriod" startAt="3"/>
            </a:pPr>
            <a:r>
              <a:rPr lang="en-US" altLang="en-US" sz="3200" dirty="0" smtClean="0"/>
              <a:t>Other tips:</a:t>
            </a:r>
          </a:p>
          <a:p>
            <a:pPr marL="1371600" lvl="2" indent="-457200"/>
            <a:r>
              <a:rPr lang="en-US" altLang="en-US" sz="2800" dirty="0" smtClean="0"/>
              <a:t>Know how to support specialized instructors</a:t>
            </a:r>
          </a:p>
          <a:p>
            <a:pPr marL="1371600" lvl="2" indent="-457200"/>
            <a:r>
              <a:rPr lang="en-US" altLang="en-US" sz="2800" dirty="0" smtClean="0"/>
              <a:t>Agree to make difference of opinions “respectful debate” </a:t>
            </a: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133B0C40-5BA1-4D71-A1F3-4823DF85B5A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CERT Team Teaching (</a:t>
            </a:r>
            <a:r>
              <a:rPr lang="en-US" altLang="en-US" dirty="0" err="1" smtClean="0">
                <a:solidFill>
                  <a:schemeClr val="bg1"/>
                </a:solidFill>
                <a:cs typeface="Times New Roman" pitchFamily="18" charset="0"/>
              </a:rPr>
              <a:t>con’t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  <a:endParaRPr lang="en-US" altLang="en-US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Reviewed activities needed to put on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course</a:t>
            </a:r>
          </a:p>
          <a:p>
            <a:r>
              <a:rPr lang="en-US" altLang="en-US" smtClean="0"/>
              <a:t>Discussed who should be responsible for seeing that activities are completed</a:t>
            </a:r>
          </a:p>
          <a:p>
            <a:r>
              <a:rPr lang="en-US" altLang="en-US" smtClean="0"/>
              <a:t>Discussed how to have a seamless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course class</a:t>
            </a:r>
          </a:p>
          <a:p>
            <a:endParaRPr lang="en-US" altLang="en-US" smtClean="0"/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6389ED5D-62FD-46F0-B34C-A71D2F40AA4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16-9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the conclusion of this unit, the participants will be able to:</a:t>
            </a:r>
          </a:p>
          <a:p>
            <a:pPr lvl="1"/>
            <a:r>
              <a:rPr lang="en-US" altLang="en-US" smtClean="0"/>
              <a:t>Explain what needs to be done to put on a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course</a:t>
            </a:r>
          </a:p>
          <a:p>
            <a:pPr lvl="1"/>
            <a:r>
              <a:rPr lang="en-US" altLang="en-US" smtClean="0"/>
              <a:t>Name who is responsible for each task</a:t>
            </a:r>
          </a:p>
          <a:p>
            <a:pPr lvl="1"/>
            <a:r>
              <a:rPr lang="en-US" altLang="en-US" smtClean="0"/>
              <a:t>List factors that affect a smooth course offering</a:t>
            </a:r>
          </a:p>
          <a:p>
            <a:pPr lvl="1"/>
            <a:r>
              <a:rPr lang="en-US" altLang="en-US" smtClean="0"/>
              <a:t>Explain how to address each one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20145FB3-4412-450C-8471-6D76529EA30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 smtClean="0"/>
              <a:t>Who might be involved in putting on a </a:t>
            </a:r>
            <a:r>
              <a:rPr lang="en-US" altLang="en-US" b="1" i="1" dirty="0" smtClean="0"/>
              <a:t>CERT Basic Training</a:t>
            </a:r>
            <a:r>
              <a:rPr lang="en-US" altLang="en-US" b="1" dirty="0" smtClean="0"/>
              <a:t> course?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5F9AA29A-4208-4CFF-B1A3-3D9930B042E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8" name="TextBox 7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16-1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Who might be involved in putting on a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course?</a:t>
            </a:r>
          </a:p>
          <a:p>
            <a:pPr lvl="1"/>
            <a:r>
              <a:rPr lang="en-US" altLang="en-US" smtClean="0"/>
              <a:t>Course Manager</a:t>
            </a:r>
          </a:p>
          <a:p>
            <a:pPr lvl="1"/>
            <a:r>
              <a:rPr lang="en-US" altLang="en-US" smtClean="0"/>
              <a:t>Lead Instructor</a:t>
            </a:r>
          </a:p>
          <a:p>
            <a:pPr lvl="1"/>
            <a:r>
              <a:rPr lang="en-US" altLang="en-US" smtClean="0"/>
              <a:t>Other instructors</a:t>
            </a:r>
          </a:p>
          <a:p>
            <a:pPr lvl="1"/>
            <a:r>
              <a:rPr lang="en-US" altLang="en-US" smtClean="0"/>
              <a:t>Volunteers 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56ACB397-8D14-443E-BC42-85AC16EFC7D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CERT Basic Training Course 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31775" indent="-231775"/>
            <a:r>
              <a:rPr lang="en-US" altLang="en-US" smtClean="0"/>
              <a:t>Review the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Course Preparation Checklist in your Participant Manual.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18D37028-7F2B-475F-98D2-E903D630D5F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16-2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Course Preparation Checklist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31775" indent="-227013"/>
            <a:r>
              <a:rPr lang="en-US" altLang="en-US" b="1" smtClean="0"/>
              <a:t>What “what if” questions should you ask yourself as you are preparing for the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course?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046747C0-84A7-4C8E-BF3C-10F2DB10A3F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Factors that affect a smooth course offering include:</a:t>
            </a:r>
          </a:p>
          <a:p>
            <a:pPr lvl="1"/>
            <a:r>
              <a:rPr lang="en-US" altLang="en-US" smtClean="0"/>
              <a:t>Time management</a:t>
            </a:r>
          </a:p>
          <a:p>
            <a:pPr lvl="1"/>
            <a:r>
              <a:rPr lang="en-US" altLang="en-US" smtClean="0"/>
              <a:t>Equipment use</a:t>
            </a:r>
          </a:p>
          <a:p>
            <a:pPr lvl="1"/>
            <a:r>
              <a:rPr lang="en-US" altLang="en-US" smtClean="0"/>
              <a:t>Familiarity with whole course</a:t>
            </a:r>
          </a:p>
          <a:p>
            <a:pPr lvl="1"/>
            <a:r>
              <a:rPr lang="en-US" altLang="en-US" smtClean="0"/>
              <a:t>Team teaching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72F6E238-4D30-4701-8325-E39B775173A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Smooth Course Offering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"/>
            </a:pPr>
            <a:r>
              <a:rPr lang="en-US" altLang="en-US" b="1" smtClean="0"/>
              <a:t>What are the things that can eat up time in the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course?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03618BF0-078A-4337-95E7-10BA059025A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"/>
            </a:pPr>
            <a:r>
              <a:rPr lang="en-US" altLang="en-US" b="1" smtClean="0"/>
              <a:t>What does time management mean in the context of the </a:t>
            </a:r>
            <a:r>
              <a:rPr lang="en-US" altLang="en-US" b="1" i="1" smtClean="0"/>
              <a:t>CERT Basic Training </a:t>
            </a:r>
            <a:r>
              <a:rPr lang="en-US" altLang="en-US" b="1" smtClean="0"/>
              <a:t>course?</a:t>
            </a:r>
          </a:p>
          <a:p>
            <a:pPr lvl="1"/>
            <a:r>
              <a:rPr lang="en-US" altLang="en-US" smtClean="0"/>
              <a:t>There is a lot to cover so stick to times suggested in IG</a:t>
            </a:r>
          </a:p>
          <a:p>
            <a:pPr lvl="1"/>
            <a:r>
              <a:rPr lang="en-US" altLang="en-US" smtClean="0"/>
              <a:t>Start on time and end on time</a:t>
            </a:r>
          </a:p>
          <a:p>
            <a:pPr lvl="1"/>
            <a:r>
              <a:rPr lang="en-US" altLang="en-US" smtClean="0"/>
              <a:t>Watch adding extraneous info</a:t>
            </a:r>
          </a:p>
          <a:p>
            <a:pPr lvl="1"/>
            <a:r>
              <a:rPr lang="en-US" altLang="en-US" smtClean="0"/>
              <a:t>Know how to wrap up a discussion</a:t>
            </a:r>
          </a:p>
          <a:p>
            <a:pPr lvl="1"/>
            <a:r>
              <a:rPr lang="en-US" altLang="en-US" smtClean="0"/>
              <a:t>Know how to use class equipment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Preparing for the CERT Basic Training Course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16-</a:t>
            </a:r>
            <a:fld id="{74FAB908-EE58-4974-AB48-747612B556E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91463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16-5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Time Management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311&quot;/&gt;&lt;/object&gt;&lt;object type=&quot;3&quot; unique_id=&quot;10006&quot;&gt;&lt;property id=&quot;20148&quot; value=&quot;5&quot;/&gt;&lt;property id=&quot;20300&quot; value=&quot;Slide 3&quot;/&gt;&lt;property id=&quot;20307&quot; value=&quot;315&quot;/&gt;&lt;/object&gt;&lt;object type=&quot;3&quot; unique_id=&quot;10007&quot;&gt;&lt;property id=&quot;20148&quot; value=&quot;5&quot;/&gt;&lt;property id=&quot;20300&quot; value=&quot;Slide 4&quot;/&gt;&lt;property id=&quot;20307&quot; value=&quot;316&quot;/&gt;&lt;/object&gt;&lt;object type=&quot;3&quot; unique_id=&quot;10008&quot;&gt;&lt;property id=&quot;20148&quot; value=&quot;5&quot;/&gt;&lt;property id=&quot;20300&quot; value=&quot;Slide 5&quot;/&gt;&lt;property id=&quot;20307&quot; value=&quot;318&quot;/&gt;&lt;/object&gt;&lt;object type=&quot;3&quot; unique_id=&quot;10009&quot;&gt;&lt;property id=&quot;20148&quot; value=&quot;5&quot;/&gt;&lt;property id=&quot;20300&quot; value=&quot;Slide 6&quot;/&gt;&lt;property id=&quot;20307&quot; value=&quot;319&quot;/&gt;&lt;/object&gt;&lt;object type=&quot;3&quot; unique_id=&quot;10010&quot;&gt;&lt;property id=&quot;20148&quot; value=&quot;5&quot;/&gt;&lt;property id=&quot;20300&quot; value=&quot;Slide 7&quot;/&gt;&lt;property id=&quot;20307&quot; value=&quot;313&quot;/&gt;&lt;/object&gt;&lt;object type=&quot;3&quot; unique_id=&quot;10011&quot;&gt;&lt;property id=&quot;20148&quot; value=&quot;5&quot;/&gt;&lt;property id=&quot;20300&quot; value=&quot;Slide 8&quot;/&gt;&lt;property id=&quot;20307&quot; value=&quot;320&quot;/&gt;&lt;/object&gt;&lt;object type=&quot;3&quot; unique_id=&quot;10012&quot;&gt;&lt;property id=&quot;20148&quot; value=&quot;5&quot;/&gt;&lt;property id=&quot;20300&quot; value=&quot;Slide 9&quot;/&gt;&lt;property id=&quot;20307&quot; value=&quot;321&quot;/&gt;&lt;/object&gt;&lt;object type=&quot;3&quot; unique_id=&quot;10013&quot;&gt;&lt;property id=&quot;20148&quot; value=&quot;5&quot;/&gt;&lt;property id=&quot;20300&quot; value=&quot;Slide 10&quot;/&gt;&lt;property id=&quot;20307&quot; value=&quot;322&quot;/&gt;&lt;/object&gt;&lt;object type=&quot;3&quot; unique_id=&quot;10014&quot;&gt;&lt;property id=&quot;20148&quot; value=&quot;5&quot;/&gt;&lt;property id=&quot;20300&quot; value=&quot;Slide 11&quot;/&gt;&lt;property id=&quot;20307&quot; value=&quot;323&quot;/&gt;&lt;/object&gt;&lt;object type=&quot;3&quot; unique_id=&quot;10015&quot;&gt;&lt;property id=&quot;20148&quot; value=&quot;5&quot;/&gt;&lt;property id=&quot;20300&quot; value=&quot;Slide 12&quot;/&gt;&lt;property id=&quot;20307&quot; value=&quot;324&quot;/&gt;&lt;/object&gt;&lt;object type=&quot;3&quot; unique_id=&quot;10016&quot;&gt;&lt;property id=&quot;20148&quot; value=&quot;5&quot;/&gt;&lt;property id=&quot;20300&quot; value=&quot;Slide 13&quot;/&gt;&lt;property id=&quot;20307&quot; value=&quot;326&quot;/&gt;&lt;/object&gt;&lt;object type=&quot;3&quot; unique_id=&quot;10017&quot;&gt;&lt;property id=&quot;20148&quot; value=&quot;5&quot;/&gt;&lt;property id=&quot;20300&quot; value=&quot;Slide 14&quot;/&gt;&lt;property id=&quot;20307&quot; value=&quot;327&quot;/&gt;&lt;/object&gt;&lt;object type=&quot;3&quot; unique_id=&quot;10018&quot;&gt;&lt;property id=&quot;20148&quot; value=&quot;5&quot;/&gt;&lt;property id=&quot;20300&quot; value=&quot;Slide 15&quot;/&gt;&lt;property id=&quot;20307&quot; value=&quot;328&quot;/&gt;&lt;/object&gt;&lt;object type=&quot;3&quot; unique_id=&quot;10019&quot;&gt;&lt;property id=&quot;20148&quot; value=&quot;5&quot;/&gt;&lt;property id=&quot;20300&quot; value=&quot;Slide 16&quot;/&gt;&lt;property id=&quot;20307&quot; value=&quot;329&quot;/&gt;&lt;/object&gt;&lt;object type=&quot;3&quot; unique_id=&quot;10020&quot;&gt;&lt;property id=&quot;20148&quot; value=&quot;5&quot;/&gt;&lt;property id=&quot;20300&quot; value=&quot;Slide 17&quot;/&gt;&lt;property id=&quot;20307&quot; value=&quot;330&quot;/&gt;&lt;/object&gt;&lt;object type=&quot;3&quot; unique_id=&quot;10021&quot;&gt;&lt;property id=&quot;20148&quot; value=&quot;5&quot;/&gt;&lt;property id=&quot;20300&quot; value=&quot;Slide 18&quot;/&gt;&lt;property id=&quot;20307&quot; value=&quot;331&quot;/&gt;&lt;/object&gt;&lt;object type=&quot;3&quot; unique_id=&quot;10022&quot;&gt;&lt;property id=&quot;20148&quot; value=&quot;5&quot;/&gt;&lt;property id=&quot;20300&quot; value=&quot;Slide 19&quot;/&gt;&lt;property id=&quot;20307&quot; value=&quot;308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7BEF93-2E3B-4AEF-A4DD-2F61652569EC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43C029A-0E02-48CC-B4C7-1C8B5B0706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616F189-E871-4789-B7E5-5F6940D095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2115</TotalTime>
  <Words>823</Words>
  <Application>Microsoft Office PowerPoint</Application>
  <PresentationFormat>On-screen Show (4:3)</PresentationFormat>
  <Paragraphs>149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Unit 16: Preparing for the CERT Basic Training Course</vt:lpstr>
      <vt:lpstr>Unit Objectives</vt:lpstr>
      <vt:lpstr>What Do You Think?</vt:lpstr>
      <vt:lpstr>CERT Basic Training Course </vt:lpstr>
      <vt:lpstr>Course Preparation Checklist</vt:lpstr>
      <vt:lpstr>What Do You Think?</vt:lpstr>
      <vt:lpstr>Smooth Course Offering</vt:lpstr>
      <vt:lpstr>What Do You Think?</vt:lpstr>
      <vt:lpstr>Time Management</vt:lpstr>
      <vt:lpstr>What Do You Think?</vt:lpstr>
      <vt:lpstr>Class Equipment</vt:lpstr>
      <vt:lpstr>Tips for Time Management</vt:lpstr>
      <vt:lpstr>What Do You Think?</vt:lpstr>
      <vt:lpstr>Know the Course</vt:lpstr>
      <vt:lpstr>CERT Team Teaching</vt:lpstr>
      <vt:lpstr>What Do You Think?</vt:lpstr>
      <vt:lpstr>Divide Instructor Roles </vt:lpstr>
      <vt:lpstr>CERT Team Teaching (con’t)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16: Preparing for the CERT Basic Training Course  - CERT Basic Train-the-Trainer Presentation</dc:title>
  <dc:subject>This presentation contains Unit 16 of the Train-the-Trainer Course for CERT Basic Training.</dc:subject>
  <dc:creator>FEMA;Community Emergency Response Team</dc:creator>
  <cp:keywords>FEMA, CERT, basic, training, train-the-trainer, unit 16, preparing</cp:keywords>
  <cp:lastModifiedBy>Jones, Cynthia</cp:lastModifiedBy>
  <cp:revision>231</cp:revision>
  <cp:lastPrinted>2005-12-21T16:28:49Z</cp:lastPrinted>
  <dcterms:created xsi:type="dcterms:W3CDTF">2005-12-20T16:22:26Z</dcterms:created>
  <dcterms:modified xsi:type="dcterms:W3CDTF">2016-07-06T16:04:51Z</dcterms:modified>
</cp:coreProperties>
</file>