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07" r:id="rId6"/>
    <p:sldId id="308" r:id="rId7"/>
    <p:sldId id="317" r:id="rId8"/>
    <p:sldId id="309" r:id="rId9"/>
    <p:sldId id="318" r:id="rId10"/>
    <p:sldId id="319" r:id="rId11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FF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0761FADA-88B5-4028-AD79-9F4062E49D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2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F5BAD7CC-253F-484E-9B9D-FFD77FAD11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286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B1438BF-861D-44B2-BAAA-2D24A78EF9FD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4000" y="3517900"/>
            <a:ext cx="77597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18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341B2EC0-161B-408F-BD0E-C6C9F1D4C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5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95228FA4-B0E9-46B0-B9DB-8F8CFE79A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72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D59994A3-C3FA-4736-B941-D43AD066F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3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597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C2F08789-1CB9-4402-9263-CDE0AAC5E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18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A91A5D47-402C-459B-89AE-FD5F38654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5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1D8CC2C1-054D-4EB7-82C2-F16148F44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3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2D968773-55A7-412C-A9DE-C486DBD2B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43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DE0A0B5F-9AF0-4EB5-80F9-A45439BFF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0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9E82BFC9-16B9-4248-9B63-2A1319C24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5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5F8B6C84-DE78-4C71-89EE-7A740B6CC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</a:t>
            </a:r>
            <a:fld id="{7BDC9B84-05FB-40C5-B6F7-887A4913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3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3091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35100" y="6572250"/>
            <a:ext cx="6324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Teach-Back #2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15-</a:t>
            </a:r>
            <a:fld id="{98839803-E342-416B-A7E8-5205DD82A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32514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 dirty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3600" dirty="0">
                <a:solidFill>
                  <a:schemeClr val="bg1"/>
                </a:solidFill>
              </a:rPr>
              <a:t>Unit 15: Teach-Back #2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Practice, practice, practice</a:t>
            </a:r>
          </a:p>
          <a:p>
            <a:pPr lvl="1"/>
            <a:r>
              <a:rPr lang="en-US" altLang="en-US" smtClean="0"/>
              <a:t>Practice teaching skills in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course </a:t>
            </a:r>
          </a:p>
          <a:p>
            <a:pPr lvl="1"/>
            <a:r>
              <a:rPr lang="en-US" altLang="en-US" smtClean="0"/>
              <a:t>Practice incorporating information you are learning in </a:t>
            </a:r>
            <a:r>
              <a:rPr lang="en-US" altLang="en-US" i="1" smtClean="0"/>
              <a:t>CERT Basic Train-the-Trainer</a:t>
            </a:r>
            <a:r>
              <a:rPr lang="en-US" altLang="en-US" smtClean="0"/>
              <a:t> course 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#2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15-</a:t>
            </a:r>
            <a:fld id="{37F2A2EE-05AE-4EB5-9C2E-75D2145612A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Why Do a Teach-Back?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You will be assigned partner and block of instruction</a:t>
            </a:r>
          </a:p>
          <a:p>
            <a:r>
              <a:rPr lang="en-US" altLang="en-US" sz="2800" smtClean="0"/>
              <a:t>Work tonight on your assignment</a:t>
            </a:r>
          </a:p>
          <a:p>
            <a:pPr lvl="1"/>
            <a:r>
              <a:rPr lang="en-US" altLang="en-US" sz="2400" smtClean="0"/>
              <a:t>Both must be active participants in teach-back</a:t>
            </a:r>
          </a:p>
          <a:p>
            <a:pPr lvl="1"/>
            <a:r>
              <a:rPr lang="en-US" altLang="en-US" sz="2400" smtClean="0"/>
              <a:t>Presentation should be no longer than 15 minutes</a:t>
            </a:r>
          </a:p>
          <a:p>
            <a:r>
              <a:rPr lang="en-US" altLang="en-US" sz="2800" smtClean="0"/>
              <a:t>Teach-backs will be done tomorrow morning in groups of 10</a:t>
            </a:r>
          </a:p>
          <a:p>
            <a:r>
              <a:rPr lang="en-US" altLang="en-US" sz="2800" smtClean="0"/>
              <a:t>Feedback:</a:t>
            </a:r>
          </a:p>
          <a:p>
            <a:pPr lvl="1"/>
            <a:r>
              <a:rPr lang="en-US" altLang="en-US" sz="2400" smtClean="0"/>
              <a:t>“Audience” (eight other participants and an instructor) will complete feedback checklist</a:t>
            </a:r>
          </a:p>
          <a:p>
            <a:pPr lvl="1"/>
            <a:r>
              <a:rPr lang="en-US" altLang="en-US" sz="2400" smtClean="0"/>
              <a:t>Receive written checklists and oral feedback</a:t>
            </a:r>
          </a:p>
          <a:p>
            <a:endParaRPr lang="en-US" altLang="en-US" sz="2800" smtClean="0"/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#2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15-</a:t>
            </a:r>
            <a:fld id="{EC57A543-EDAD-4C8A-8ECB-BEAA9984D0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Teach-Back Process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Focus on the training </a:t>
            </a:r>
            <a:r>
              <a:rPr lang="en-US" altLang="en-US" b="1" smtClean="0"/>
              <a:t>delivery</a:t>
            </a:r>
            <a:r>
              <a:rPr lang="en-US" altLang="en-US" smtClean="0"/>
              <a:t>:</a:t>
            </a:r>
          </a:p>
          <a:p>
            <a:pPr lvl="1"/>
            <a:r>
              <a:rPr lang="en-US" altLang="en-US" smtClean="0"/>
              <a:t>What went well</a:t>
            </a:r>
          </a:p>
          <a:p>
            <a:pPr lvl="1"/>
            <a:r>
              <a:rPr lang="en-US" altLang="en-US" smtClean="0"/>
              <a:t>What could be improved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#2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15-</a:t>
            </a:r>
            <a:fld id="{E9528941-046E-45B3-A7FC-7B0A2F91E5C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Good Feedback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Each teach-back block must include:</a:t>
            </a:r>
          </a:p>
          <a:p>
            <a:pPr lvl="1"/>
            <a:r>
              <a:rPr lang="en-US" altLang="en-US" smtClean="0"/>
              <a:t>An explanation: describe skill clearly</a:t>
            </a:r>
          </a:p>
          <a:p>
            <a:pPr lvl="1"/>
            <a:r>
              <a:rPr lang="en-US" altLang="en-US" smtClean="0"/>
              <a:t>A demonstration: demonstrate skill correctly</a:t>
            </a:r>
          </a:p>
          <a:p>
            <a:pPr lvl="1"/>
            <a:r>
              <a:rPr lang="en-US" altLang="en-US" smtClean="0"/>
              <a:t>A hands-on activity: coach class through practice session</a:t>
            </a:r>
          </a:p>
          <a:p>
            <a:r>
              <a:rPr lang="en-US" altLang="en-US" smtClean="0"/>
              <a:t>Incorporate practices and information </a:t>
            </a:r>
          </a:p>
          <a:p>
            <a:pPr lvl="1"/>
            <a:r>
              <a:rPr lang="en-US" altLang="en-US" smtClean="0"/>
              <a:t>Unit 2: Your Role as Instructor</a:t>
            </a:r>
          </a:p>
          <a:p>
            <a:pPr lvl="1"/>
            <a:r>
              <a:rPr lang="en-US" altLang="en-US" smtClean="0"/>
              <a:t>Unit 5: Maximize Learning </a:t>
            </a:r>
          </a:p>
          <a:p>
            <a:pPr lvl="1"/>
            <a:r>
              <a:rPr lang="en-US" altLang="en-US" smtClean="0"/>
              <a:t>Unit 11: Manage the </a:t>
            </a:r>
            <a:br>
              <a:rPr lang="en-US" altLang="en-US" smtClean="0"/>
            </a:br>
            <a:r>
              <a:rPr lang="en-US" altLang="en-US" smtClean="0"/>
              <a:t>Classroom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#2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15-</a:t>
            </a:r>
            <a:fld id="{AD18A345-4C45-4DAA-9FD3-5326467BA17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6362700" y="4594860"/>
            <a:ext cx="2590800" cy="1323439"/>
          </a:xfrm>
          <a:prstGeom prst="rect">
            <a:avLst/>
          </a:prstGeom>
          <a:noFill/>
          <a:ln w="28575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  <a:latin typeface="Lucida Sans" panose="020B0602030504020204" pitchFamily="34" charset="0"/>
              </a:rPr>
              <a:t>All in 15 minutes with each presenting an equal portion!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15-2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Teach-Back Assignment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229600" cy="4730432"/>
          </a:xfrm>
        </p:spPr>
        <p:txBody>
          <a:bodyPr/>
          <a:lstStyle/>
          <a:p>
            <a:r>
              <a:rPr lang="en-US" altLang="en-US" sz="3000" spc="-20" dirty="0" smtClean="0"/>
              <a:t>Unit 5:  Entering, searching, and marking a building, pages 5-41 through the question icon on page 5-46</a:t>
            </a:r>
          </a:p>
          <a:p>
            <a:r>
              <a:rPr lang="en-US" altLang="en-US" sz="3000" spc="-20" dirty="0" smtClean="0"/>
              <a:t>Unit 5:  Hands-on practice of two patient carries (one-person arm carry and one-person pack strap carry), pages 5-57 and 5-58</a:t>
            </a:r>
          </a:p>
          <a:p>
            <a:r>
              <a:rPr lang="en-US" altLang="en-US" sz="3000" spc="-20" dirty="0" smtClean="0"/>
              <a:t>Unit 5:  Hands-on practice of two patient carries (two-person carry and chair carry or blanket carry), pages 5-59 through 5-61 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#2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15-</a:t>
            </a:r>
            <a:fld id="{3E84DAC6-856F-4533-AE29-B332E7C2328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327900" y="63484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15-3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Content Blocks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Unit 6:  CERT forms, pages 6-27 through 6-44</a:t>
            </a:r>
          </a:p>
          <a:p>
            <a:r>
              <a:rPr lang="en-US" altLang="en-US" smtClean="0"/>
              <a:t>Unit 7:  Techniques to reduce stress, pages 7-8 through 7-14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#2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15-</a:t>
            </a:r>
            <a:fld id="{5E786B26-83C5-4312-B6AF-8CDFCD41906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15-3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Content Blocks (contd.)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17&quot;/&gt;&lt;/object&gt;&lt;object type=&quot;3&quot; unique_id=&quot;10008&quot;&gt;&lt;property id=&quot;20148&quot; value=&quot;5&quot;/&gt;&lt;property id=&quot;20300&quot; value=&quot;Slide 5&quot;/&gt;&lt;property id=&quot;20307&quot; value=&quot;309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698F90-2740-4E49-BCCB-0EA0D5DB45E4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2DAA0AB-A914-4BE5-86D2-DF75A1E787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A789A2D-1B88-4B2D-8202-36CD5CF176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335</Words>
  <Application>Microsoft Office PowerPoint</Application>
  <PresentationFormat>On-screen Show (4:3)</PresentationFormat>
  <Paragraphs>55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Unit 15: Teach-Back #2</vt:lpstr>
      <vt:lpstr>Why Do a Teach-Back?</vt:lpstr>
      <vt:lpstr>Teach-Back Process</vt:lpstr>
      <vt:lpstr>Good Feedback</vt:lpstr>
      <vt:lpstr>Teach-Back Assignment</vt:lpstr>
      <vt:lpstr>Content Blocks</vt:lpstr>
      <vt:lpstr>Content Blocks (contd.)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15: Teach Back #2  - CERT Basic Train-the-Trainer Presentation</dc:title>
  <dc:subject>This presentation contains Unit 15 of the Train-the-Trainer Course for CERT Basic Training.</dc:subject>
  <dc:creator>FEMA;Community Emergency Response Team</dc:creator>
  <cp:keywords>FEMA, CERT, basic, training, train-the-trainer, unit 15, teach back #2</cp:keywords>
  <cp:lastModifiedBy>Jones, Cynthia</cp:lastModifiedBy>
  <cp:revision>249</cp:revision>
  <cp:lastPrinted>2005-12-21T16:28:49Z</cp:lastPrinted>
  <dcterms:created xsi:type="dcterms:W3CDTF">2005-12-20T16:22:26Z</dcterms:created>
  <dcterms:modified xsi:type="dcterms:W3CDTF">2016-07-06T16:05:00Z</dcterms:modified>
</cp:coreProperties>
</file>