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1" r:id="rId4"/>
  </p:sldMasterIdLst>
  <p:notesMasterIdLst>
    <p:notesMasterId r:id="rId54"/>
  </p:notesMasterIdLst>
  <p:handoutMasterIdLst>
    <p:handoutMasterId r:id="rId55"/>
  </p:handoutMasterIdLst>
  <p:sldIdLst>
    <p:sldId id="256" r:id="rId5"/>
    <p:sldId id="291" r:id="rId6"/>
    <p:sldId id="312" r:id="rId7"/>
    <p:sldId id="302" r:id="rId8"/>
    <p:sldId id="303" r:id="rId9"/>
    <p:sldId id="304" r:id="rId10"/>
    <p:sldId id="305" r:id="rId11"/>
    <p:sldId id="306" r:id="rId12"/>
    <p:sldId id="307" r:id="rId13"/>
    <p:sldId id="335" r:id="rId14"/>
    <p:sldId id="308" r:id="rId15"/>
    <p:sldId id="337" r:id="rId16"/>
    <p:sldId id="344" r:id="rId17"/>
    <p:sldId id="346" r:id="rId18"/>
    <p:sldId id="345" r:id="rId19"/>
    <p:sldId id="347" r:id="rId20"/>
    <p:sldId id="348" r:id="rId21"/>
    <p:sldId id="349" r:id="rId22"/>
    <p:sldId id="310" r:id="rId23"/>
    <p:sldId id="338" r:id="rId24"/>
    <p:sldId id="311" r:id="rId25"/>
    <p:sldId id="336" r:id="rId26"/>
    <p:sldId id="343" r:id="rId27"/>
    <p:sldId id="313" r:id="rId28"/>
    <p:sldId id="314" r:id="rId29"/>
    <p:sldId id="315" r:id="rId30"/>
    <p:sldId id="316" r:id="rId31"/>
    <p:sldId id="317" r:id="rId32"/>
    <p:sldId id="318" r:id="rId33"/>
    <p:sldId id="319" r:id="rId34"/>
    <p:sldId id="320" r:id="rId35"/>
    <p:sldId id="339" r:id="rId36"/>
    <p:sldId id="340" r:id="rId37"/>
    <p:sldId id="341" r:id="rId38"/>
    <p:sldId id="342" r:id="rId39"/>
    <p:sldId id="323" r:id="rId40"/>
    <p:sldId id="324" r:id="rId41"/>
    <p:sldId id="325" r:id="rId42"/>
    <p:sldId id="326" r:id="rId43"/>
    <p:sldId id="327" r:id="rId44"/>
    <p:sldId id="328" r:id="rId45"/>
    <p:sldId id="329" r:id="rId46"/>
    <p:sldId id="330" r:id="rId47"/>
    <p:sldId id="331" r:id="rId48"/>
    <p:sldId id="332" r:id="rId49"/>
    <p:sldId id="333" r:id="rId50"/>
    <p:sldId id="334" r:id="rId51"/>
    <p:sldId id="301" r:id="rId52"/>
    <p:sldId id="321" r:id="rId53"/>
  </p:sldIdLst>
  <p:sldSz cx="9144000" cy="6858000" type="screen4x3"/>
  <p:notesSz cx="6858000" cy="9144000"/>
  <p:custDataLst>
    <p:tags r:id="rId56"/>
  </p:custDataLst>
  <p:defaultTex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CFCF"/>
    <a:srgbClr val="336699"/>
    <a:srgbClr val="333333"/>
    <a:srgbClr val="CCCCCC"/>
    <a:srgbClr val="002F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65" autoAdjust="0"/>
    <p:restoredTop sz="94670" autoAdjust="0"/>
  </p:normalViewPr>
  <p:slideViewPr>
    <p:cSldViewPr snapToGrid="0">
      <p:cViewPr varScale="1">
        <p:scale>
          <a:sx n="83" d="100"/>
          <a:sy n="83" d="100"/>
        </p:scale>
        <p:origin x="-161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722"/>
    </p:cViewPr>
  </p:sorterViewPr>
  <p:notesViewPr>
    <p:cSldViewPr snapToGrid="0">
      <p:cViewPr varScale="1">
        <p:scale>
          <a:sx n="60" d="100"/>
          <a:sy n="60" d="100"/>
        </p:scale>
        <p:origin x="-178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gs" Target="tags/tag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1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1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1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AF95EF7A-17C7-4261-BCA8-D3E7022794FD}" type="slidenum">
              <a:rPr lang="en-US"/>
              <a:pPr>
                <a:defRPr/>
              </a:pPr>
              <a:t>‹#›</a:t>
            </a:fld>
            <a:endParaRPr lang="en-US" dirty="0"/>
          </a:p>
        </p:txBody>
      </p:sp>
    </p:spTree>
    <p:extLst>
      <p:ext uri="{BB962C8B-B14F-4D97-AF65-F5344CB8AC3E}">
        <p14:creationId xmlns:p14="http://schemas.microsoft.com/office/powerpoint/2010/main" val="13539845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22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689E99F-11C0-4C6D-BDE7-6DEE17074579}" type="slidenum">
              <a:rPr lang="en-US"/>
              <a:pPr>
                <a:defRPr/>
              </a:pPr>
              <a:t>‹#›</a:t>
            </a:fld>
            <a:endParaRPr lang="en-US" dirty="0"/>
          </a:p>
        </p:txBody>
      </p:sp>
    </p:spTree>
    <p:extLst>
      <p:ext uri="{BB962C8B-B14F-4D97-AF65-F5344CB8AC3E}">
        <p14:creationId xmlns:p14="http://schemas.microsoft.com/office/powerpoint/2010/main" val="40458638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AD6B4D9B-6AAA-4381-A3A9-00F0A2B2736E}" type="slidenum">
              <a:rPr lang="en-US" altLang="en-US" sz="1200" smtClean="0"/>
              <a:pPr/>
              <a:t>1</a:t>
            </a:fld>
            <a:endParaRPr lang="en-US" altLang="en-US" sz="1200"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6246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667A9D4C-E87D-4B09-AF01-5F97AB3EAD6E}" type="slidenum">
              <a:rPr lang="en-US" altLang="en-US" sz="1200"/>
              <a:pPr algn="r"/>
              <a:t>10</a:t>
            </a:fld>
            <a:endParaRPr lang="en-US" alt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6349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4C3BE198-656D-4D29-A27A-15A3C8F4F0DF}" type="slidenum">
              <a:rPr lang="en-US" altLang="en-US" sz="1200"/>
              <a:pPr algn="r"/>
              <a:t>11</a:t>
            </a:fld>
            <a:endParaRPr lang="en-US" alt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6451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2BE3058C-3277-4D88-82A1-692DCEC91424}" type="slidenum">
              <a:rPr lang="en-US" altLang="en-US" sz="1200"/>
              <a:pPr algn="r"/>
              <a:t>12</a:t>
            </a:fld>
            <a:endParaRPr lang="en-US" alt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5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CB3E8210-DF66-4457-9C07-608A460FFAFF}" type="slidenum">
              <a:rPr lang="en-US" altLang="en-US" sz="1200" smtClean="0"/>
              <a:pPr/>
              <a:t>13</a:t>
            </a:fld>
            <a:endParaRPr lang="en-US" altLang="en-US" sz="120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B9EE11C5-DBB1-4425-8BF9-815027F1EF03}" type="slidenum">
              <a:rPr lang="en-US" altLang="en-US" sz="1200" smtClean="0"/>
              <a:pPr/>
              <a:t>14</a:t>
            </a:fld>
            <a:endParaRPr lang="en-US" altLang="en-US" sz="12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75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542A0DE0-9318-4A5D-AC6B-E4E17575255E}" type="slidenum">
              <a:rPr lang="en-US" altLang="en-US" sz="1200" smtClean="0"/>
              <a:pPr/>
              <a:t>15</a:t>
            </a:fld>
            <a:endParaRPr lang="en-US" altLang="en-US" sz="120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401B2BB3-A3D8-4E7E-A672-32A60845B9AC}" type="slidenum">
              <a:rPr lang="en-US" altLang="en-US" sz="1200" smtClean="0"/>
              <a:pPr/>
              <a:t>16</a:t>
            </a:fld>
            <a:endParaRPr lang="en-US" altLang="en-US" sz="120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363CD74B-5EB1-48C8-8EB3-2B5A71EA3211}" type="slidenum">
              <a:rPr lang="en-US" altLang="en-US" sz="1200" smtClean="0"/>
              <a:pPr/>
              <a:t>17</a:t>
            </a:fld>
            <a:endParaRPr lang="en-US" altLang="en-US" sz="120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706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32AD4476-E43C-4AF0-A932-4C38CB70E799}" type="slidenum">
              <a:rPr lang="en-US" altLang="en-US" sz="1200" smtClean="0"/>
              <a:pPr/>
              <a:t>18</a:t>
            </a:fld>
            <a:endParaRPr lang="en-US" altLang="en-US" sz="120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7168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35C9A66C-09EA-43F9-A6F3-CB6D70594CAA}" type="slidenum">
              <a:rPr lang="en-US" altLang="en-US" sz="1200"/>
              <a:pPr algn="r"/>
              <a:t>19</a:t>
            </a:fld>
            <a:endParaRPr lang="en-US"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83821953-9D4F-4F7D-9A13-446F64FF0F07}" type="slidenum">
              <a:rPr lang="en-US" altLang="en-US" sz="1200" smtClean="0"/>
              <a:pPr/>
              <a:t>2</a:t>
            </a:fld>
            <a:endParaRPr lang="en-US" altLang="en-US" sz="12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7270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BBF45B76-662B-4FB0-A196-4BA609A43323}" type="slidenum">
              <a:rPr lang="en-US" altLang="en-US" sz="1200"/>
              <a:pPr algn="r"/>
              <a:t>20</a:t>
            </a:fld>
            <a:endParaRPr lang="en-US" alt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737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4CD5F0BB-65B2-46D7-B2F7-3A95123F0F4B}" type="slidenum">
              <a:rPr lang="en-US" altLang="en-US" sz="1200"/>
              <a:pPr algn="r"/>
              <a:t>21</a:t>
            </a:fld>
            <a:endParaRPr lang="en-US" altLang="en-US"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7475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8DA7E490-DD30-44A9-BBF0-32BCDEFBC96F}" type="slidenum">
              <a:rPr lang="en-US" altLang="en-US" sz="1200"/>
              <a:pPr algn="r"/>
              <a:t>22</a:t>
            </a:fld>
            <a:endParaRPr lang="en-US" altLang="en-US"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7885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96D9B113-D60B-4C3E-9E0A-44A18E04EF04}" type="slidenum">
              <a:rPr lang="en-US" altLang="en-US" sz="1200"/>
              <a:pPr algn="r"/>
              <a:t>26</a:t>
            </a:fld>
            <a:endParaRPr lang="en-US" altLang="en-US"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7987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2D40435A-3799-43A7-B0BC-945A2C8173C8}" type="slidenum">
              <a:rPr lang="en-US" altLang="en-US" sz="1200"/>
              <a:pPr algn="r"/>
              <a:t>27</a:t>
            </a:fld>
            <a:endParaRPr lang="en-US" altLang="en-US"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8090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7CF86F49-4718-4CF2-AA45-B7735C5990F3}" type="slidenum">
              <a:rPr lang="en-US" altLang="en-US" sz="1200"/>
              <a:pPr algn="r"/>
              <a:t>28</a:t>
            </a:fld>
            <a:endParaRPr lang="en-US" altLang="en-US"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8192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FD1DE739-0B88-4404-9813-771571A3B8DB}" type="slidenum">
              <a:rPr lang="en-US" altLang="en-US" sz="1200"/>
              <a:pPr algn="r"/>
              <a:t>29</a:t>
            </a:fld>
            <a:endParaRPr lang="en-US"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5530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703D9425-47A1-4786-A960-2245434217DC}" type="slidenum">
              <a:rPr lang="en-US" altLang="en-US" sz="1200"/>
              <a:pPr algn="r"/>
              <a:t>3</a:t>
            </a:fld>
            <a:endParaRPr lang="en-US" altLang="en-US" sz="12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8294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A5C62326-949D-4A2D-AD5C-A366C0A4DD5C}" type="slidenum">
              <a:rPr lang="en-US" altLang="en-US" sz="1200"/>
              <a:pPr algn="r"/>
              <a:t>30</a:t>
            </a:fld>
            <a:endParaRPr lang="en-US" altLang="en-US" sz="12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8397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675A77CA-2A41-4AA8-B7CC-94709B720F8A}" type="slidenum">
              <a:rPr lang="en-US" altLang="en-US" sz="1200"/>
              <a:pPr algn="r"/>
              <a:t>31</a:t>
            </a:fld>
            <a:endParaRPr lang="en-US" altLang="en-US" sz="12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5632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6B4B24B6-BF2E-4511-8921-8D105BC97A4D}" type="slidenum">
              <a:rPr lang="en-US" altLang="en-US" sz="1200"/>
              <a:pPr algn="r"/>
              <a:t>4</a:t>
            </a:fld>
            <a:endParaRPr lang="en-US" altLang="en-US" sz="120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a:ln/>
        </p:spPr>
      </p:sp>
      <p:sp>
        <p:nvSpPr>
          <p:cNvPr id="1013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0138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14E7A6BF-0FC3-43D3-96E8-2041E3F79B3D}" type="slidenum">
              <a:rPr lang="en-US" altLang="en-US" sz="1200"/>
              <a:pPr algn="r"/>
              <a:t>48</a:t>
            </a:fld>
            <a:endParaRPr lang="en-US" altLang="en-US" sz="120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ln/>
        </p:spPr>
      </p:sp>
      <p:sp>
        <p:nvSpPr>
          <p:cNvPr id="1024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0240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0B4E6401-28A3-46B2-8976-628ECF23FE1A}" type="slidenum">
              <a:rPr lang="en-US" altLang="en-US" sz="1200"/>
              <a:pPr algn="r"/>
              <a:t>49</a:t>
            </a:fld>
            <a:endParaRPr lang="en-US"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5734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49CC3F73-7C7F-40C2-BC28-9F5F399F6F6B}" type="slidenum">
              <a:rPr lang="en-US" altLang="en-US" sz="1200"/>
              <a:pPr algn="r"/>
              <a:t>5</a:t>
            </a:fld>
            <a:endParaRPr lang="en-US"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5837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7D284438-B623-4E9F-B159-2C1398750AF0}" type="slidenum">
              <a:rPr lang="en-US" altLang="en-US" sz="1200"/>
              <a:pPr algn="r"/>
              <a:t>6</a:t>
            </a:fld>
            <a:endParaRPr lang="en-US"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5939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70E8448C-A64A-4B46-8889-3A91A03B6F9B}" type="slidenum">
              <a:rPr lang="en-US" altLang="en-US" sz="1200"/>
              <a:pPr algn="r"/>
              <a:t>7</a:t>
            </a:fld>
            <a:endParaRPr lang="en-US"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6042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502C3D3E-F02B-4860-9AB6-59F5D263EA86}" type="slidenum">
              <a:rPr lang="en-US" altLang="en-US" sz="1200"/>
              <a:pPr algn="r"/>
              <a:t>8</a:t>
            </a:fld>
            <a:endParaRPr lang="en-US"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6144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r"/>
            <a:fld id="{DCD36FB7-3796-4C93-8185-412B05EAC846}" type="slidenum">
              <a:rPr lang="en-US" altLang="en-US" sz="1200"/>
              <a:pPr algn="r"/>
              <a:t>9</a:t>
            </a:fld>
            <a:endParaRPr lang="en-US"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Text Box 9"/>
          <p:cNvSpPr txBox="1">
            <a:spLocks noChangeArrowheads="1"/>
          </p:cNvSpPr>
          <p:nvPr userDrawn="1"/>
        </p:nvSpPr>
        <p:spPr bwMode="auto">
          <a:xfrm>
            <a:off x="304800" y="4343400"/>
            <a:ext cx="38846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US" altLang="en-US" sz="2200">
                <a:solidFill>
                  <a:schemeClr val="bg1"/>
                </a:solidFill>
                <a:latin typeface="Franklin Gothic Book" pitchFamily="34" charset="0"/>
              </a:rPr>
              <a:t>CERT Basic Train-the-Trainer</a:t>
            </a:r>
          </a:p>
        </p:txBody>
      </p:sp>
      <p:sp>
        <p:nvSpPr>
          <p:cNvPr id="7" name="Title 1"/>
          <p:cNvSpPr>
            <a:spLocks noGrp="1"/>
          </p:cNvSpPr>
          <p:nvPr>
            <p:ph type="title"/>
          </p:nvPr>
        </p:nvSpPr>
        <p:spPr>
          <a:xfrm>
            <a:off x="269165" y="3624620"/>
            <a:ext cx="8683766" cy="825500"/>
          </a:xfrm>
          <a:prstGeom prst="rect">
            <a:avLst/>
          </a:prstGeom>
        </p:spPr>
        <p:txBody>
          <a:bodyPr/>
          <a:lstStyle>
            <a:lvl1pPr algn="l">
              <a:defRPr sz="3600" baseline="0">
                <a:solidFill>
                  <a:schemeClr val="bg1"/>
                </a:solidFill>
                <a:latin typeface="Times New Roman" panose="02020603050405020304" pitchFamily="18" charset="0"/>
                <a:cs typeface="Times New Roman" pitchFamily="18"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92592530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2"/>
          <p:cNvSpPr>
            <a:spLocks noGrp="1" noChangeArrowheads="1"/>
          </p:cNvSpPr>
          <p:nvPr>
            <p:ph type="ftr" sz="quarter" idx="10"/>
          </p:nvPr>
        </p:nvSpPr>
        <p:spPr>
          <a:ln/>
        </p:spPr>
        <p:txBody>
          <a:bodyPr/>
          <a:lstStyle>
            <a:lvl1pPr>
              <a:defRPr/>
            </a:lvl1pPr>
          </a:lstStyle>
          <a:p>
            <a:pPr>
              <a:defRPr/>
            </a:pPr>
            <a:r>
              <a:rPr lang="en-US"/>
              <a:t>CERT Train-the-Trainer:  Manage the Classroom</a:t>
            </a:r>
          </a:p>
        </p:txBody>
      </p:sp>
      <p:sp>
        <p:nvSpPr>
          <p:cNvPr id="5" name="Rectangle 33"/>
          <p:cNvSpPr>
            <a:spLocks noGrp="1" noChangeArrowheads="1"/>
          </p:cNvSpPr>
          <p:nvPr>
            <p:ph type="sldNum" sz="quarter" idx="11"/>
          </p:nvPr>
        </p:nvSpPr>
        <p:spPr>
          <a:ln/>
        </p:spPr>
        <p:txBody>
          <a:bodyPr/>
          <a:lstStyle>
            <a:lvl1pPr>
              <a:defRPr/>
            </a:lvl1pPr>
          </a:lstStyle>
          <a:p>
            <a:pPr>
              <a:defRPr/>
            </a:pPr>
            <a:r>
              <a:rPr lang="en-US"/>
              <a:t>11-</a:t>
            </a:r>
            <a:fld id="{152B22DF-0F3A-490F-9F9D-D4516EB12C35}" type="slidenum">
              <a:rPr lang="en-US"/>
              <a:pPr>
                <a:defRPr/>
              </a:pPr>
              <a:t>‹#›</a:t>
            </a:fld>
            <a:endParaRPr lang="en-US"/>
          </a:p>
        </p:txBody>
      </p:sp>
    </p:spTree>
    <p:extLst>
      <p:ext uri="{BB962C8B-B14F-4D97-AF65-F5344CB8AC3E}">
        <p14:creationId xmlns:p14="http://schemas.microsoft.com/office/powerpoint/2010/main" val="3181958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274638"/>
            <a:ext cx="2063750" cy="61007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38850" cy="6100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2"/>
          <p:cNvSpPr>
            <a:spLocks noGrp="1" noChangeArrowheads="1"/>
          </p:cNvSpPr>
          <p:nvPr>
            <p:ph type="ftr" sz="quarter" idx="10"/>
          </p:nvPr>
        </p:nvSpPr>
        <p:spPr>
          <a:ln/>
        </p:spPr>
        <p:txBody>
          <a:bodyPr/>
          <a:lstStyle>
            <a:lvl1pPr>
              <a:defRPr/>
            </a:lvl1pPr>
          </a:lstStyle>
          <a:p>
            <a:pPr>
              <a:defRPr/>
            </a:pPr>
            <a:r>
              <a:rPr lang="en-US"/>
              <a:t>CERT Train-the-Trainer:  Manage the Classroom</a:t>
            </a:r>
          </a:p>
        </p:txBody>
      </p:sp>
      <p:sp>
        <p:nvSpPr>
          <p:cNvPr id="5" name="Rectangle 33"/>
          <p:cNvSpPr>
            <a:spLocks noGrp="1" noChangeArrowheads="1"/>
          </p:cNvSpPr>
          <p:nvPr>
            <p:ph type="sldNum" sz="quarter" idx="11"/>
          </p:nvPr>
        </p:nvSpPr>
        <p:spPr>
          <a:ln/>
        </p:spPr>
        <p:txBody>
          <a:bodyPr/>
          <a:lstStyle>
            <a:lvl1pPr>
              <a:defRPr/>
            </a:lvl1pPr>
          </a:lstStyle>
          <a:p>
            <a:pPr>
              <a:defRPr/>
            </a:pPr>
            <a:r>
              <a:rPr lang="en-US"/>
              <a:t>11-</a:t>
            </a:r>
            <a:fld id="{41B836DA-4CF8-468B-864F-53085311C94D}" type="slidenum">
              <a:rPr lang="en-US"/>
              <a:pPr>
                <a:defRPr/>
              </a:pPr>
              <a:t>‹#›</a:t>
            </a:fld>
            <a:endParaRPr lang="en-US"/>
          </a:p>
        </p:txBody>
      </p:sp>
    </p:spTree>
    <p:extLst>
      <p:ext uri="{BB962C8B-B14F-4D97-AF65-F5344CB8AC3E}">
        <p14:creationId xmlns:p14="http://schemas.microsoft.com/office/powerpoint/2010/main" val="9861084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82600" y="1201738"/>
            <a:ext cx="4038600" cy="5173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3600" y="1201738"/>
            <a:ext cx="4038600" cy="5173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2"/>
          <p:cNvSpPr>
            <a:spLocks noGrp="1" noChangeArrowheads="1"/>
          </p:cNvSpPr>
          <p:nvPr>
            <p:ph type="ftr" sz="quarter" idx="10"/>
          </p:nvPr>
        </p:nvSpPr>
        <p:spPr>
          <a:ln/>
        </p:spPr>
        <p:txBody>
          <a:bodyPr/>
          <a:lstStyle>
            <a:lvl1pPr>
              <a:defRPr/>
            </a:lvl1pPr>
          </a:lstStyle>
          <a:p>
            <a:pPr>
              <a:defRPr/>
            </a:pPr>
            <a:r>
              <a:rPr lang="en-US"/>
              <a:t>CERT Train-the-Trainer:  Manage the Classroom</a:t>
            </a:r>
          </a:p>
        </p:txBody>
      </p:sp>
      <p:sp>
        <p:nvSpPr>
          <p:cNvPr id="6" name="Rectangle 33"/>
          <p:cNvSpPr>
            <a:spLocks noGrp="1" noChangeArrowheads="1"/>
          </p:cNvSpPr>
          <p:nvPr>
            <p:ph type="sldNum" sz="quarter" idx="11"/>
          </p:nvPr>
        </p:nvSpPr>
        <p:spPr>
          <a:ln/>
        </p:spPr>
        <p:txBody>
          <a:bodyPr/>
          <a:lstStyle>
            <a:lvl1pPr>
              <a:defRPr/>
            </a:lvl1pPr>
          </a:lstStyle>
          <a:p>
            <a:pPr>
              <a:defRPr/>
            </a:pPr>
            <a:r>
              <a:rPr lang="en-US"/>
              <a:t>11-</a:t>
            </a:r>
            <a:fld id="{26E1C8C3-16C5-406C-A17E-246DDDE70AAF}" type="slidenum">
              <a:rPr lang="en-US"/>
              <a:pPr>
                <a:defRPr/>
              </a:pPr>
              <a:t>‹#›</a:t>
            </a:fld>
            <a:endParaRPr lang="en-US"/>
          </a:p>
        </p:txBody>
      </p:sp>
    </p:spTree>
    <p:extLst>
      <p:ext uri="{BB962C8B-B14F-4D97-AF65-F5344CB8AC3E}">
        <p14:creationId xmlns:p14="http://schemas.microsoft.com/office/powerpoint/2010/main" val="3593965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65200" y="76200"/>
            <a:ext cx="7728424" cy="825500"/>
          </a:xfrm>
          <a:prstGeom prst="rect">
            <a:avLst/>
          </a:prstGeom>
        </p:spPr>
        <p:txBody>
          <a:bodyPr/>
          <a:lstStyle>
            <a:lvl1pPr algn="l">
              <a:defRPr sz="4400" baseline="0">
                <a:solidFill>
                  <a:schemeClr val="bg1"/>
                </a:solidFill>
                <a:latin typeface="Arial" pitchFamily="34" charset="0"/>
                <a:cs typeface="Times New Roman"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32"/>
          <p:cNvSpPr>
            <a:spLocks noGrp="1" noChangeArrowheads="1"/>
          </p:cNvSpPr>
          <p:nvPr>
            <p:ph type="ftr" sz="quarter" idx="10"/>
          </p:nvPr>
        </p:nvSpPr>
        <p:spPr>
          <a:ln/>
        </p:spPr>
        <p:txBody>
          <a:bodyPr/>
          <a:lstStyle>
            <a:lvl1pPr>
              <a:defRPr/>
            </a:lvl1pPr>
          </a:lstStyle>
          <a:p>
            <a:pPr>
              <a:defRPr/>
            </a:pPr>
            <a:r>
              <a:rPr lang="en-US"/>
              <a:t>CERT Train-the-Trainer:  Manage the Classroom</a:t>
            </a:r>
          </a:p>
        </p:txBody>
      </p:sp>
      <p:sp>
        <p:nvSpPr>
          <p:cNvPr id="5" name="Rectangle 33"/>
          <p:cNvSpPr>
            <a:spLocks noGrp="1" noChangeArrowheads="1"/>
          </p:cNvSpPr>
          <p:nvPr>
            <p:ph type="sldNum" sz="quarter" idx="11"/>
          </p:nvPr>
        </p:nvSpPr>
        <p:spPr>
          <a:ln/>
        </p:spPr>
        <p:txBody>
          <a:bodyPr/>
          <a:lstStyle>
            <a:lvl1pPr>
              <a:defRPr/>
            </a:lvl1pPr>
          </a:lstStyle>
          <a:p>
            <a:pPr>
              <a:defRPr/>
            </a:pPr>
            <a:r>
              <a:rPr lang="en-US"/>
              <a:t>11-</a:t>
            </a:r>
            <a:fld id="{6B66F3A9-3BAF-4E4A-B365-E5F7EF3AE3F1}" type="slidenum">
              <a:rPr lang="en-US"/>
              <a:pPr>
                <a:defRPr/>
              </a:pPr>
              <a:t>‹#›</a:t>
            </a:fld>
            <a:endParaRPr lang="en-US"/>
          </a:p>
        </p:txBody>
      </p:sp>
    </p:spTree>
    <p:extLst>
      <p:ext uri="{BB962C8B-B14F-4D97-AF65-F5344CB8AC3E}">
        <p14:creationId xmlns:p14="http://schemas.microsoft.com/office/powerpoint/2010/main" val="116429952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2"/>
          <p:cNvSpPr>
            <a:spLocks noGrp="1" noChangeArrowheads="1"/>
          </p:cNvSpPr>
          <p:nvPr>
            <p:ph type="ftr" sz="quarter" idx="10"/>
          </p:nvPr>
        </p:nvSpPr>
        <p:spPr>
          <a:ln/>
        </p:spPr>
        <p:txBody>
          <a:bodyPr/>
          <a:lstStyle>
            <a:lvl1pPr>
              <a:defRPr/>
            </a:lvl1pPr>
          </a:lstStyle>
          <a:p>
            <a:pPr>
              <a:defRPr/>
            </a:pPr>
            <a:r>
              <a:rPr lang="en-US"/>
              <a:t>CERT Train-the-Trainer:  Manage the Classroom</a:t>
            </a:r>
          </a:p>
        </p:txBody>
      </p:sp>
      <p:sp>
        <p:nvSpPr>
          <p:cNvPr id="5" name="Rectangle 33"/>
          <p:cNvSpPr>
            <a:spLocks noGrp="1" noChangeArrowheads="1"/>
          </p:cNvSpPr>
          <p:nvPr>
            <p:ph type="sldNum" sz="quarter" idx="11"/>
          </p:nvPr>
        </p:nvSpPr>
        <p:spPr>
          <a:ln/>
        </p:spPr>
        <p:txBody>
          <a:bodyPr/>
          <a:lstStyle>
            <a:lvl1pPr>
              <a:defRPr/>
            </a:lvl1pPr>
          </a:lstStyle>
          <a:p>
            <a:pPr>
              <a:defRPr/>
            </a:pPr>
            <a:r>
              <a:rPr lang="en-US"/>
              <a:t>11-</a:t>
            </a:r>
            <a:fld id="{FAFA26F5-1E71-461F-AFFD-F37E14BB5521}" type="slidenum">
              <a:rPr lang="en-US"/>
              <a:pPr>
                <a:defRPr/>
              </a:pPr>
              <a:t>‹#›</a:t>
            </a:fld>
            <a:endParaRPr lang="en-US"/>
          </a:p>
        </p:txBody>
      </p:sp>
    </p:spTree>
    <p:extLst>
      <p:ext uri="{BB962C8B-B14F-4D97-AF65-F5344CB8AC3E}">
        <p14:creationId xmlns:p14="http://schemas.microsoft.com/office/powerpoint/2010/main" val="2332725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82600" y="1201738"/>
            <a:ext cx="4038600" cy="5173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3600" y="1201738"/>
            <a:ext cx="4038600" cy="5173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2"/>
          <p:cNvSpPr>
            <a:spLocks noGrp="1" noChangeArrowheads="1"/>
          </p:cNvSpPr>
          <p:nvPr>
            <p:ph type="ftr" sz="quarter" idx="10"/>
          </p:nvPr>
        </p:nvSpPr>
        <p:spPr>
          <a:ln/>
        </p:spPr>
        <p:txBody>
          <a:bodyPr/>
          <a:lstStyle>
            <a:lvl1pPr>
              <a:defRPr/>
            </a:lvl1pPr>
          </a:lstStyle>
          <a:p>
            <a:pPr>
              <a:defRPr/>
            </a:pPr>
            <a:r>
              <a:rPr lang="en-US"/>
              <a:t>CERT Train-the-Trainer:  Manage the Classroom</a:t>
            </a:r>
          </a:p>
        </p:txBody>
      </p:sp>
      <p:sp>
        <p:nvSpPr>
          <p:cNvPr id="6" name="Rectangle 33"/>
          <p:cNvSpPr>
            <a:spLocks noGrp="1" noChangeArrowheads="1"/>
          </p:cNvSpPr>
          <p:nvPr>
            <p:ph type="sldNum" sz="quarter" idx="11"/>
          </p:nvPr>
        </p:nvSpPr>
        <p:spPr>
          <a:ln/>
        </p:spPr>
        <p:txBody>
          <a:bodyPr/>
          <a:lstStyle>
            <a:lvl1pPr>
              <a:defRPr/>
            </a:lvl1pPr>
          </a:lstStyle>
          <a:p>
            <a:pPr>
              <a:defRPr/>
            </a:pPr>
            <a:r>
              <a:rPr lang="en-US"/>
              <a:t>11-</a:t>
            </a:r>
            <a:fld id="{B6F15916-0642-4B62-AA93-CB188EB4F9C8}" type="slidenum">
              <a:rPr lang="en-US"/>
              <a:pPr>
                <a:defRPr/>
              </a:pPr>
              <a:t>‹#›</a:t>
            </a:fld>
            <a:endParaRPr lang="en-US"/>
          </a:p>
        </p:txBody>
      </p:sp>
    </p:spTree>
    <p:extLst>
      <p:ext uri="{BB962C8B-B14F-4D97-AF65-F5344CB8AC3E}">
        <p14:creationId xmlns:p14="http://schemas.microsoft.com/office/powerpoint/2010/main" val="2178140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2"/>
          <p:cNvSpPr>
            <a:spLocks noGrp="1" noChangeArrowheads="1"/>
          </p:cNvSpPr>
          <p:nvPr>
            <p:ph type="ftr" sz="quarter" idx="10"/>
          </p:nvPr>
        </p:nvSpPr>
        <p:spPr>
          <a:ln/>
        </p:spPr>
        <p:txBody>
          <a:bodyPr/>
          <a:lstStyle>
            <a:lvl1pPr>
              <a:defRPr/>
            </a:lvl1pPr>
          </a:lstStyle>
          <a:p>
            <a:pPr>
              <a:defRPr/>
            </a:pPr>
            <a:r>
              <a:rPr lang="en-US"/>
              <a:t>CERT Train-the-Trainer:  Manage the Classroom</a:t>
            </a:r>
          </a:p>
        </p:txBody>
      </p:sp>
      <p:sp>
        <p:nvSpPr>
          <p:cNvPr id="8" name="Rectangle 33"/>
          <p:cNvSpPr>
            <a:spLocks noGrp="1" noChangeArrowheads="1"/>
          </p:cNvSpPr>
          <p:nvPr>
            <p:ph type="sldNum" sz="quarter" idx="11"/>
          </p:nvPr>
        </p:nvSpPr>
        <p:spPr>
          <a:ln/>
        </p:spPr>
        <p:txBody>
          <a:bodyPr/>
          <a:lstStyle>
            <a:lvl1pPr>
              <a:defRPr/>
            </a:lvl1pPr>
          </a:lstStyle>
          <a:p>
            <a:pPr>
              <a:defRPr/>
            </a:pPr>
            <a:r>
              <a:rPr lang="en-US"/>
              <a:t>11-</a:t>
            </a:r>
            <a:fld id="{EDB65CD1-2244-44BE-929C-A39D83F014C5}" type="slidenum">
              <a:rPr lang="en-US"/>
              <a:pPr>
                <a:defRPr/>
              </a:pPr>
              <a:t>‹#›</a:t>
            </a:fld>
            <a:endParaRPr lang="en-US"/>
          </a:p>
        </p:txBody>
      </p:sp>
    </p:spTree>
    <p:extLst>
      <p:ext uri="{BB962C8B-B14F-4D97-AF65-F5344CB8AC3E}">
        <p14:creationId xmlns:p14="http://schemas.microsoft.com/office/powerpoint/2010/main" val="3250888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32"/>
          <p:cNvSpPr>
            <a:spLocks noGrp="1" noChangeArrowheads="1"/>
          </p:cNvSpPr>
          <p:nvPr>
            <p:ph type="ftr" sz="quarter" idx="10"/>
          </p:nvPr>
        </p:nvSpPr>
        <p:spPr>
          <a:ln/>
        </p:spPr>
        <p:txBody>
          <a:bodyPr/>
          <a:lstStyle>
            <a:lvl1pPr>
              <a:defRPr/>
            </a:lvl1pPr>
          </a:lstStyle>
          <a:p>
            <a:pPr>
              <a:defRPr/>
            </a:pPr>
            <a:r>
              <a:rPr lang="en-US"/>
              <a:t>CERT Train-the-Trainer:  Manage the Classroom</a:t>
            </a:r>
          </a:p>
        </p:txBody>
      </p:sp>
      <p:sp>
        <p:nvSpPr>
          <p:cNvPr id="4" name="Rectangle 33"/>
          <p:cNvSpPr>
            <a:spLocks noGrp="1" noChangeArrowheads="1"/>
          </p:cNvSpPr>
          <p:nvPr>
            <p:ph type="sldNum" sz="quarter" idx="11"/>
          </p:nvPr>
        </p:nvSpPr>
        <p:spPr>
          <a:ln/>
        </p:spPr>
        <p:txBody>
          <a:bodyPr/>
          <a:lstStyle>
            <a:lvl1pPr>
              <a:defRPr/>
            </a:lvl1pPr>
          </a:lstStyle>
          <a:p>
            <a:pPr>
              <a:defRPr/>
            </a:pPr>
            <a:r>
              <a:rPr lang="en-US"/>
              <a:t>11-</a:t>
            </a:r>
            <a:fld id="{B2AC43F1-7586-45CA-B8A7-186F78A5A428}" type="slidenum">
              <a:rPr lang="en-US"/>
              <a:pPr>
                <a:defRPr/>
              </a:pPr>
              <a:t>‹#›</a:t>
            </a:fld>
            <a:endParaRPr lang="en-US"/>
          </a:p>
        </p:txBody>
      </p:sp>
    </p:spTree>
    <p:extLst>
      <p:ext uri="{BB962C8B-B14F-4D97-AF65-F5344CB8AC3E}">
        <p14:creationId xmlns:p14="http://schemas.microsoft.com/office/powerpoint/2010/main" val="3169499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2"/>
          <p:cNvSpPr>
            <a:spLocks noGrp="1" noChangeArrowheads="1"/>
          </p:cNvSpPr>
          <p:nvPr>
            <p:ph type="ftr" sz="quarter" idx="10"/>
          </p:nvPr>
        </p:nvSpPr>
        <p:spPr>
          <a:ln/>
        </p:spPr>
        <p:txBody>
          <a:bodyPr/>
          <a:lstStyle>
            <a:lvl1pPr>
              <a:defRPr/>
            </a:lvl1pPr>
          </a:lstStyle>
          <a:p>
            <a:pPr>
              <a:defRPr/>
            </a:pPr>
            <a:r>
              <a:rPr lang="en-US"/>
              <a:t>CERT Train-the-Trainer:  Manage the Classroom</a:t>
            </a:r>
          </a:p>
        </p:txBody>
      </p:sp>
      <p:sp>
        <p:nvSpPr>
          <p:cNvPr id="3" name="Rectangle 33"/>
          <p:cNvSpPr>
            <a:spLocks noGrp="1" noChangeArrowheads="1"/>
          </p:cNvSpPr>
          <p:nvPr>
            <p:ph type="sldNum" sz="quarter" idx="11"/>
          </p:nvPr>
        </p:nvSpPr>
        <p:spPr>
          <a:ln/>
        </p:spPr>
        <p:txBody>
          <a:bodyPr/>
          <a:lstStyle>
            <a:lvl1pPr>
              <a:defRPr/>
            </a:lvl1pPr>
          </a:lstStyle>
          <a:p>
            <a:pPr>
              <a:defRPr/>
            </a:pPr>
            <a:r>
              <a:rPr lang="en-US"/>
              <a:t>11-</a:t>
            </a:r>
            <a:fld id="{21EC95DA-E51F-49D0-931C-538C36A5E195}" type="slidenum">
              <a:rPr lang="en-US"/>
              <a:pPr>
                <a:defRPr/>
              </a:pPr>
              <a:t>‹#›</a:t>
            </a:fld>
            <a:endParaRPr lang="en-US"/>
          </a:p>
        </p:txBody>
      </p:sp>
    </p:spTree>
    <p:extLst>
      <p:ext uri="{BB962C8B-B14F-4D97-AF65-F5344CB8AC3E}">
        <p14:creationId xmlns:p14="http://schemas.microsoft.com/office/powerpoint/2010/main" val="3546628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2"/>
          <p:cNvSpPr>
            <a:spLocks noGrp="1" noChangeArrowheads="1"/>
          </p:cNvSpPr>
          <p:nvPr>
            <p:ph type="ftr" sz="quarter" idx="10"/>
          </p:nvPr>
        </p:nvSpPr>
        <p:spPr>
          <a:ln/>
        </p:spPr>
        <p:txBody>
          <a:bodyPr/>
          <a:lstStyle>
            <a:lvl1pPr>
              <a:defRPr/>
            </a:lvl1pPr>
          </a:lstStyle>
          <a:p>
            <a:pPr>
              <a:defRPr/>
            </a:pPr>
            <a:r>
              <a:rPr lang="en-US"/>
              <a:t>CERT Train-the-Trainer:  Manage the Classroom</a:t>
            </a:r>
          </a:p>
        </p:txBody>
      </p:sp>
      <p:sp>
        <p:nvSpPr>
          <p:cNvPr id="6" name="Rectangle 33"/>
          <p:cNvSpPr>
            <a:spLocks noGrp="1" noChangeArrowheads="1"/>
          </p:cNvSpPr>
          <p:nvPr>
            <p:ph type="sldNum" sz="quarter" idx="11"/>
          </p:nvPr>
        </p:nvSpPr>
        <p:spPr>
          <a:ln/>
        </p:spPr>
        <p:txBody>
          <a:bodyPr/>
          <a:lstStyle>
            <a:lvl1pPr>
              <a:defRPr/>
            </a:lvl1pPr>
          </a:lstStyle>
          <a:p>
            <a:pPr>
              <a:defRPr/>
            </a:pPr>
            <a:r>
              <a:rPr lang="en-US"/>
              <a:t>11-</a:t>
            </a:r>
            <a:fld id="{269715CD-A6F2-47BE-9239-9778CC9E9C09}" type="slidenum">
              <a:rPr lang="en-US"/>
              <a:pPr>
                <a:defRPr/>
              </a:pPr>
              <a:t>‹#›</a:t>
            </a:fld>
            <a:endParaRPr lang="en-US"/>
          </a:p>
        </p:txBody>
      </p:sp>
    </p:spTree>
    <p:extLst>
      <p:ext uri="{BB962C8B-B14F-4D97-AF65-F5344CB8AC3E}">
        <p14:creationId xmlns:p14="http://schemas.microsoft.com/office/powerpoint/2010/main" val="4142897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2"/>
          <p:cNvSpPr>
            <a:spLocks noGrp="1" noChangeArrowheads="1"/>
          </p:cNvSpPr>
          <p:nvPr>
            <p:ph type="ftr" sz="quarter" idx="10"/>
          </p:nvPr>
        </p:nvSpPr>
        <p:spPr>
          <a:ln/>
        </p:spPr>
        <p:txBody>
          <a:bodyPr/>
          <a:lstStyle>
            <a:lvl1pPr>
              <a:defRPr/>
            </a:lvl1pPr>
          </a:lstStyle>
          <a:p>
            <a:pPr>
              <a:defRPr/>
            </a:pPr>
            <a:r>
              <a:rPr lang="en-US"/>
              <a:t>CERT Train-the-Trainer:  Manage the Classroom</a:t>
            </a:r>
          </a:p>
        </p:txBody>
      </p:sp>
      <p:sp>
        <p:nvSpPr>
          <p:cNvPr id="6" name="Rectangle 33"/>
          <p:cNvSpPr>
            <a:spLocks noGrp="1" noChangeArrowheads="1"/>
          </p:cNvSpPr>
          <p:nvPr>
            <p:ph type="sldNum" sz="quarter" idx="11"/>
          </p:nvPr>
        </p:nvSpPr>
        <p:spPr>
          <a:ln/>
        </p:spPr>
        <p:txBody>
          <a:bodyPr/>
          <a:lstStyle>
            <a:lvl1pPr>
              <a:defRPr/>
            </a:lvl1pPr>
          </a:lstStyle>
          <a:p>
            <a:pPr>
              <a:defRPr/>
            </a:pPr>
            <a:r>
              <a:rPr lang="en-US"/>
              <a:t>11-</a:t>
            </a:r>
            <a:fld id="{4F2EDB9E-4FAE-4372-8928-68F14FFCE200}" type="slidenum">
              <a:rPr lang="en-US"/>
              <a:pPr>
                <a:defRPr/>
              </a:pPr>
              <a:t>‹#›</a:t>
            </a:fld>
            <a:endParaRPr lang="en-US"/>
          </a:p>
        </p:txBody>
      </p:sp>
    </p:spTree>
    <p:extLst>
      <p:ext uri="{BB962C8B-B14F-4D97-AF65-F5344CB8AC3E}">
        <p14:creationId xmlns:p14="http://schemas.microsoft.com/office/powerpoint/2010/main" val="13933033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1588"/>
            <a:ext cx="9144000"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body" idx="1"/>
          </p:nvPr>
        </p:nvSpPr>
        <p:spPr bwMode="auto">
          <a:xfrm>
            <a:off x="482600" y="1201738"/>
            <a:ext cx="8229600" cy="5173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First Level</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4608" name="Rectangle 32"/>
          <p:cNvSpPr>
            <a:spLocks noGrp="1" noChangeArrowheads="1"/>
          </p:cNvSpPr>
          <p:nvPr>
            <p:ph type="ftr" sz="quarter" idx="3"/>
          </p:nvPr>
        </p:nvSpPr>
        <p:spPr bwMode="auto">
          <a:xfrm>
            <a:off x="2324100" y="6572250"/>
            <a:ext cx="5067300" cy="2857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r>
              <a:rPr lang="en-US"/>
              <a:t>CERT Train-the-Trainer:  Manage the Classroom</a:t>
            </a:r>
          </a:p>
        </p:txBody>
      </p:sp>
      <p:sp>
        <p:nvSpPr>
          <p:cNvPr id="24609" name="Rectangle 33"/>
          <p:cNvSpPr>
            <a:spLocks noGrp="1" noChangeArrowheads="1"/>
          </p:cNvSpPr>
          <p:nvPr>
            <p:ph type="sldNum" sz="quarter" idx="4"/>
          </p:nvPr>
        </p:nvSpPr>
        <p:spPr bwMode="auto">
          <a:xfrm>
            <a:off x="8077200" y="6611938"/>
            <a:ext cx="1066800" cy="2460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charset="0"/>
              </a:defRPr>
            </a:lvl1pPr>
          </a:lstStyle>
          <a:p>
            <a:pPr>
              <a:defRPr/>
            </a:pPr>
            <a:r>
              <a:rPr lang="en-US"/>
              <a:t>11-</a:t>
            </a:r>
            <a:fld id="{C76DB2D3-CE80-4447-A867-439C49F98A20}" type="slidenum">
              <a:rPr lang="en-US"/>
              <a:pPr>
                <a:defRPr/>
              </a:pPr>
              <a:t>‹#›</a:t>
            </a:fld>
            <a:endParaRPr lang="en-US"/>
          </a:p>
        </p:txBody>
      </p:sp>
      <p:sp>
        <p:nvSpPr>
          <p:cNvPr id="1030" name="Text Box 6"/>
          <p:cNvSpPr txBox="1">
            <a:spLocks noChangeArrowheads="1"/>
          </p:cNvSpPr>
          <p:nvPr userDrawn="1"/>
        </p:nvSpPr>
        <p:spPr bwMode="auto">
          <a:xfrm>
            <a:off x="1079500" y="44450"/>
            <a:ext cx="5435600" cy="87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spcBef>
                <a:spcPct val="50000"/>
              </a:spcBef>
            </a:pPr>
            <a:endParaRPr lang="en-US" altLang="en-US" sz="3600">
              <a:solidFill>
                <a:schemeClr val="bg1"/>
              </a:solidFill>
              <a:latin typeface="Arial" charset="0"/>
            </a:endParaRPr>
          </a:p>
        </p:txBody>
      </p:sp>
    </p:spTree>
  </p:cSld>
  <p:clrMap bg1="lt1" tx1="dk1" bg2="lt2" tx2="dk2" accent1="accent1" accent2="accent2" accent3="accent3" accent4="accent4" accent5="accent5" accent6="accent6" hlink="hlink" folHlink="folHlink"/>
  <p:sldLayoutIdLst>
    <p:sldLayoutId id="2147483820"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 id="2147483819" r:id="rId12"/>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 descr="Background image with FEMA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CERT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94226" y="5848574"/>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9"/>
          <p:cNvSpPr txBox="1">
            <a:spLocks noChangeArrowheads="1"/>
          </p:cNvSpPr>
          <p:nvPr/>
        </p:nvSpPr>
        <p:spPr bwMode="auto">
          <a:xfrm>
            <a:off x="304800" y="4357048"/>
            <a:ext cx="38846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US" altLang="en-US" sz="2200" dirty="0">
                <a:solidFill>
                  <a:schemeClr val="bg1"/>
                </a:solidFill>
                <a:latin typeface="Franklin Gothic Book" pitchFamily="34" charset="0"/>
              </a:rPr>
              <a:t>CERT Basic Train-the-Trainer</a:t>
            </a:r>
          </a:p>
        </p:txBody>
      </p:sp>
      <p:sp>
        <p:nvSpPr>
          <p:cNvPr id="5" name="Text Box 8"/>
          <p:cNvSpPr txBox="1">
            <a:spLocks noGrp="1" noChangeArrowheads="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US" altLang="en-US" sz="4400" dirty="0">
                <a:solidFill>
                  <a:schemeClr val="bg1"/>
                </a:solidFill>
              </a:rPr>
              <a:t>Unit 11: Manage the Classroom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11267"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46AFF9C6-CF79-4EAC-873F-EA0A1D9FEA63}" type="slidenum">
              <a:rPr lang="en-US" altLang="en-US" sz="1400" smtClean="0"/>
              <a:pPr>
                <a:spcBef>
                  <a:spcPct val="0"/>
                </a:spcBef>
                <a:buFontTx/>
                <a:buNone/>
              </a:pPr>
              <a:t>10</a:t>
            </a:fld>
            <a:endParaRPr lang="en-US" altLang="en-US" sz="1400" smtClean="0"/>
          </a:p>
        </p:txBody>
      </p:sp>
      <p:sp>
        <p:nvSpPr>
          <p:cNvPr id="11268" name="Title 1"/>
          <p:cNvSpPr>
            <a:spLocks noGrp="1"/>
          </p:cNvSpPr>
          <p:nvPr>
            <p:ph type="title" idx="4294967295"/>
          </p:nvPr>
        </p:nvSpPr>
        <p:spPr bwMode="auto">
          <a:xfrm>
            <a:off x="965200" y="76200"/>
            <a:ext cx="5588000" cy="8255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US" altLang="en-US" smtClean="0">
                <a:solidFill>
                  <a:schemeClr val="bg1"/>
                </a:solidFill>
                <a:cs typeface="Times New Roman" pitchFamily="18" charset="0"/>
              </a:rPr>
              <a:t>What Do You Think?</a:t>
            </a:r>
          </a:p>
        </p:txBody>
      </p:sp>
      <p:sp>
        <p:nvSpPr>
          <p:cNvPr id="11269" name="Content Placeholder 2"/>
          <p:cNvSpPr>
            <a:spLocks noGrp="1"/>
          </p:cNvSpPr>
          <p:nvPr>
            <p:ph idx="4294967295"/>
          </p:nvPr>
        </p:nvSpPr>
        <p:spPr/>
        <p:txBody>
          <a:bodyPr/>
          <a:lstStyle/>
          <a:p>
            <a:r>
              <a:rPr lang="en-US" altLang="en-US" b="1" smtClean="0"/>
              <a:t>What can body language tell you?</a:t>
            </a:r>
            <a:r>
              <a:rPr lang="en-US" altLang="en-US" smtClean="0"/>
              <a:t> </a:t>
            </a:r>
          </a:p>
        </p:txBody>
      </p:sp>
      <p:sp>
        <p:nvSpPr>
          <p:cNvPr id="7" name="TextBox 6"/>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a:t>
            </a:r>
            <a:endParaRPr lang="en-US" sz="1400" b="1" dirty="0">
              <a:latin typeface="+mn-lt"/>
            </a:endParaRP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12291"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0E4C9B5D-341F-4BC1-9410-1BAF065AB19C}" type="slidenum">
              <a:rPr lang="en-US" altLang="en-US" sz="1400" smtClean="0"/>
              <a:pPr>
                <a:spcBef>
                  <a:spcPct val="0"/>
                </a:spcBef>
                <a:buFontTx/>
                <a:buNone/>
              </a:pPr>
              <a:t>11</a:t>
            </a:fld>
            <a:endParaRPr lang="en-US" altLang="en-US" sz="1400" smtClean="0"/>
          </a:p>
        </p:txBody>
      </p:sp>
      <p:sp>
        <p:nvSpPr>
          <p:cNvPr id="12292" name="Title 1"/>
          <p:cNvSpPr>
            <a:spLocks noGrp="1"/>
          </p:cNvSpPr>
          <p:nvPr>
            <p:ph type="title" idx="4294967295"/>
          </p:nvPr>
        </p:nvSpPr>
        <p:spPr bwMode="auto">
          <a:xfrm>
            <a:off x="965200" y="76200"/>
            <a:ext cx="7634288" cy="8255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US" altLang="en-US" smtClean="0">
                <a:solidFill>
                  <a:schemeClr val="bg1"/>
                </a:solidFill>
                <a:cs typeface="Times New Roman" pitchFamily="18" charset="0"/>
              </a:rPr>
              <a:t>Body Language</a:t>
            </a:r>
          </a:p>
        </p:txBody>
      </p:sp>
      <p:sp>
        <p:nvSpPr>
          <p:cNvPr id="12293" name="Content Placeholder 2"/>
          <p:cNvSpPr>
            <a:spLocks noGrp="1"/>
          </p:cNvSpPr>
          <p:nvPr>
            <p:ph idx="4294967295"/>
          </p:nvPr>
        </p:nvSpPr>
        <p:spPr/>
        <p:txBody>
          <a:bodyPr/>
          <a:lstStyle/>
          <a:p>
            <a:r>
              <a:rPr lang="en-US" altLang="en-US" b="1" smtClean="0"/>
              <a:t>What can body language tell you?</a:t>
            </a:r>
            <a:r>
              <a:rPr lang="en-US" altLang="en-US" smtClean="0"/>
              <a:t> </a:t>
            </a:r>
          </a:p>
          <a:p>
            <a:pPr lvl="1"/>
            <a:r>
              <a:rPr lang="en-US" altLang="en-US" smtClean="0"/>
              <a:t>I’m bored</a:t>
            </a:r>
          </a:p>
          <a:p>
            <a:pPr lvl="1"/>
            <a:r>
              <a:rPr lang="en-US" altLang="en-US" smtClean="0"/>
              <a:t>I’m confused</a:t>
            </a:r>
          </a:p>
          <a:p>
            <a:pPr lvl="1"/>
            <a:r>
              <a:rPr lang="en-US" altLang="en-US" smtClean="0"/>
              <a:t>I’m apprehensive</a:t>
            </a:r>
          </a:p>
          <a:p>
            <a:pPr lvl="1"/>
            <a:r>
              <a:rPr lang="en-US" altLang="en-US" smtClean="0"/>
              <a:t>I don’t want to be here</a:t>
            </a:r>
          </a:p>
          <a:p>
            <a:pPr lvl="1"/>
            <a:r>
              <a:rPr lang="en-US" altLang="en-US" smtClean="0"/>
              <a:t>I’m excited about this</a:t>
            </a:r>
          </a:p>
          <a:p>
            <a:pPr lvl="1"/>
            <a:r>
              <a:rPr lang="en-US" altLang="en-US" smtClean="0"/>
              <a:t>I’m physically uncomfortable (cold or hot)</a:t>
            </a:r>
          </a:p>
        </p:txBody>
      </p:sp>
      <p:sp>
        <p:nvSpPr>
          <p:cNvPr id="7" name="TextBox 6"/>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a:t>
            </a:r>
            <a:endParaRPr lang="en-US" sz="1400" b="1" dirty="0">
              <a:latin typeface="+mn-lt"/>
            </a:endParaRP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13315"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34D760A6-016B-4871-9087-E04CD5F13E75}" type="slidenum">
              <a:rPr lang="en-US" altLang="en-US" sz="1400" smtClean="0"/>
              <a:pPr>
                <a:spcBef>
                  <a:spcPct val="0"/>
                </a:spcBef>
                <a:buFontTx/>
                <a:buNone/>
              </a:pPr>
              <a:t>12</a:t>
            </a:fld>
            <a:endParaRPr lang="en-US" altLang="en-US" sz="1400" smtClean="0"/>
          </a:p>
        </p:txBody>
      </p:sp>
      <p:sp>
        <p:nvSpPr>
          <p:cNvPr id="13316" name="Title 1"/>
          <p:cNvSpPr>
            <a:spLocks noGrp="1"/>
          </p:cNvSpPr>
          <p:nvPr>
            <p:ph type="title" idx="4294967295"/>
          </p:nvPr>
        </p:nvSpPr>
        <p:spPr bwMode="auto">
          <a:xfrm>
            <a:off x="965200" y="76200"/>
            <a:ext cx="7634288" cy="8255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US" altLang="en-US" smtClean="0">
                <a:solidFill>
                  <a:schemeClr val="bg1"/>
                </a:solidFill>
                <a:cs typeface="Times New Roman" pitchFamily="18" charset="0"/>
              </a:rPr>
              <a:t>Exercise</a:t>
            </a:r>
          </a:p>
        </p:txBody>
      </p:sp>
      <p:sp>
        <p:nvSpPr>
          <p:cNvPr id="13317" name="Content Placeholder 2"/>
          <p:cNvSpPr>
            <a:spLocks noGrp="1"/>
          </p:cNvSpPr>
          <p:nvPr>
            <p:ph idx="4294967295"/>
          </p:nvPr>
        </p:nvSpPr>
        <p:spPr/>
        <p:txBody>
          <a:bodyPr/>
          <a:lstStyle/>
          <a:p>
            <a:pPr algn="ctr">
              <a:buFontTx/>
              <a:buNone/>
            </a:pPr>
            <a:endParaRPr lang="en-US" altLang="en-US" b="1" smtClean="0"/>
          </a:p>
          <a:p>
            <a:pPr algn="ctr">
              <a:buFontTx/>
              <a:buNone/>
            </a:pPr>
            <a:endParaRPr lang="en-US" altLang="en-US" b="1" smtClean="0"/>
          </a:p>
          <a:p>
            <a:pPr algn="ctr">
              <a:buFontTx/>
              <a:buNone/>
            </a:pPr>
            <a:r>
              <a:rPr lang="en-US" altLang="en-US" b="1" smtClean="0"/>
              <a:t>Exercise:  Body Language Roleplay</a:t>
            </a:r>
            <a:endParaRPr lang="en-US" altLang="en-US" smtClean="0"/>
          </a:p>
        </p:txBody>
      </p:sp>
      <p:sp>
        <p:nvSpPr>
          <p:cNvPr id="7" name="TextBox 6"/>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11-3</a:t>
            </a:r>
            <a:endParaRPr lang="en-US" sz="1400" b="1" dirty="0">
              <a:latin typeface="+mn-lt"/>
            </a:endParaRP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3"/>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4400" smtClean="0">
                <a:latin typeface="Arial" charset="0"/>
              </a:rPr>
              <a:t>What Do You Think?</a:t>
            </a:r>
          </a:p>
        </p:txBody>
      </p:sp>
      <p:sp>
        <p:nvSpPr>
          <p:cNvPr id="14339" name="Content Placeholder 4"/>
          <p:cNvSpPr>
            <a:spLocks noGrp="1"/>
          </p:cNvSpPr>
          <p:nvPr>
            <p:ph idx="1"/>
          </p:nvPr>
        </p:nvSpPr>
        <p:spPr/>
        <p:txBody>
          <a:bodyPr/>
          <a:lstStyle/>
          <a:p>
            <a:r>
              <a:rPr lang="en-US" altLang="en-US" smtClean="0"/>
              <a:t>What is cultural sensitivity and why is it important to you as an instructor?</a:t>
            </a:r>
          </a:p>
        </p:txBody>
      </p:sp>
      <p:sp>
        <p:nvSpPr>
          <p:cNvPr id="14340" name="Footer Placeholder 1"/>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14341" name="Slide Number Placeholder 2"/>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BB4C2F33-179B-4EE2-92B0-9349B48EEB88}" type="slidenum">
              <a:rPr lang="en-US" altLang="en-US" sz="1400" smtClean="0"/>
              <a:pPr>
                <a:spcBef>
                  <a:spcPct val="0"/>
                </a:spcBef>
                <a:buFontTx/>
                <a:buNone/>
              </a:pPr>
              <a:t>13</a:t>
            </a:fld>
            <a:endParaRPr lang="en-US" altLang="en-US" sz="1400" smtClean="0"/>
          </a:p>
        </p:txBody>
      </p:sp>
      <p:sp>
        <p:nvSpPr>
          <p:cNvPr id="6" name="TextBox 5"/>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11-3</a:t>
            </a:r>
            <a:endParaRPr lang="en-US" sz="1400" b="1" dirty="0">
              <a:latin typeface="+mn-lt"/>
            </a:endParaRP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3"/>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4400" smtClean="0">
                <a:latin typeface="Arial" charset="0"/>
              </a:rPr>
              <a:t>Cultural Sensitivity</a:t>
            </a:r>
          </a:p>
        </p:txBody>
      </p:sp>
      <p:sp>
        <p:nvSpPr>
          <p:cNvPr id="5" name="Content Placeholder 4"/>
          <p:cNvSpPr>
            <a:spLocks noGrp="1"/>
          </p:cNvSpPr>
          <p:nvPr>
            <p:ph idx="1"/>
          </p:nvPr>
        </p:nvSpPr>
        <p:spPr/>
        <p:txBody>
          <a:bodyPr/>
          <a:lstStyle/>
          <a:p>
            <a:pPr>
              <a:defRPr/>
            </a:pPr>
            <a:r>
              <a:rPr lang="en-US" dirty="0" smtClean="0"/>
              <a:t>What is cultural sensitivity and why is it important to you as an instructor?</a:t>
            </a:r>
          </a:p>
          <a:p>
            <a:pPr lvl="1">
              <a:defRPr/>
            </a:pPr>
            <a:r>
              <a:rPr lang="en-US" dirty="0" smtClean="0">
                <a:ea typeface="+mn-ea"/>
                <a:cs typeface="+mn-cs"/>
              </a:rPr>
              <a:t>Cultural sensitivity means that you are aware of cultures different than yours</a:t>
            </a:r>
            <a:endParaRPr lang="en-US" sz="2400" dirty="0" smtClean="0">
              <a:ea typeface="+mn-ea"/>
              <a:cs typeface="+mn-cs"/>
            </a:endParaRPr>
          </a:p>
          <a:p>
            <a:pPr lvl="2">
              <a:defRPr/>
            </a:pPr>
            <a:r>
              <a:rPr lang="en-US" dirty="0" smtClean="0">
                <a:ea typeface="+mn-ea"/>
                <a:cs typeface="+mn-cs"/>
              </a:rPr>
              <a:t>Get to know the traditions and the culture of the people you are training</a:t>
            </a:r>
          </a:p>
          <a:p>
            <a:pPr lvl="2">
              <a:defRPr/>
            </a:pPr>
            <a:r>
              <a:rPr lang="en-US" dirty="0" smtClean="0">
                <a:ea typeface="+mn-ea"/>
                <a:cs typeface="+mn-cs"/>
              </a:rPr>
              <a:t>Work with members of that culture to resolve any potential issues</a:t>
            </a:r>
            <a:endParaRPr lang="en-US" dirty="0"/>
          </a:p>
        </p:txBody>
      </p:sp>
      <p:sp>
        <p:nvSpPr>
          <p:cNvPr id="15364" name="Footer Placeholder 1"/>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15365" name="Slide Number Placeholder 2"/>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80594E97-FBD6-4B67-8908-D708696D5774}" type="slidenum">
              <a:rPr lang="en-US" altLang="en-US" sz="1400" smtClean="0"/>
              <a:pPr>
                <a:spcBef>
                  <a:spcPct val="0"/>
                </a:spcBef>
                <a:buFontTx/>
                <a:buNone/>
              </a:pPr>
              <a:t>14</a:t>
            </a:fld>
            <a:endParaRPr lang="en-US" altLang="en-US" sz="1400" smtClean="0"/>
          </a:p>
        </p:txBody>
      </p:sp>
      <p:sp>
        <p:nvSpPr>
          <p:cNvPr id="6" name="TextBox 5"/>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11-3</a:t>
            </a:r>
            <a:endParaRPr lang="en-US" sz="1400" b="1" dirty="0">
              <a:latin typeface="+mn-lt"/>
            </a:endParaRP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4400" smtClean="0">
                <a:latin typeface="Arial" charset="0"/>
              </a:rPr>
              <a:t>Recommendations</a:t>
            </a:r>
          </a:p>
        </p:txBody>
      </p:sp>
      <p:sp>
        <p:nvSpPr>
          <p:cNvPr id="3" name="Content Placeholder 2"/>
          <p:cNvSpPr>
            <a:spLocks noGrp="1"/>
          </p:cNvSpPr>
          <p:nvPr>
            <p:ph idx="1"/>
          </p:nvPr>
        </p:nvSpPr>
        <p:spPr/>
        <p:txBody>
          <a:bodyPr/>
          <a:lstStyle/>
          <a:p>
            <a:pPr>
              <a:defRPr/>
            </a:pPr>
            <a:r>
              <a:rPr lang="en-US" dirty="0" smtClean="0"/>
              <a:t>In advance of the training:</a:t>
            </a:r>
          </a:p>
          <a:p>
            <a:pPr lvl="1">
              <a:defRPr/>
            </a:pPr>
            <a:r>
              <a:rPr lang="en-US" dirty="0" smtClean="0">
                <a:ea typeface="+mn-ea"/>
                <a:cs typeface="+mn-cs"/>
              </a:rPr>
              <a:t>Meet with a community representative</a:t>
            </a:r>
          </a:p>
          <a:p>
            <a:pPr lvl="1">
              <a:defRPr/>
            </a:pPr>
            <a:r>
              <a:rPr lang="en-US" dirty="0" smtClean="0">
                <a:ea typeface="+mn-ea"/>
                <a:cs typeface="+mn-cs"/>
              </a:rPr>
              <a:t>Identify any culturally sensitive topics </a:t>
            </a:r>
            <a:r>
              <a:rPr lang="en-US" dirty="0" smtClean="0"/>
              <a:t>that will be covered in the training </a:t>
            </a:r>
            <a:endParaRPr lang="en-US" dirty="0" smtClean="0">
              <a:ea typeface="+mn-ea"/>
              <a:cs typeface="+mn-cs"/>
            </a:endParaRPr>
          </a:p>
          <a:p>
            <a:pPr lvl="1">
              <a:defRPr/>
            </a:pPr>
            <a:r>
              <a:rPr lang="en-US" dirty="0" smtClean="0">
                <a:ea typeface="+mn-ea"/>
                <a:cs typeface="+mn-cs"/>
              </a:rPr>
              <a:t>Develop strategies for presenting these topics</a:t>
            </a:r>
          </a:p>
          <a:p>
            <a:pPr lvl="1">
              <a:defRPr/>
            </a:pPr>
            <a:r>
              <a:rPr lang="en-US" dirty="0" smtClean="0">
                <a:ea typeface="+mn-ea"/>
                <a:cs typeface="+mn-cs"/>
              </a:rPr>
              <a:t>Make note of phrases that might be culturally inappropriate</a:t>
            </a:r>
          </a:p>
          <a:p>
            <a:pPr lvl="1">
              <a:defRPr/>
            </a:pPr>
            <a:r>
              <a:rPr lang="en-US" dirty="0" smtClean="0">
                <a:ea typeface="+mn-ea"/>
                <a:cs typeface="+mn-cs"/>
              </a:rPr>
              <a:t>Get a member of the community you are teaching to co-teach the class</a:t>
            </a:r>
            <a:endParaRPr lang="en-US" dirty="0"/>
          </a:p>
        </p:txBody>
      </p:sp>
      <p:sp>
        <p:nvSpPr>
          <p:cNvPr id="16388" name="Footer Placehold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16389"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94AE6306-BE67-4128-BAFC-C1336B1D2E34}" type="slidenum">
              <a:rPr lang="en-US" altLang="en-US" sz="1400" smtClean="0"/>
              <a:pPr>
                <a:spcBef>
                  <a:spcPct val="0"/>
                </a:spcBef>
                <a:buFontTx/>
                <a:buNone/>
              </a:pPr>
              <a:t>15</a:t>
            </a:fld>
            <a:endParaRPr lang="en-US" altLang="en-US" sz="1400" smtClean="0"/>
          </a:p>
        </p:txBody>
      </p:sp>
      <p:sp>
        <p:nvSpPr>
          <p:cNvPr id="6" name="TextBox 5"/>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11-4</a:t>
            </a:r>
            <a:endParaRPr lang="en-US" sz="1400" b="1" dirty="0">
              <a:latin typeface="+mn-lt"/>
            </a:endParaRP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bwMode="auto">
          <a:xfrm>
            <a:off x="965200" y="76200"/>
            <a:ext cx="7496175" cy="825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dirty="0" smtClean="0">
                <a:latin typeface="Arial" charset="0"/>
              </a:rPr>
              <a:t>Recommendations (</a:t>
            </a:r>
            <a:r>
              <a:rPr lang="en-US" altLang="en-US" sz="3600" dirty="0" err="1" smtClean="0">
                <a:latin typeface="Arial" charset="0"/>
              </a:rPr>
              <a:t>con’t</a:t>
            </a:r>
            <a:r>
              <a:rPr lang="en-US" altLang="en-US" sz="3600" dirty="0" smtClean="0">
                <a:latin typeface="Arial" charset="0"/>
              </a:rPr>
              <a:t>)</a:t>
            </a:r>
          </a:p>
        </p:txBody>
      </p:sp>
      <p:sp>
        <p:nvSpPr>
          <p:cNvPr id="3" name="Content Placeholder 2"/>
          <p:cNvSpPr>
            <a:spLocks noGrp="1"/>
          </p:cNvSpPr>
          <p:nvPr>
            <p:ph idx="1"/>
          </p:nvPr>
        </p:nvSpPr>
        <p:spPr/>
        <p:txBody>
          <a:bodyPr/>
          <a:lstStyle/>
          <a:p>
            <a:pPr>
              <a:defRPr/>
            </a:pPr>
            <a:r>
              <a:rPr lang="en-US" dirty="0" smtClean="0"/>
              <a:t>During the training:</a:t>
            </a:r>
          </a:p>
          <a:p>
            <a:pPr lvl="1">
              <a:defRPr/>
            </a:pPr>
            <a:r>
              <a:rPr lang="en-US" dirty="0" smtClean="0">
                <a:ea typeface="+mn-ea"/>
                <a:cs typeface="+mn-cs"/>
              </a:rPr>
              <a:t>Avoid making assumptions about the beliefs or attitudes of the learners</a:t>
            </a:r>
          </a:p>
          <a:p>
            <a:pPr lvl="1">
              <a:defRPr/>
            </a:pPr>
            <a:r>
              <a:rPr lang="en-US" dirty="0" smtClean="0">
                <a:ea typeface="+mn-ea"/>
                <a:cs typeface="+mn-cs"/>
              </a:rPr>
              <a:t>Talk to students before class and during breaks about their traditions</a:t>
            </a:r>
          </a:p>
          <a:p>
            <a:pPr lvl="1">
              <a:defRPr/>
            </a:pPr>
            <a:r>
              <a:rPr lang="en-US" dirty="0" smtClean="0">
                <a:ea typeface="+mn-ea"/>
                <a:cs typeface="+mn-cs"/>
              </a:rPr>
              <a:t>Practice humility in regards to cultural issues </a:t>
            </a:r>
          </a:p>
          <a:p>
            <a:pPr lvl="1">
              <a:defRPr/>
            </a:pPr>
            <a:r>
              <a:rPr lang="en-US" dirty="0" smtClean="0">
                <a:ea typeface="+mn-ea"/>
                <a:cs typeface="+mn-cs"/>
              </a:rPr>
              <a:t>Do not make jokes or be flippant regarding such issues</a:t>
            </a:r>
            <a:endParaRPr lang="en-US" dirty="0"/>
          </a:p>
        </p:txBody>
      </p:sp>
      <p:sp>
        <p:nvSpPr>
          <p:cNvPr id="17412" name="Footer Placehold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17413"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CC05CA05-59D6-4729-B325-2B4718BBC13B}" type="slidenum">
              <a:rPr lang="en-US" altLang="en-US" sz="1400" smtClean="0"/>
              <a:pPr>
                <a:spcBef>
                  <a:spcPct val="0"/>
                </a:spcBef>
                <a:buFontTx/>
                <a:buNone/>
              </a:pPr>
              <a:t>16</a:t>
            </a:fld>
            <a:endParaRPr lang="en-US" altLang="en-US" sz="1400" smtClean="0"/>
          </a:p>
        </p:txBody>
      </p:sp>
      <p:sp>
        <p:nvSpPr>
          <p:cNvPr id="6" name="TextBox 5"/>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11-4</a:t>
            </a:r>
            <a:endParaRPr lang="en-US" sz="1400" b="1" dirty="0">
              <a:latin typeface="+mn-lt"/>
            </a:endParaRP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bwMode="auto">
          <a:xfrm>
            <a:off x="965200" y="76200"/>
            <a:ext cx="7496175" cy="825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dirty="0" smtClean="0">
                <a:latin typeface="Arial" charset="0"/>
              </a:rPr>
              <a:t>Recommendations (</a:t>
            </a:r>
            <a:r>
              <a:rPr lang="en-US" altLang="en-US" sz="3600" dirty="0" err="1" smtClean="0">
                <a:latin typeface="Arial" charset="0"/>
              </a:rPr>
              <a:t>con’t</a:t>
            </a:r>
            <a:r>
              <a:rPr lang="en-US" altLang="en-US" sz="3600" dirty="0" smtClean="0">
                <a:latin typeface="Arial" charset="0"/>
              </a:rPr>
              <a:t>)</a:t>
            </a:r>
          </a:p>
        </p:txBody>
      </p:sp>
      <p:sp>
        <p:nvSpPr>
          <p:cNvPr id="3" name="Content Placeholder 2"/>
          <p:cNvSpPr>
            <a:spLocks noGrp="1"/>
          </p:cNvSpPr>
          <p:nvPr>
            <p:ph idx="1"/>
          </p:nvPr>
        </p:nvSpPr>
        <p:spPr/>
        <p:txBody>
          <a:bodyPr/>
          <a:lstStyle/>
          <a:p>
            <a:pPr>
              <a:defRPr/>
            </a:pPr>
            <a:r>
              <a:rPr lang="en-US" dirty="0" smtClean="0"/>
              <a:t>During the training:</a:t>
            </a:r>
          </a:p>
          <a:p>
            <a:pPr lvl="1">
              <a:defRPr/>
            </a:pPr>
            <a:r>
              <a:rPr lang="en-US" dirty="0" smtClean="0">
                <a:ea typeface="+mn-ea"/>
                <a:cs typeface="+mn-cs"/>
              </a:rPr>
              <a:t>Be aware of how your target audience may feel about certain topics</a:t>
            </a:r>
            <a:endParaRPr lang="en-US" sz="2400" dirty="0" smtClean="0">
              <a:ea typeface="+mn-ea"/>
              <a:cs typeface="+mn-cs"/>
            </a:endParaRPr>
          </a:p>
          <a:p>
            <a:pPr lvl="1">
              <a:defRPr/>
            </a:pPr>
            <a:r>
              <a:rPr lang="en-US" dirty="0" smtClean="0">
                <a:ea typeface="+mn-ea"/>
                <a:cs typeface="+mn-cs"/>
              </a:rPr>
              <a:t>Encourage learners to discuss ways that people within their community may cope with such issues</a:t>
            </a:r>
            <a:endParaRPr lang="en-US" dirty="0"/>
          </a:p>
        </p:txBody>
      </p:sp>
      <p:sp>
        <p:nvSpPr>
          <p:cNvPr id="18436" name="Footer Placehold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18437"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88FE2BB8-EC49-488E-BFB4-6F69558C8FF3}" type="slidenum">
              <a:rPr lang="en-US" altLang="en-US" sz="1400" smtClean="0"/>
              <a:pPr>
                <a:spcBef>
                  <a:spcPct val="0"/>
                </a:spcBef>
                <a:buFontTx/>
                <a:buNone/>
              </a:pPr>
              <a:t>17</a:t>
            </a:fld>
            <a:endParaRPr lang="en-US" altLang="en-US" sz="1400" smtClean="0"/>
          </a:p>
        </p:txBody>
      </p:sp>
      <p:sp>
        <p:nvSpPr>
          <p:cNvPr id="6" name="TextBox 5"/>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11-4</a:t>
            </a:r>
            <a:endParaRPr lang="en-US" sz="1400" b="1" dirty="0">
              <a:latin typeface="+mn-lt"/>
            </a:endParaRP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a:xfrm>
            <a:off x="965200" y="76200"/>
            <a:ext cx="7496175" cy="825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200" dirty="0" smtClean="0">
                <a:latin typeface="Arial" charset="0"/>
              </a:rPr>
              <a:t>Examples of Sensitive Topics</a:t>
            </a:r>
          </a:p>
        </p:txBody>
      </p:sp>
      <p:sp>
        <p:nvSpPr>
          <p:cNvPr id="19459" name="Content Placeholder 2"/>
          <p:cNvSpPr>
            <a:spLocks noGrp="1"/>
          </p:cNvSpPr>
          <p:nvPr>
            <p:ph idx="1"/>
          </p:nvPr>
        </p:nvSpPr>
        <p:spPr/>
        <p:txBody>
          <a:bodyPr/>
          <a:lstStyle/>
          <a:p>
            <a:r>
              <a:rPr lang="en-US" altLang="en-US" smtClean="0"/>
              <a:t>Disaster psychology</a:t>
            </a:r>
          </a:p>
          <a:p>
            <a:r>
              <a:rPr lang="en-US" altLang="en-US" smtClean="0"/>
              <a:t>Death</a:t>
            </a:r>
          </a:p>
          <a:p>
            <a:r>
              <a:rPr lang="en-US" altLang="en-US" smtClean="0"/>
              <a:t>Physical contact</a:t>
            </a:r>
          </a:p>
        </p:txBody>
      </p:sp>
      <p:sp>
        <p:nvSpPr>
          <p:cNvPr id="19460" name="Footer Placehold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19461"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EA928BE6-42AD-45FC-9277-CD96E6AB03D9}" type="slidenum">
              <a:rPr lang="en-US" altLang="en-US" sz="1400" smtClean="0"/>
              <a:pPr>
                <a:spcBef>
                  <a:spcPct val="0"/>
                </a:spcBef>
                <a:buFontTx/>
                <a:buNone/>
              </a:pPr>
              <a:t>18</a:t>
            </a:fld>
            <a:endParaRPr lang="en-US" altLang="en-US" sz="1400" smtClean="0"/>
          </a:p>
        </p:txBody>
      </p:sp>
      <p:sp>
        <p:nvSpPr>
          <p:cNvPr id="6" name="TextBox 5"/>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11-4</a:t>
            </a:r>
            <a:endParaRPr lang="en-US" sz="1400" b="1" dirty="0">
              <a:latin typeface="+mn-lt"/>
            </a:endParaRP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20483"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441C5146-D323-46DA-B573-FFF629D54182}" type="slidenum">
              <a:rPr lang="en-US" altLang="en-US" sz="1400" smtClean="0"/>
              <a:pPr>
                <a:spcBef>
                  <a:spcPct val="0"/>
                </a:spcBef>
                <a:buFontTx/>
                <a:buNone/>
              </a:pPr>
              <a:t>19</a:t>
            </a:fld>
            <a:endParaRPr lang="en-US" altLang="en-US" sz="1400" smtClean="0"/>
          </a:p>
        </p:txBody>
      </p:sp>
      <p:sp>
        <p:nvSpPr>
          <p:cNvPr id="20484" name="Title 1"/>
          <p:cNvSpPr>
            <a:spLocks noGrp="1"/>
          </p:cNvSpPr>
          <p:nvPr>
            <p:ph type="title" idx="4294967295"/>
          </p:nvPr>
        </p:nvSpPr>
        <p:spPr bwMode="auto">
          <a:xfrm>
            <a:off x="965200" y="76200"/>
            <a:ext cx="7634288" cy="8255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US" altLang="en-US" smtClean="0">
                <a:solidFill>
                  <a:schemeClr val="bg1"/>
                </a:solidFill>
                <a:cs typeface="Times New Roman" pitchFamily="18" charset="0"/>
              </a:rPr>
              <a:t>Scenario</a:t>
            </a:r>
          </a:p>
        </p:txBody>
      </p:sp>
      <p:sp>
        <p:nvSpPr>
          <p:cNvPr id="20485" name="Content Placeholder 2"/>
          <p:cNvSpPr>
            <a:spLocks noGrp="1"/>
          </p:cNvSpPr>
          <p:nvPr>
            <p:ph idx="4294967295"/>
          </p:nvPr>
        </p:nvSpPr>
        <p:spPr/>
        <p:txBody>
          <a:bodyPr/>
          <a:lstStyle/>
          <a:p>
            <a:pPr marL="0" indent="4763">
              <a:buFontTx/>
              <a:buNone/>
            </a:pPr>
            <a:r>
              <a:rPr lang="en-US" altLang="en-US" smtClean="0"/>
              <a:t>You have been checking in with people at the beginning of each session and talking to them at breaks.  You have also been watching their body language.  In the process, you have learned a lot about your learners, as individuals and as a group.</a:t>
            </a:r>
          </a:p>
        </p:txBody>
      </p:sp>
      <p:sp>
        <p:nvSpPr>
          <p:cNvPr id="7" name="TextBox 6"/>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11-5</a:t>
            </a:r>
            <a:endParaRPr lang="en-US" sz="1400" b="1" dirty="0">
              <a:latin typeface="+mn-lt"/>
            </a:endParaRP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3075"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696B3DC6-B83A-4012-8C47-F9336E649BBE}" type="slidenum">
              <a:rPr lang="en-US" altLang="en-US" sz="1400" smtClean="0"/>
              <a:pPr>
                <a:spcBef>
                  <a:spcPct val="0"/>
                </a:spcBef>
                <a:buFontTx/>
                <a:buNone/>
              </a:pPr>
              <a:t>2</a:t>
            </a:fld>
            <a:endParaRPr lang="en-US" altLang="en-US" sz="1400" smtClean="0"/>
          </a:p>
        </p:txBody>
      </p:sp>
      <p:sp>
        <p:nvSpPr>
          <p:cNvPr id="3077" name="Content Placeholder 2"/>
          <p:cNvSpPr>
            <a:spLocks noGrp="1"/>
          </p:cNvSpPr>
          <p:nvPr>
            <p:ph idx="1"/>
          </p:nvPr>
        </p:nvSpPr>
        <p:spPr/>
        <p:txBody>
          <a:bodyPr/>
          <a:lstStyle/>
          <a:p>
            <a:r>
              <a:rPr lang="en-US" altLang="en-US" smtClean="0"/>
              <a:t>At the conclusion of this unit, the participants will be able to:</a:t>
            </a:r>
          </a:p>
          <a:p>
            <a:pPr lvl="1"/>
            <a:r>
              <a:rPr lang="en-US" altLang="en-US" smtClean="0"/>
              <a:t>Describe ways for an instructor to get to know his or her learners in a regular </a:t>
            </a:r>
            <a:r>
              <a:rPr lang="en-US" altLang="en-US" i="1" smtClean="0"/>
              <a:t>CERT Basic Training </a:t>
            </a:r>
            <a:r>
              <a:rPr lang="en-US" altLang="en-US" smtClean="0"/>
              <a:t>class</a:t>
            </a:r>
          </a:p>
          <a:p>
            <a:pPr lvl="1"/>
            <a:r>
              <a:rPr lang="en-US" altLang="en-US" smtClean="0"/>
              <a:t>Explain what to do with the information learned</a:t>
            </a:r>
          </a:p>
          <a:p>
            <a:pPr lvl="1"/>
            <a:r>
              <a:rPr lang="en-US" altLang="en-US" smtClean="0"/>
              <a:t>Identify ways to work with younger learners</a:t>
            </a:r>
          </a:p>
        </p:txBody>
      </p:sp>
      <p:sp>
        <p:nvSpPr>
          <p:cNvPr id="6" name="TextBox 6"/>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a:t>
            </a:r>
            <a:endParaRPr lang="en-US" sz="1400" b="1" dirty="0">
              <a:latin typeface="+mn-lt"/>
            </a:endParaRPr>
          </a:p>
        </p:txBody>
      </p:sp>
      <p:sp>
        <p:nvSpPr>
          <p:cNvPr id="8"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4400" dirty="0" smtClean="0">
                <a:latin typeface="Arial" charset="0"/>
              </a:rPr>
              <a:t>Unit Objectives</a:t>
            </a: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21507"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997CE407-DDED-49AB-9FE3-0DD03C7DB36D}" type="slidenum">
              <a:rPr lang="en-US" altLang="en-US" sz="1400" smtClean="0"/>
              <a:pPr>
                <a:spcBef>
                  <a:spcPct val="0"/>
                </a:spcBef>
                <a:buFontTx/>
                <a:buNone/>
              </a:pPr>
              <a:t>20</a:t>
            </a:fld>
            <a:endParaRPr lang="en-US" altLang="en-US" sz="1400" smtClean="0"/>
          </a:p>
        </p:txBody>
      </p:sp>
      <p:sp>
        <p:nvSpPr>
          <p:cNvPr id="21508" name="Title 1"/>
          <p:cNvSpPr>
            <a:spLocks noGrp="1"/>
          </p:cNvSpPr>
          <p:nvPr>
            <p:ph type="title" idx="4294967295"/>
          </p:nvPr>
        </p:nvSpPr>
        <p:spPr bwMode="auto">
          <a:xfrm>
            <a:off x="965200" y="76200"/>
            <a:ext cx="7634288" cy="8255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US" altLang="en-US" smtClean="0">
                <a:solidFill>
                  <a:schemeClr val="bg1"/>
                </a:solidFill>
                <a:cs typeface="Times New Roman" pitchFamily="18" charset="0"/>
              </a:rPr>
              <a:t>What Do You Think?</a:t>
            </a:r>
          </a:p>
        </p:txBody>
      </p:sp>
      <p:sp>
        <p:nvSpPr>
          <p:cNvPr id="21509" name="Content Placeholder 2"/>
          <p:cNvSpPr>
            <a:spLocks noGrp="1"/>
          </p:cNvSpPr>
          <p:nvPr>
            <p:ph idx="4294967295"/>
          </p:nvPr>
        </p:nvSpPr>
        <p:spPr/>
        <p:txBody>
          <a:bodyPr/>
          <a:lstStyle/>
          <a:p>
            <a:r>
              <a:rPr lang="en-US" altLang="en-US" b="1" smtClean="0"/>
              <a:t>What can you do with the information you have learned?</a:t>
            </a:r>
          </a:p>
          <a:p>
            <a:pPr>
              <a:buFontTx/>
              <a:buNone/>
            </a:pPr>
            <a:endParaRPr lang="en-US" altLang="en-US" smtClean="0"/>
          </a:p>
        </p:txBody>
      </p:sp>
      <p:sp>
        <p:nvSpPr>
          <p:cNvPr id="7" name="TextBox 6"/>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11-5</a:t>
            </a:r>
            <a:endParaRPr lang="en-US" sz="1400" b="1" dirty="0">
              <a:latin typeface="+mn-lt"/>
            </a:endParaRP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22531"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7E4A6305-F82C-406F-AC67-86BAB7BD2942}" type="slidenum">
              <a:rPr lang="en-US" altLang="en-US" sz="1400" smtClean="0"/>
              <a:pPr>
                <a:spcBef>
                  <a:spcPct val="0"/>
                </a:spcBef>
                <a:buFontTx/>
                <a:buNone/>
              </a:pPr>
              <a:t>21</a:t>
            </a:fld>
            <a:endParaRPr lang="en-US" altLang="en-US" sz="1400" smtClean="0"/>
          </a:p>
        </p:txBody>
      </p:sp>
      <p:sp>
        <p:nvSpPr>
          <p:cNvPr id="22532" name="Title 1"/>
          <p:cNvSpPr>
            <a:spLocks noGrp="1"/>
          </p:cNvSpPr>
          <p:nvPr>
            <p:ph type="title" idx="4294967295"/>
          </p:nvPr>
        </p:nvSpPr>
        <p:spPr bwMode="auto">
          <a:xfrm>
            <a:off x="965200" y="76200"/>
            <a:ext cx="7634288" cy="8255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US" altLang="en-US" smtClean="0">
                <a:solidFill>
                  <a:schemeClr val="bg1"/>
                </a:solidFill>
                <a:cs typeface="Times New Roman" pitchFamily="18" charset="0"/>
              </a:rPr>
              <a:t>What Do You Think?</a:t>
            </a:r>
          </a:p>
        </p:txBody>
      </p:sp>
      <p:sp>
        <p:nvSpPr>
          <p:cNvPr id="22533" name="Content Placeholder 2"/>
          <p:cNvSpPr>
            <a:spLocks noGrp="1"/>
          </p:cNvSpPr>
          <p:nvPr>
            <p:ph idx="4294967295"/>
          </p:nvPr>
        </p:nvSpPr>
        <p:spPr/>
        <p:txBody>
          <a:bodyPr/>
          <a:lstStyle/>
          <a:p>
            <a:r>
              <a:rPr lang="en-US" altLang="en-US" b="1" smtClean="0"/>
              <a:t>What can you do with the information you have learned?</a:t>
            </a:r>
          </a:p>
          <a:p>
            <a:pPr lvl="1"/>
            <a:r>
              <a:rPr lang="en-US" altLang="en-US" smtClean="0"/>
              <a:t>Teach to level of group</a:t>
            </a:r>
          </a:p>
          <a:p>
            <a:pPr lvl="1"/>
            <a:r>
              <a:rPr lang="en-US" altLang="en-US" smtClean="0"/>
              <a:t>Adjust the pace of the training </a:t>
            </a:r>
          </a:p>
          <a:p>
            <a:pPr lvl="1"/>
            <a:r>
              <a:rPr lang="en-US" altLang="en-US" smtClean="0"/>
              <a:t>Motivate and encourage</a:t>
            </a:r>
          </a:p>
          <a:p>
            <a:pPr lvl="1"/>
            <a:r>
              <a:rPr lang="en-US" altLang="en-US" smtClean="0"/>
              <a:t>Have a relationship with each learner</a:t>
            </a:r>
          </a:p>
        </p:txBody>
      </p:sp>
      <p:sp>
        <p:nvSpPr>
          <p:cNvPr id="7" name="TextBox 6"/>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11-5</a:t>
            </a:r>
            <a:endParaRPr lang="en-US" sz="1400" b="1" dirty="0">
              <a:latin typeface="+mn-lt"/>
            </a:endParaRP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23555"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1D1CDEE0-B3A4-484A-963C-8250A56A388A}" type="slidenum">
              <a:rPr lang="en-US" altLang="en-US" sz="1400" smtClean="0"/>
              <a:pPr>
                <a:spcBef>
                  <a:spcPct val="0"/>
                </a:spcBef>
                <a:buFontTx/>
                <a:buNone/>
              </a:pPr>
              <a:t>22</a:t>
            </a:fld>
            <a:endParaRPr lang="en-US" altLang="en-US" sz="1400" smtClean="0"/>
          </a:p>
        </p:txBody>
      </p:sp>
      <p:sp>
        <p:nvSpPr>
          <p:cNvPr id="23556" name="Title 1"/>
          <p:cNvSpPr>
            <a:spLocks noGrp="1"/>
          </p:cNvSpPr>
          <p:nvPr>
            <p:ph type="title"/>
          </p:nvPr>
        </p:nvSpPr>
        <p:spPr bwMode="auto">
          <a:xfrm>
            <a:off x="857250" y="11747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4400" smtClean="0">
                <a:latin typeface="Arial" charset="0"/>
              </a:rPr>
              <a:t>Teaching for All Ages</a:t>
            </a:r>
          </a:p>
        </p:txBody>
      </p:sp>
      <p:pic>
        <p:nvPicPr>
          <p:cNvPr id="23558" name="Picture 7" descr="veter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1192213"/>
            <a:ext cx="1800225" cy="27003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3559" name="Picture 8" descr="boom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3625" y="2166938"/>
            <a:ext cx="2022475" cy="29860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3560" name="Picture 10" descr="Gen Y femal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91213" y="3092450"/>
            <a:ext cx="1928812" cy="28940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3561" name="Picture 11" descr="Gen Y mal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5025" y="1166813"/>
            <a:ext cx="2668588" cy="18240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3562" name="Text Box 12"/>
          <p:cNvSpPr txBox="1">
            <a:spLocks noChangeArrowheads="1"/>
          </p:cNvSpPr>
          <p:nvPr/>
        </p:nvSpPr>
        <p:spPr bwMode="auto">
          <a:xfrm>
            <a:off x="390525" y="4033838"/>
            <a:ext cx="191452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50000"/>
              </a:spcBef>
              <a:buFontTx/>
              <a:buNone/>
            </a:pPr>
            <a:r>
              <a:rPr lang="en-US" altLang="en-US">
                <a:latin typeface="Tahoma" pitchFamily="34" charset="0"/>
              </a:rPr>
              <a:t>Veteran</a:t>
            </a:r>
          </a:p>
        </p:txBody>
      </p:sp>
      <p:sp>
        <p:nvSpPr>
          <p:cNvPr id="23563" name="Text Box 13"/>
          <p:cNvSpPr txBox="1">
            <a:spLocks noChangeArrowheads="1"/>
          </p:cNvSpPr>
          <p:nvPr/>
        </p:nvSpPr>
        <p:spPr bwMode="auto">
          <a:xfrm>
            <a:off x="2509838" y="5254625"/>
            <a:ext cx="19145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50000"/>
              </a:spcBef>
              <a:buFontTx/>
              <a:buNone/>
            </a:pPr>
            <a:r>
              <a:rPr lang="en-US" altLang="en-US">
                <a:latin typeface="Tahoma" pitchFamily="34" charset="0"/>
              </a:rPr>
              <a:t>Boomer</a:t>
            </a:r>
          </a:p>
        </p:txBody>
      </p:sp>
      <p:sp>
        <p:nvSpPr>
          <p:cNvPr id="23564" name="Text Box 14"/>
          <p:cNvSpPr txBox="1">
            <a:spLocks noChangeArrowheads="1"/>
          </p:cNvSpPr>
          <p:nvPr/>
        </p:nvSpPr>
        <p:spPr bwMode="auto">
          <a:xfrm>
            <a:off x="7434263" y="1747838"/>
            <a:ext cx="13335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50000"/>
              </a:spcBef>
              <a:buFontTx/>
              <a:buNone/>
            </a:pPr>
            <a:r>
              <a:rPr lang="en-US" altLang="en-US">
                <a:latin typeface="Tahoma" pitchFamily="34" charset="0"/>
              </a:rPr>
              <a:t>Gen X</a:t>
            </a:r>
          </a:p>
        </p:txBody>
      </p:sp>
      <p:sp>
        <p:nvSpPr>
          <p:cNvPr id="23565" name="Text Box 15"/>
          <p:cNvSpPr txBox="1">
            <a:spLocks noChangeArrowheads="1"/>
          </p:cNvSpPr>
          <p:nvPr/>
        </p:nvSpPr>
        <p:spPr bwMode="auto">
          <a:xfrm>
            <a:off x="4640263" y="5597525"/>
            <a:ext cx="13779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50000"/>
              </a:spcBef>
              <a:buFontTx/>
              <a:buNone/>
            </a:pPr>
            <a:r>
              <a:rPr lang="en-US" altLang="en-US">
                <a:latin typeface="Tahoma" pitchFamily="34" charset="0"/>
              </a:rPr>
              <a:t>Gen Y</a:t>
            </a:r>
          </a:p>
        </p:txBody>
      </p:sp>
      <p:sp>
        <p:nvSpPr>
          <p:cNvPr id="14" name="TextBox 13"/>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11-5</a:t>
            </a:r>
            <a:endParaRPr lang="en-US" sz="1400" b="1" dirty="0">
              <a:latin typeface="+mn-lt"/>
            </a:endParaRPr>
          </a:p>
        </p:txBody>
      </p:sp>
      <p:pic>
        <p:nvPicPr>
          <p:cNvPr id="15" name="Picture 7" descr="CERT log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24579"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2196C55A-F5C2-4B9C-83D5-3BF2AA77984C}" type="slidenum">
              <a:rPr lang="en-US" altLang="en-US" sz="1400" smtClean="0"/>
              <a:pPr>
                <a:spcBef>
                  <a:spcPct val="0"/>
                </a:spcBef>
                <a:buFontTx/>
                <a:buNone/>
              </a:pPr>
              <a:t>23</a:t>
            </a:fld>
            <a:endParaRPr lang="en-US" altLang="en-US" sz="1400" smtClean="0"/>
          </a:p>
        </p:txBody>
      </p:sp>
      <p:sp>
        <p:nvSpPr>
          <p:cNvPr id="24580" name="Rectangle 2"/>
          <p:cNvSpPr>
            <a:spLocks noGrp="1" noChangeArrowheads="1"/>
          </p:cNvSpPr>
          <p:nvPr>
            <p:ph type="title"/>
          </p:nvPr>
        </p:nvSpPr>
        <p:spPr bwMode="auto">
          <a:xfrm>
            <a:off x="885825" y="131763"/>
            <a:ext cx="8229600" cy="7508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dirty="0" smtClean="0">
                <a:latin typeface="Arial" charset="0"/>
              </a:rPr>
              <a:t>Teaching Considerations</a:t>
            </a:r>
          </a:p>
        </p:txBody>
      </p:sp>
      <p:sp>
        <p:nvSpPr>
          <p:cNvPr id="24581" name="Rectangle 3"/>
          <p:cNvSpPr>
            <a:spLocks noGrp="1" noChangeArrowheads="1"/>
          </p:cNvSpPr>
          <p:nvPr>
            <p:ph type="body" idx="1"/>
          </p:nvPr>
        </p:nvSpPr>
        <p:spPr>
          <a:xfrm>
            <a:off x="482600" y="973138"/>
            <a:ext cx="8486775" cy="5173662"/>
          </a:xfrm>
        </p:spPr>
        <p:txBody>
          <a:bodyPr/>
          <a:lstStyle/>
          <a:p>
            <a:r>
              <a:rPr lang="en-US" altLang="en-US" smtClean="0"/>
              <a:t>Computer and Internet are part of life</a:t>
            </a:r>
          </a:p>
          <a:p>
            <a:r>
              <a:rPr lang="en-US" altLang="en-US" smtClean="0"/>
              <a:t>Staying connected is important; they expect quick responses</a:t>
            </a:r>
          </a:p>
          <a:p>
            <a:r>
              <a:rPr lang="en-US" altLang="en-US" smtClean="0"/>
              <a:t>Doing is more important than knowing facts</a:t>
            </a:r>
          </a:p>
          <a:p>
            <a:r>
              <a:rPr lang="en-US" altLang="en-US" smtClean="0"/>
              <a:t>They are perfectly happy with trial and error</a:t>
            </a:r>
          </a:p>
          <a:p>
            <a:r>
              <a:rPr lang="en-US" altLang="en-US" smtClean="0"/>
              <a:t>They don’t require linear learning </a:t>
            </a:r>
          </a:p>
          <a:p>
            <a:r>
              <a:rPr lang="en-US" altLang="en-US" smtClean="0"/>
              <a:t>They are used to multitasking</a:t>
            </a:r>
          </a:p>
          <a:p>
            <a:r>
              <a:rPr lang="en-US" altLang="en-US" smtClean="0"/>
              <a:t>They prefer typing; often have poor handwriting</a:t>
            </a:r>
          </a:p>
        </p:txBody>
      </p:sp>
      <p:sp>
        <p:nvSpPr>
          <p:cNvPr id="6" name="TextBox 5"/>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11-8</a:t>
            </a:r>
            <a:endParaRPr lang="en-US" sz="1400" b="1" dirty="0">
              <a:latin typeface="+mn-lt"/>
            </a:endParaRP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2"/>
          <p:cNvSpPr>
            <a:spLocks noGrp="1" noChangeArrowheads="1"/>
          </p:cNvSpPr>
          <p:nvPr>
            <p:ph idx="1"/>
          </p:nvPr>
        </p:nvSpPr>
        <p:spPr/>
        <p:txBody>
          <a:bodyPr/>
          <a:lstStyle/>
          <a:p>
            <a:r>
              <a:rPr lang="en-US" altLang="en-US" b="1" smtClean="0"/>
              <a:t>Think about situations that might make a learner feel left out.  What might those be?</a:t>
            </a:r>
            <a:r>
              <a:rPr lang="en-US" altLang="en-US" smtClean="0"/>
              <a:t> </a:t>
            </a:r>
          </a:p>
        </p:txBody>
      </p:sp>
      <p:sp>
        <p:nvSpPr>
          <p:cNvPr id="25602"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25603"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F7B1B4AA-1DA4-43C1-8DC6-26C8978EB643}" type="slidenum">
              <a:rPr lang="en-US" altLang="en-US" sz="1400" smtClean="0"/>
              <a:pPr>
                <a:spcBef>
                  <a:spcPct val="0"/>
                </a:spcBef>
                <a:buFontTx/>
                <a:buNone/>
              </a:pPr>
              <a:t>24</a:t>
            </a:fld>
            <a:endParaRPr lang="en-US" altLang="en-US" sz="1400" smtClean="0"/>
          </a:p>
        </p:txBody>
      </p:sp>
      <p:sp>
        <p:nvSpPr>
          <p:cNvPr id="6" name="TextBox 5"/>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11-15</a:t>
            </a:r>
            <a:endParaRPr lang="en-US" sz="1400" b="1" dirty="0">
              <a:latin typeface="+mn-lt"/>
            </a:endParaRPr>
          </a:p>
        </p:txBody>
      </p:sp>
      <p:sp>
        <p:nvSpPr>
          <p:cNvPr id="8"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What Do You Think?</a:t>
            </a: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idx="1"/>
          </p:nvPr>
        </p:nvSpPr>
        <p:spPr/>
        <p:txBody>
          <a:bodyPr/>
          <a:lstStyle/>
          <a:p>
            <a:r>
              <a:rPr lang="en-US" altLang="en-US" b="1" smtClean="0"/>
              <a:t>Think about situations that might make a learner feel left out.  What might those be?</a:t>
            </a:r>
            <a:r>
              <a:rPr lang="en-US" altLang="en-US" smtClean="0"/>
              <a:t> </a:t>
            </a:r>
          </a:p>
          <a:p>
            <a:pPr lvl="1"/>
            <a:r>
              <a:rPr lang="en-US" altLang="en-US" smtClean="0"/>
              <a:t>Instructor ignoring some learners</a:t>
            </a:r>
          </a:p>
          <a:p>
            <a:pPr lvl="1"/>
            <a:r>
              <a:rPr lang="en-US" altLang="en-US" smtClean="0"/>
              <a:t>Instructor having favorite learners</a:t>
            </a:r>
          </a:p>
          <a:p>
            <a:pPr lvl="1"/>
            <a:r>
              <a:rPr lang="en-US" altLang="en-US" smtClean="0"/>
              <a:t>Inability to do some exercises </a:t>
            </a:r>
          </a:p>
          <a:p>
            <a:pPr lvl="1"/>
            <a:r>
              <a:rPr lang="en-US" altLang="en-US" smtClean="0"/>
              <a:t>Discomfort with some exercises</a:t>
            </a:r>
          </a:p>
          <a:p>
            <a:pPr lvl="1"/>
            <a:r>
              <a:rPr lang="en-US" altLang="en-US" smtClean="0"/>
              <a:t>Instructor using inappropriate language/jokes</a:t>
            </a:r>
          </a:p>
          <a:p>
            <a:pPr lvl="1"/>
            <a:r>
              <a:rPr lang="en-US" altLang="en-US" smtClean="0"/>
              <a:t>Feeling that other learners “take charge” during activities/exercises </a:t>
            </a:r>
          </a:p>
        </p:txBody>
      </p:sp>
      <p:sp>
        <p:nvSpPr>
          <p:cNvPr id="26626"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26627"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C11B65F5-6C25-445A-95B0-5697800396E6}" type="slidenum">
              <a:rPr lang="en-US" altLang="en-US" sz="1400" smtClean="0"/>
              <a:pPr>
                <a:spcBef>
                  <a:spcPct val="0"/>
                </a:spcBef>
                <a:buFontTx/>
                <a:buNone/>
              </a:pPr>
              <a:t>25</a:t>
            </a:fld>
            <a:endParaRPr lang="en-US" altLang="en-US" sz="1400" smtClean="0"/>
          </a:p>
        </p:txBody>
      </p:sp>
      <p:sp>
        <p:nvSpPr>
          <p:cNvPr id="6" name="TextBox 5"/>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11-15</a:t>
            </a:r>
            <a:endParaRPr lang="en-US" sz="1400" b="1" dirty="0">
              <a:latin typeface="+mn-lt"/>
            </a:endParaRPr>
          </a:p>
        </p:txBody>
      </p:sp>
      <p:sp>
        <p:nvSpPr>
          <p:cNvPr id="8"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3600" dirty="0">
                <a:solidFill>
                  <a:schemeClr val="bg1"/>
                </a:solidFill>
                <a:cs typeface="Times New Roman" pitchFamily="18" charset="0"/>
              </a:rPr>
              <a:t>Don’t Leave Learners Out </a:t>
            </a: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Text Box 4"/>
          <p:cNvSpPr>
            <a:spLocks noGrp="1" noChangeArrowheads="1"/>
          </p:cNvSpPr>
          <p:nvPr>
            <p:ph idx="1"/>
          </p:nvPr>
        </p:nvSpPr>
        <p:spPr/>
        <p:txBody>
          <a:bodyPr/>
          <a:lstStyle/>
          <a:p>
            <a:r>
              <a:rPr lang="en-US" altLang="en-US" smtClean="0"/>
              <a:t>Watch language</a:t>
            </a:r>
          </a:p>
          <a:p>
            <a:r>
              <a:rPr lang="en-US" altLang="en-US" smtClean="0"/>
              <a:t>Be consistent</a:t>
            </a:r>
          </a:p>
          <a:p>
            <a:r>
              <a:rPr lang="en-US" altLang="en-US" smtClean="0"/>
              <a:t>Get to know learners</a:t>
            </a:r>
          </a:p>
          <a:p>
            <a:r>
              <a:rPr lang="en-US" altLang="en-US" smtClean="0"/>
              <a:t>Deal with touching appropriately</a:t>
            </a:r>
          </a:p>
        </p:txBody>
      </p:sp>
      <p:sp>
        <p:nvSpPr>
          <p:cNvPr id="27650"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27651"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CDE43C45-7877-45F5-A6E8-93938631D40D}" type="slidenum">
              <a:rPr lang="en-US" altLang="en-US" sz="1400" smtClean="0"/>
              <a:pPr>
                <a:spcBef>
                  <a:spcPct val="0"/>
                </a:spcBef>
                <a:buFontTx/>
                <a:buNone/>
              </a:pPr>
              <a:t>26</a:t>
            </a:fld>
            <a:endParaRPr lang="en-US" altLang="en-US" sz="1400" smtClean="0"/>
          </a:p>
        </p:txBody>
      </p:sp>
      <p:sp>
        <p:nvSpPr>
          <p:cNvPr id="7" name="TextBox 6"/>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11-15</a:t>
            </a:r>
            <a:endParaRPr lang="en-US" sz="1400" b="1" dirty="0">
              <a:latin typeface="+mn-lt"/>
            </a:endParaRPr>
          </a:p>
        </p:txBody>
      </p:sp>
      <p:sp>
        <p:nvSpPr>
          <p:cNvPr id="9" name="Title 1"/>
          <p:cNvSpPr>
            <a:spLocks noGrp="1"/>
          </p:cNvSpPr>
          <p:nvPr>
            <p:ph type="title"/>
          </p:nvPr>
        </p:nvSpPr>
        <p:spPr bwMode="auto">
          <a:xfrm>
            <a:off x="965200" y="-38100"/>
            <a:ext cx="7728424"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dirty="0">
                <a:solidFill>
                  <a:schemeClr val="bg1"/>
                </a:solidFill>
                <a:cs typeface="Times New Roman" pitchFamily="18" charset="0"/>
              </a:rPr>
              <a:t>Guidelines for Appropriate </a:t>
            </a:r>
            <a:r>
              <a:rPr lang="en-US" altLang="en-US" dirty="0" smtClean="0">
                <a:solidFill>
                  <a:schemeClr val="bg1"/>
                </a:solidFill>
                <a:cs typeface="Times New Roman" pitchFamily="18" charset="0"/>
              </a:rPr>
              <a:t/>
            </a:r>
            <a:br>
              <a:rPr lang="en-US" altLang="en-US" dirty="0" smtClean="0">
                <a:solidFill>
                  <a:schemeClr val="bg1"/>
                </a:solidFill>
                <a:cs typeface="Times New Roman" pitchFamily="18" charset="0"/>
              </a:rPr>
            </a:br>
            <a:r>
              <a:rPr lang="en-US" altLang="en-US" dirty="0" smtClean="0">
                <a:solidFill>
                  <a:schemeClr val="bg1"/>
                </a:solidFill>
                <a:cs typeface="Times New Roman" pitchFamily="18" charset="0"/>
              </a:rPr>
              <a:t>Behavior</a:t>
            </a:r>
            <a:endParaRPr lang="en-US" altLang="en-US" dirty="0">
              <a:solidFill>
                <a:schemeClr val="bg1"/>
              </a:solidFill>
              <a:cs typeface="Times New Roman" pitchFamily="18" charset="0"/>
            </a:endParaRP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8" name="Text Box 4"/>
          <p:cNvSpPr>
            <a:spLocks noGrp="1" noChangeArrowheads="1"/>
          </p:cNvSpPr>
          <p:nvPr>
            <p:ph idx="1"/>
          </p:nvPr>
        </p:nvSpPr>
        <p:spPr/>
        <p:txBody>
          <a:bodyPr/>
          <a:lstStyle/>
          <a:p>
            <a:r>
              <a:rPr lang="en-US" altLang="en-US" smtClean="0"/>
              <a:t>No place for jokes/comments about race, religion, gender, ethnicity, etc.</a:t>
            </a:r>
          </a:p>
          <a:p>
            <a:r>
              <a:rPr lang="en-US" altLang="en-US" smtClean="0"/>
              <a:t>Watch acronyms</a:t>
            </a:r>
          </a:p>
        </p:txBody>
      </p:sp>
      <p:sp>
        <p:nvSpPr>
          <p:cNvPr id="28674"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28675"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06F6C67F-D51C-419A-B591-7FBB3A49FEDF}" type="slidenum">
              <a:rPr lang="en-US" altLang="en-US" sz="1400" smtClean="0"/>
              <a:pPr>
                <a:spcBef>
                  <a:spcPct val="0"/>
                </a:spcBef>
                <a:buFontTx/>
                <a:buNone/>
              </a:pPr>
              <a:t>27</a:t>
            </a:fld>
            <a:endParaRPr lang="en-US" altLang="en-US" sz="1400" smtClean="0"/>
          </a:p>
        </p:txBody>
      </p:sp>
      <p:sp>
        <p:nvSpPr>
          <p:cNvPr id="7" name="TextBox 6"/>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11-15</a:t>
            </a:r>
            <a:endParaRPr lang="en-US" sz="1400" b="1" dirty="0">
              <a:latin typeface="+mn-lt"/>
            </a:endParaRPr>
          </a:p>
        </p:txBody>
      </p:sp>
      <p:sp>
        <p:nvSpPr>
          <p:cNvPr id="9"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Watch Your Language</a:t>
            </a: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2" name="Text Box 4"/>
          <p:cNvSpPr>
            <a:spLocks noGrp="1" noChangeArrowheads="1"/>
          </p:cNvSpPr>
          <p:nvPr>
            <p:ph idx="1"/>
          </p:nvPr>
        </p:nvSpPr>
        <p:spPr/>
        <p:txBody>
          <a:bodyPr/>
          <a:lstStyle/>
          <a:p>
            <a:r>
              <a:rPr lang="en-US" altLang="en-US" smtClean="0"/>
              <a:t>Address questions and comments to everyone  </a:t>
            </a:r>
          </a:p>
          <a:p>
            <a:r>
              <a:rPr lang="en-US" altLang="en-US" smtClean="0"/>
              <a:t>Don’t give additional attention to any one learner  </a:t>
            </a:r>
          </a:p>
          <a:p>
            <a:r>
              <a:rPr lang="en-US" altLang="en-US" smtClean="0"/>
              <a:t>Handle situations in the same way each time</a:t>
            </a:r>
          </a:p>
          <a:p>
            <a:r>
              <a:rPr lang="en-US" altLang="en-US" smtClean="0"/>
              <a:t>Watch for learners who withdraw </a:t>
            </a:r>
          </a:p>
          <a:p>
            <a:pPr lvl="1"/>
            <a:r>
              <a:rPr lang="en-US" altLang="en-US" smtClean="0"/>
              <a:t>Encourage everyone to participate</a:t>
            </a:r>
          </a:p>
          <a:p>
            <a:pPr lvl="1"/>
            <a:r>
              <a:rPr lang="en-US" altLang="en-US" smtClean="0"/>
              <a:t>Manage those who exclude or overlook others</a:t>
            </a:r>
          </a:p>
          <a:p>
            <a:endParaRPr lang="en-US" altLang="en-US" smtClean="0"/>
          </a:p>
        </p:txBody>
      </p:sp>
      <p:sp>
        <p:nvSpPr>
          <p:cNvPr id="29698"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29699"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83135987-9D64-4C31-A9F8-7318AC8FBF8C}" type="slidenum">
              <a:rPr lang="en-US" altLang="en-US" sz="1400" smtClean="0"/>
              <a:pPr>
                <a:spcBef>
                  <a:spcPct val="0"/>
                </a:spcBef>
                <a:buFontTx/>
                <a:buNone/>
              </a:pPr>
              <a:t>28</a:t>
            </a:fld>
            <a:endParaRPr lang="en-US" altLang="en-US" sz="1400" smtClean="0"/>
          </a:p>
        </p:txBody>
      </p:sp>
      <p:sp>
        <p:nvSpPr>
          <p:cNvPr id="7" name="TextBox 6"/>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11-16</a:t>
            </a:r>
            <a:endParaRPr lang="en-US" sz="1400" b="1" dirty="0">
              <a:latin typeface="+mn-lt"/>
            </a:endParaRPr>
          </a:p>
        </p:txBody>
      </p:sp>
      <p:sp>
        <p:nvSpPr>
          <p:cNvPr id="9"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Be Consistent</a:t>
            </a: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6" name="Text Box 4"/>
          <p:cNvSpPr>
            <a:spLocks noGrp="1" noChangeArrowheads="1"/>
          </p:cNvSpPr>
          <p:nvPr>
            <p:ph idx="1"/>
          </p:nvPr>
        </p:nvSpPr>
        <p:spPr/>
        <p:txBody>
          <a:bodyPr/>
          <a:lstStyle/>
          <a:p>
            <a:r>
              <a:rPr lang="en-US" altLang="en-US" smtClean="0"/>
              <a:t>Talk with learners before and after class</a:t>
            </a:r>
          </a:p>
          <a:p>
            <a:r>
              <a:rPr lang="en-US" altLang="en-US" smtClean="0"/>
              <a:t>Find out who might have limitations in doing exercises </a:t>
            </a:r>
          </a:p>
        </p:txBody>
      </p:sp>
      <p:sp>
        <p:nvSpPr>
          <p:cNvPr id="30722"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30723"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6E78A344-9595-41AD-A1B2-79439E69C921}" type="slidenum">
              <a:rPr lang="en-US" altLang="en-US" sz="1400" smtClean="0"/>
              <a:pPr>
                <a:spcBef>
                  <a:spcPct val="0"/>
                </a:spcBef>
                <a:buFontTx/>
                <a:buNone/>
              </a:pPr>
              <a:t>29</a:t>
            </a:fld>
            <a:endParaRPr lang="en-US" altLang="en-US" sz="1400" smtClean="0"/>
          </a:p>
        </p:txBody>
      </p:sp>
      <p:sp>
        <p:nvSpPr>
          <p:cNvPr id="7" name="TextBox 6"/>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11-16</a:t>
            </a:r>
            <a:endParaRPr lang="en-US" sz="1400" b="1" dirty="0">
              <a:latin typeface="+mn-lt"/>
            </a:endParaRPr>
          </a:p>
        </p:txBody>
      </p:sp>
      <p:sp>
        <p:nvSpPr>
          <p:cNvPr id="9"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Get to Know Learners </a:t>
            </a: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4099"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7B56E1B4-6F1A-46C9-A89D-C5D9FFD605D6}" type="slidenum">
              <a:rPr lang="en-US" altLang="en-US" sz="1400" smtClean="0"/>
              <a:pPr>
                <a:spcBef>
                  <a:spcPct val="0"/>
                </a:spcBef>
                <a:buFontTx/>
                <a:buNone/>
              </a:pPr>
              <a:t>3</a:t>
            </a:fld>
            <a:endParaRPr lang="en-US" altLang="en-US" sz="1400" smtClean="0"/>
          </a:p>
        </p:txBody>
      </p:sp>
      <p:sp>
        <p:nvSpPr>
          <p:cNvPr id="4100" name="Title 1"/>
          <p:cNvSpPr>
            <a:spLocks noGrp="1"/>
          </p:cNvSpPr>
          <p:nvPr>
            <p:ph type="title" idx="4294967295"/>
          </p:nvPr>
        </p:nvSpPr>
        <p:spPr bwMode="auto">
          <a:xfrm>
            <a:off x="965200" y="76200"/>
            <a:ext cx="5588000" cy="8255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US" altLang="en-US" sz="4000" dirty="0" smtClean="0">
                <a:solidFill>
                  <a:schemeClr val="bg1"/>
                </a:solidFill>
                <a:cs typeface="Times New Roman" pitchFamily="18" charset="0"/>
              </a:rPr>
              <a:t>Unit Objectives (</a:t>
            </a:r>
            <a:r>
              <a:rPr lang="en-US" altLang="en-US" sz="4000" dirty="0" err="1" smtClean="0">
                <a:solidFill>
                  <a:schemeClr val="bg1"/>
                </a:solidFill>
                <a:cs typeface="Times New Roman" pitchFamily="18" charset="0"/>
              </a:rPr>
              <a:t>con’t</a:t>
            </a:r>
            <a:r>
              <a:rPr lang="en-US" altLang="en-US" sz="4000" dirty="0" smtClean="0">
                <a:solidFill>
                  <a:schemeClr val="bg1"/>
                </a:solidFill>
                <a:cs typeface="Times New Roman" pitchFamily="18" charset="0"/>
              </a:rPr>
              <a:t>)</a:t>
            </a:r>
          </a:p>
        </p:txBody>
      </p:sp>
      <p:sp>
        <p:nvSpPr>
          <p:cNvPr id="4101" name="Content Placeholder 2"/>
          <p:cNvSpPr>
            <a:spLocks noGrp="1"/>
          </p:cNvSpPr>
          <p:nvPr>
            <p:ph idx="4294967295"/>
          </p:nvPr>
        </p:nvSpPr>
        <p:spPr/>
        <p:txBody>
          <a:bodyPr/>
          <a:lstStyle/>
          <a:p>
            <a:pPr lvl="1"/>
            <a:r>
              <a:rPr lang="en-US" altLang="en-US" smtClean="0"/>
              <a:t>State guidelines for responding appropriately to situations that might make a learner feel left out</a:t>
            </a:r>
          </a:p>
          <a:p>
            <a:pPr lvl="1"/>
            <a:r>
              <a:rPr lang="en-US" altLang="en-US" smtClean="0"/>
              <a:t>Describe seven kinds of behavior that might be disruptive in the classroom</a:t>
            </a:r>
          </a:p>
          <a:p>
            <a:pPr lvl="1"/>
            <a:r>
              <a:rPr lang="en-US" altLang="en-US" smtClean="0"/>
              <a:t>Discuss what motivates those behaviors and how instructors might respond</a:t>
            </a:r>
          </a:p>
          <a:p>
            <a:pPr lvl="1"/>
            <a:r>
              <a:rPr lang="en-US" altLang="en-US" smtClean="0"/>
              <a:t>Explain what kinds of accommodations may need to be made for some learners</a:t>
            </a:r>
          </a:p>
        </p:txBody>
      </p:sp>
      <p:sp>
        <p:nvSpPr>
          <p:cNvPr id="7" name="TextBox 6"/>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a:t>
            </a:r>
            <a:endParaRPr lang="en-US" sz="1400" b="1" dirty="0">
              <a:latin typeface="+mn-lt"/>
            </a:endParaRP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0" name="Text Box 4"/>
          <p:cNvSpPr>
            <a:spLocks noGrp="1" noChangeArrowheads="1"/>
          </p:cNvSpPr>
          <p:nvPr>
            <p:ph idx="1"/>
          </p:nvPr>
        </p:nvSpPr>
        <p:spPr/>
        <p:txBody>
          <a:bodyPr/>
          <a:lstStyle/>
          <a:p>
            <a:r>
              <a:rPr lang="en-US" altLang="en-US" smtClean="0"/>
              <a:t>When touching is involved, explain and ask permission</a:t>
            </a:r>
          </a:p>
          <a:p>
            <a:r>
              <a:rPr lang="en-US" altLang="en-US" smtClean="0"/>
              <a:t>Model appropriate behavior to help participants feel more comfortable about touching survivors</a:t>
            </a:r>
          </a:p>
          <a:p>
            <a:r>
              <a:rPr lang="en-US" altLang="en-US" smtClean="0"/>
              <a:t>“Ask permission” to touch is used to help CERT members become more comfortable with touching someone else  </a:t>
            </a:r>
          </a:p>
        </p:txBody>
      </p:sp>
      <p:sp>
        <p:nvSpPr>
          <p:cNvPr id="31746"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31747"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8819916B-D276-486E-A61C-FADC04906155}" type="slidenum">
              <a:rPr lang="en-US" altLang="en-US" sz="1400" smtClean="0"/>
              <a:pPr>
                <a:spcBef>
                  <a:spcPct val="0"/>
                </a:spcBef>
                <a:buFontTx/>
                <a:buNone/>
              </a:pPr>
              <a:t>30</a:t>
            </a:fld>
            <a:endParaRPr lang="en-US" altLang="en-US" sz="1400" smtClean="0"/>
          </a:p>
        </p:txBody>
      </p:sp>
      <p:sp>
        <p:nvSpPr>
          <p:cNvPr id="7" name="TextBox 6"/>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11-16</a:t>
            </a:r>
            <a:endParaRPr lang="en-US" sz="1400" b="1" dirty="0">
              <a:latin typeface="+mn-lt"/>
            </a:endParaRPr>
          </a:p>
        </p:txBody>
      </p:sp>
      <p:sp>
        <p:nvSpPr>
          <p:cNvPr id="9"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Deal with Touch </a:t>
            </a: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4" name="Text Box 4"/>
          <p:cNvSpPr>
            <a:spLocks noGrp="1" noChangeArrowheads="1"/>
          </p:cNvSpPr>
          <p:nvPr>
            <p:ph idx="1"/>
          </p:nvPr>
        </p:nvSpPr>
        <p:spPr/>
        <p:txBody>
          <a:bodyPr/>
          <a:lstStyle/>
          <a:p>
            <a:r>
              <a:rPr lang="en-US" altLang="en-US" b="1" smtClean="0"/>
              <a:t>For those of you who have taught </a:t>
            </a:r>
            <a:r>
              <a:rPr lang="en-US" altLang="en-US" b="1" i="1" smtClean="0"/>
              <a:t>CERT Basic Training</a:t>
            </a:r>
            <a:r>
              <a:rPr lang="en-US" altLang="en-US" b="1" smtClean="0"/>
              <a:t>, what methods have you found to be effective for asking permission to touch?</a:t>
            </a:r>
            <a:r>
              <a:rPr lang="en-US" altLang="en-US" smtClean="0"/>
              <a:t> </a:t>
            </a:r>
          </a:p>
        </p:txBody>
      </p:sp>
      <p:sp>
        <p:nvSpPr>
          <p:cNvPr id="32770"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32771"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8F133615-50FA-4D6B-BBB4-AA658CF59404}" type="slidenum">
              <a:rPr lang="en-US" altLang="en-US" sz="1400" smtClean="0"/>
              <a:pPr>
                <a:spcBef>
                  <a:spcPct val="0"/>
                </a:spcBef>
                <a:buFontTx/>
                <a:buNone/>
              </a:pPr>
              <a:t>31</a:t>
            </a:fld>
            <a:endParaRPr lang="en-US" altLang="en-US" sz="1400" smtClean="0"/>
          </a:p>
        </p:txBody>
      </p:sp>
      <p:sp>
        <p:nvSpPr>
          <p:cNvPr id="7" name="TextBox 6"/>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11-16</a:t>
            </a:r>
            <a:endParaRPr lang="en-US" sz="1400" b="1" dirty="0">
              <a:latin typeface="+mn-lt"/>
            </a:endParaRPr>
          </a:p>
        </p:txBody>
      </p:sp>
      <p:sp>
        <p:nvSpPr>
          <p:cNvPr id="9"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What Do You Think? </a:t>
            </a: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3"/>
          <p:cNvSpPr>
            <a:spLocks noGrp="1" noChangeArrowheads="1"/>
          </p:cNvSpPr>
          <p:nvPr>
            <p:ph idx="1"/>
          </p:nvPr>
        </p:nvSpPr>
        <p:spPr/>
        <p:txBody>
          <a:bodyPr/>
          <a:lstStyle/>
          <a:p>
            <a:r>
              <a:rPr lang="en-US" altLang="en-US" smtClean="0"/>
              <a:t>Unit 5: Importance of creating positive learning environment</a:t>
            </a:r>
          </a:p>
          <a:p>
            <a:pPr lvl="1"/>
            <a:r>
              <a:rPr lang="en-US" altLang="en-US" smtClean="0"/>
              <a:t>Teach to various learning styles (auditory, visual, tactile) </a:t>
            </a:r>
          </a:p>
          <a:p>
            <a:pPr lvl="1"/>
            <a:r>
              <a:rPr lang="en-US" altLang="en-US" smtClean="0"/>
              <a:t>Use techniques that maximize learning, like motivation and reinforcement</a:t>
            </a:r>
          </a:p>
          <a:p>
            <a:r>
              <a:rPr lang="en-US" altLang="en-US" smtClean="0"/>
              <a:t>Unit 11: Create positive learning environment</a:t>
            </a:r>
          </a:p>
          <a:p>
            <a:pPr lvl="1"/>
            <a:r>
              <a:rPr lang="en-US" altLang="en-US" smtClean="0"/>
              <a:t>Learn about your learners </a:t>
            </a:r>
          </a:p>
          <a:p>
            <a:pPr lvl="1"/>
            <a:r>
              <a:rPr lang="en-US" altLang="en-US" smtClean="0"/>
              <a:t>Control sensitive situations</a:t>
            </a:r>
          </a:p>
          <a:p>
            <a:pPr lvl="1"/>
            <a:endParaRPr lang="en-US" altLang="en-US" smtClean="0"/>
          </a:p>
        </p:txBody>
      </p:sp>
      <p:sp>
        <p:nvSpPr>
          <p:cNvPr id="33794"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33795"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381F0058-0F4E-4BC1-894B-15387113B70A}" type="slidenum">
              <a:rPr lang="en-US" altLang="en-US" sz="1400" smtClean="0"/>
              <a:pPr>
                <a:spcBef>
                  <a:spcPct val="0"/>
                </a:spcBef>
                <a:buFontTx/>
                <a:buNone/>
              </a:pPr>
              <a:t>32</a:t>
            </a:fld>
            <a:endParaRPr lang="en-US" altLang="en-US" sz="1400" smtClean="0"/>
          </a:p>
        </p:txBody>
      </p:sp>
      <p:sp>
        <p:nvSpPr>
          <p:cNvPr id="6" name="TextBox 5"/>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11-16</a:t>
            </a:r>
            <a:endParaRPr lang="en-US" sz="1400" b="1" dirty="0">
              <a:latin typeface="+mn-lt"/>
            </a:endParaRPr>
          </a:p>
        </p:txBody>
      </p:sp>
      <p:sp>
        <p:nvSpPr>
          <p:cNvPr id="8"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Review </a:t>
            </a: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34819"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93C0A5DB-48F1-41BB-B33C-F4406F186865}" type="slidenum">
              <a:rPr lang="en-US" altLang="en-US" sz="1400" smtClean="0"/>
              <a:pPr>
                <a:spcBef>
                  <a:spcPct val="0"/>
                </a:spcBef>
                <a:buFontTx/>
                <a:buNone/>
              </a:pPr>
              <a:t>33</a:t>
            </a:fld>
            <a:endParaRPr lang="en-US" altLang="en-US" sz="1400" smtClean="0"/>
          </a:p>
        </p:txBody>
      </p:sp>
      <p:pic>
        <p:nvPicPr>
          <p:cNvPr id="34822" name="Picture 4" descr="Bra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9688" y="1160463"/>
            <a:ext cx="6373812" cy="478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11-16</a:t>
            </a:r>
            <a:endParaRPr lang="en-US" sz="1400" b="1" dirty="0">
              <a:latin typeface="+mn-lt"/>
            </a:endParaRPr>
          </a:p>
        </p:txBody>
      </p:sp>
      <p:sp>
        <p:nvSpPr>
          <p:cNvPr id="9"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3600" dirty="0">
                <a:solidFill>
                  <a:schemeClr val="bg1"/>
                </a:solidFill>
                <a:cs typeface="Times New Roman" pitchFamily="18" charset="0"/>
              </a:rPr>
              <a:t>Brain and Hippocampus </a:t>
            </a:r>
          </a:p>
        </p:txBody>
      </p:sp>
      <p:pic>
        <p:nvPicPr>
          <p:cNvPr id="8" name="Picture 7" descr="CERT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2"/>
          <p:cNvSpPr>
            <a:spLocks noGrp="1" noChangeArrowheads="1"/>
          </p:cNvSpPr>
          <p:nvPr>
            <p:ph idx="1"/>
          </p:nvPr>
        </p:nvSpPr>
        <p:spPr/>
        <p:txBody>
          <a:bodyPr/>
          <a:lstStyle/>
          <a:p>
            <a:pPr marL="609600" indent="-609600"/>
            <a:r>
              <a:rPr lang="en-US" altLang="en-US" smtClean="0"/>
              <a:t>Break large content chunks into smaller chunks</a:t>
            </a:r>
          </a:p>
          <a:p>
            <a:pPr marL="609600" indent="-609600"/>
            <a:r>
              <a:rPr lang="en-US" altLang="en-US" smtClean="0"/>
              <a:t>Present 5-10 minutes of content</a:t>
            </a:r>
          </a:p>
          <a:p>
            <a:pPr marL="609600" indent="-609600"/>
            <a:r>
              <a:rPr lang="en-US" altLang="en-US" smtClean="0"/>
              <a:t>Let learners “play” with content (talk about it, ask/answer questions about it, do an activity with it)</a:t>
            </a:r>
          </a:p>
          <a:p>
            <a:pPr marL="609600" indent="-609600"/>
            <a:r>
              <a:rPr lang="en-US" altLang="en-US" smtClean="0"/>
              <a:t>During “play” time hippocampus processes information</a:t>
            </a:r>
          </a:p>
          <a:p>
            <a:pPr marL="609600" indent="-609600"/>
            <a:r>
              <a:rPr lang="en-US" altLang="en-US" smtClean="0"/>
              <a:t>Repeat process</a:t>
            </a:r>
          </a:p>
          <a:p>
            <a:pPr marL="990600" lvl="1" indent="-533400"/>
            <a:endParaRPr lang="en-US" altLang="en-US" smtClean="0"/>
          </a:p>
        </p:txBody>
      </p:sp>
      <p:sp>
        <p:nvSpPr>
          <p:cNvPr id="35842"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35843"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FDE43B34-05F8-42C3-BB04-F3615632FA67}" type="slidenum">
              <a:rPr lang="en-US" altLang="en-US" sz="1400" smtClean="0"/>
              <a:pPr>
                <a:spcBef>
                  <a:spcPct val="0"/>
                </a:spcBef>
                <a:buFontTx/>
                <a:buNone/>
              </a:pPr>
              <a:t>34</a:t>
            </a:fld>
            <a:endParaRPr lang="en-US" altLang="en-US" sz="1400" smtClean="0"/>
          </a:p>
        </p:txBody>
      </p:sp>
      <p:sp>
        <p:nvSpPr>
          <p:cNvPr id="6" name="TextBox 5"/>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11-18</a:t>
            </a:r>
            <a:endParaRPr lang="en-US" sz="1400" b="1" dirty="0">
              <a:latin typeface="+mn-lt"/>
            </a:endParaRPr>
          </a:p>
        </p:txBody>
      </p:sp>
      <p:sp>
        <p:nvSpPr>
          <p:cNvPr id="8"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Rule of Thumb</a:t>
            </a: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2"/>
          <p:cNvSpPr>
            <a:spLocks noGrp="1" noChangeArrowheads="1"/>
          </p:cNvSpPr>
          <p:nvPr>
            <p:ph idx="1"/>
          </p:nvPr>
        </p:nvSpPr>
        <p:spPr/>
        <p:txBody>
          <a:bodyPr/>
          <a:lstStyle/>
          <a:p>
            <a:pPr marL="609600" indent="-609600"/>
            <a:r>
              <a:rPr lang="en-US" altLang="en-US" smtClean="0"/>
              <a:t>Pre-expose learners to ideas and concepts</a:t>
            </a:r>
          </a:p>
          <a:p>
            <a:pPr marL="609600" indent="-609600"/>
            <a:r>
              <a:rPr lang="en-US" altLang="en-US" smtClean="0"/>
              <a:t>This starts learning process and gives hippocampus pegs that it </a:t>
            </a:r>
            <a:br>
              <a:rPr lang="en-US" altLang="en-US" smtClean="0"/>
            </a:br>
            <a:r>
              <a:rPr lang="en-US" altLang="en-US" smtClean="0"/>
              <a:t>can hang new information </a:t>
            </a:r>
            <a:br>
              <a:rPr lang="en-US" altLang="en-US" smtClean="0"/>
            </a:br>
            <a:r>
              <a:rPr lang="en-US" altLang="en-US" smtClean="0"/>
              <a:t>onto</a:t>
            </a:r>
          </a:p>
          <a:p>
            <a:pPr marL="609600" indent="-609600"/>
            <a:r>
              <a:rPr lang="en-US" altLang="en-US" smtClean="0"/>
              <a:t>Hippocampus can process </a:t>
            </a:r>
            <a:br>
              <a:rPr lang="en-US" altLang="en-US" smtClean="0"/>
            </a:br>
            <a:r>
              <a:rPr lang="en-US" altLang="en-US" smtClean="0"/>
              <a:t>information faster if it has </a:t>
            </a:r>
            <a:br>
              <a:rPr lang="en-US" altLang="en-US" smtClean="0"/>
            </a:br>
            <a:r>
              <a:rPr lang="en-US" altLang="en-US" smtClean="0"/>
              <a:t>already made pegs</a:t>
            </a:r>
          </a:p>
        </p:txBody>
      </p:sp>
      <p:sp>
        <p:nvSpPr>
          <p:cNvPr id="36866"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36867"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EB5900A4-07BD-447B-93C4-3DCD658828F0}" type="slidenum">
              <a:rPr lang="en-US" altLang="en-US" sz="1400" smtClean="0"/>
              <a:pPr>
                <a:spcBef>
                  <a:spcPct val="0"/>
                </a:spcBef>
                <a:buFontTx/>
                <a:buNone/>
              </a:pPr>
              <a:t>35</a:t>
            </a:fld>
            <a:endParaRPr lang="en-US" altLang="en-US" sz="1400" smtClean="0"/>
          </a:p>
        </p:txBody>
      </p:sp>
      <p:pic>
        <p:nvPicPr>
          <p:cNvPr id="36870" name="Picture 4" descr="building block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5550" y="2986088"/>
            <a:ext cx="2130425" cy="28463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11-18</a:t>
            </a:r>
            <a:endParaRPr lang="en-US" sz="1400" b="1" dirty="0">
              <a:latin typeface="+mn-lt"/>
            </a:endParaRPr>
          </a:p>
        </p:txBody>
      </p:sp>
      <p:sp>
        <p:nvSpPr>
          <p:cNvPr id="9"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a:solidFill>
                  <a:schemeClr val="bg1"/>
                </a:solidFill>
                <a:cs typeface="Times New Roman" pitchFamily="18" charset="0"/>
              </a:rPr>
              <a:t>Building Blocks</a:t>
            </a:r>
          </a:p>
        </p:txBody>
      </p:sp>
      <p:pic>
        <p:nvPicPr>
          <p:cNvPr id="8" name="Picture 7" descr="CERT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2"/>
          <p:cNvSpPr>
            <a:spLocks noGrp="1" noChangeArrowheads="1"/>
          </p:cNvSpPr>
          <p:nvPr>
            <p:ph idx="1"/>
          </p:nvPr>
        </p:nvSpPr>
        <p:spPr/>
        <p:txBody>
          <a:bodyPr/>
          <a:lstStyle/>
          <a:p>
            <a:r>
              <a:rPr lang="en-US" altLang="en-US" b="1" smtClean="0"/>
              <a:t>What kinds of behaviors have you seen that indicate a learner might not be fully engaged in the class?</a:t>
            </a:r>
          </a:p>
        </p:txBody>
      </p:sp>
      <p:sp>
        <p:nvSpPr>
          <p:cNvPr id="37890"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37891"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605D890C-725E-4EEF-B89F-7975263FD58C}" type="slidenum">
              <a:rPr lang="en-US" altLang="en-US" sz="1400" smtClean="0"/>
              <a:pPr>
                <a:spcBef>
                  <a:spcPct val="0"/>
                </a:spcBef>
                <a:buFontTx/>
                <a:buNone/>
              </a:pPr>
              <a:t>36</a:t>
            </a:fld>
            <a:endParaRPr lang="en-US" altLang="en-US" sz="1400" smtClean="0"/>
          </a:p>
        </p:txBody>
      </p:sp>
      <p:sp>
        <p:nvSpPr>
          <p:cNvPr id="6" name="TextBox 5"/>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11-19</a:t>
            </a:r>
            <a:endParaRPr lang="en-US" sz="1400" b="1" dirty="0">
              <a:latin typeface="+mn-lt"/>
            </a:endParaRPr>
          </a:p>
        </p:txBody>
      </p:sp>
      <p:sp>
        <p:nvSpPr>
          <p:cNvPr id="8"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What Do You Think?</a:t>
            </a: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2"/>
          <p:cNvSpPr>
            <a:spLocks noGrp="1" noChangeArrowheads="1"/>
          </p:cNvSpPr>
          <p:nvPr>
            <p:ph idx="1"/>
          </p:nvPr>
        </p:nvSpPr>
        <p:spPr/>
        <p:txBody>
          <a:bodyPr/>
          <a:lstStyle/>
          <a:p>
            <a:pPr>
              <a:lnSpc>
                <a:spcPct val="90000"/>
              </a:lnSpc>
            </a:pPr>
            <a:r>
              <a:rPr lang="en-US" altLang="en-US" b="1" smtClean="0"/>
              <a:t>What kinds of behaviors have you seen that indicate a learner might not be fully engaged in the class?</a:t>
            </a:r>
          </a:p>
          <a:p>
            <a:pPr lvl="1">
              <a:lnSpc>
                <a:spcPct val="90000"/>
              </a:lnSpc>
            </a:pPr>
            <a:r>
              <a:rPr lang="en-US" altLang="en-US" smtClean="0"/>
              <a:t>Side conversationalist</a:t>
            </a:r>
          </a:p>
          <a:p>
            <a:pPr lvl="1">
              <a:lnSpc>
                <a:spcPct val="90000"/>
              </a:lnSpc>
            </a:pPr>
            <a:r>
              <a:rPr lang="en-US" altLang="en-US" smtClean="0"/>
              <a:t>Non-participator</a:t>
            </a:r>
          </a:p>
          <a:p>
            <a:pPr lvl="1">
              <a:lnSpc>
                <a:spcPct val="90000"/>
              </a:lnSpc>
            </a:pPr>
            <a:r>
              <a:rPr lang="en-US" altLang="en-US" smtClean="0"/>
              <a:t>Expert</a:t>
            </a:r>
          </a:p>
          <a:p>
            <a:pPr lvl="1">
              <a:lnSpc>
                <a:spcPct val="90000"/>
              </a:lnSpc>
            </a:pPr>
            <a:r>
              <a:rPr lang="en-US" altLang="en-US" smtClean="0"/>
              <a:t>Dart thrower</a:t>
            </a:r>
          </a:p>
          <a:p>
            <a:pPr lvl="1">
              <a:lnSpc>
                <a:spcPct val="90000"/>
              </a:lnSpc>
            </a:pPr>
            <a:r>
              <a:rPr lang="en-US" altLang="en-US" smtClean="0"/>
              <a:t>Hare</a:t>
            </a:r>
          </a:p>
          <a:p>
            <a:pPr lvl="1">
              <a:lnSpc>
                <a:spcPct val="90000"/>
              </a:lnSpc>
            </a:pPr>
            <a:r>
              <a:rPr lang="en-US" altLang="en-US" smtClean="0"/>
              <a:t>Noisemaker</a:t>
            </a:r>
          </a:p>
          <a:p>
            <a:pPr lvl="1">
              <a:lnSpc>
                <a:spcPct val="90000"/>
              </a:lnSpc>
            </a:pPr>
            <a:r>
              <a:rPr lang="en-US" altLang="en-US" smtClean="0"/>
              <a:t>Class clown</a:t>
            </a:r>
          </a:p>
        </p:txBody>
      </p:sp>
      <p:sp>
        <p:nvSpPr>
          <p:cNvPr id="38914"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38915"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CEFADD88-2C33-4C9B-9490-C96852565595}" type="slidenum">
              <a:rPr lang="en-US" altLang="en-US" sz="1400" smtClean="0"/>
              <a:pPr>
                <a:spcBef>
                  <a:spcPct val="0"/>
                </a:spcBef>
                <a:buFontTx/>
                <a:buNone/>
              </a:pPr>
              <a:t>37</a:t>
            </a:fld>
            <a:endParaRPr lang="en-US" altLang="en-US" sz="1400" smtClean="0"/>
          </a:p>
        </p:txBody>
      </p:sp>
      <p:sp>
        <p:nvSpPr>
          <p:cNvPr id="6" name="TextBox 5"/>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11-19</a:t>
            </a:r>
            <a:endParaRPr lang="en-US" sz="1400" b="1" dirty="0">
              <a:latin typeface="+mn-lt"/>
            </a:endParaRPr>
          </a:p>
        </p:txBody>
      </p:sp>
      <p:sp>
        <p:nvSpPr>
          <p:cNvPr id="8"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Disruptive Behaviors</a:t>
            </a: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2"/>
          <p:cNvSpPr>
            <a:spLocks noGrp="1" noChangeArrowheads="1"/>
          </p:cNvSpPr>
          <p:nvPr>
            <p:ph idx="1"/>
          </p:nvPr>
        </p:nvSpPr>
        <p:spPr/>
        <p:txBody>
          <a:bodyPr/>
          <a:lstStyle/>
          <a:p>
            <a:r>
              <a:rPr lang="en-US" altLang="en-US" b="1" smtClean="0"/>
              <a:t>How did the challenging behaviors enacted during the previous section impact your ability to learn or concentrate?</a:t>
            </a:r>
          </a:p>
        </p:txBody>
      </p:sp>
      <p:sp>
        <p:nvSpPr>
          <p:cNvPr id="39938"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39939"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3A22DA1C-7A3B-40CB-BE2C-A5939B42CE66}" type="slidenum">
              <a:rPr lang="en-US" altLang="en-US" sz="1400" smtClean="0"/>
              <a:pPr>
                <a:spcBef>
                  <a:spcPct val="0"/>
                </a:spcBef>
                <a:buFontTx/>
                <a:buNone/>
              </a:pPr>
              <a:t>38</a:t>
            </a:fld>
            <a:endParaRPr lang="en-US" altLang="en-US" sz="1400" smtClean="0"/>
          </a:p>
        </p:txBody>
      </p:sp>
      <p:sp>
        <p:nvSpPr>
          <p:cNvPr id="6" name="TextBox 5"/>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11-19</a:t>
            </a:r>
            <a:endParaRPr lang="en-US" sz="1400" b="1" dirty="0">
              <a:latin typeface="+mn-lt"/>
            </a:endParaRPr>
          </a:p>
        </p:txBody>
      </p:sp>
      <p:sp>
        <p:nvSpPr>
          <p:cNvPr id="8"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What Do You Think?</a:t>
            </a: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2"/>
          <p:cNvSpPr>
            <a:spLocks noGrp="1" noChangeArrowheads="1"/>
          </p:cNvSpPr>
          <p:nvPr>
            <p:ph idx="1"/>
          </p:nvPr>
        </p:nvSpPr>
        <p:spPr/>
        <p:txBody>
          <a:bodyPr/>
          <a:lstStyle/>
          <a:p>
            <a:r>
              <a:rPr lang="en-US" altLang="en-US" smtClean="0"/>
              <a:t>Disruptive behavior may cause others in the class to:</a:t>
            </a:r>
          </a:p>
          <a:p>
            <a:pPr lvl="1"/>
            <a:r>
              <a:rPr lang="en-US" altLang="en-US" smtClean="0"/>
              <a:t>Have trouble concentrating</a:t>
            </a:r>
          </a:p>
          <a:p>
            <a:pPr lvl="1"/>
            <a:r>
              <a:rPr lang="en-US" altLang="en-US" smtClean="0"/>
              <a:t>Have difficulty hearing instructor</a:t>
            </a:r>
          </a:p>
          <a:p>
            <a:pPr lvl="1"/>
            <a:r>
              <a:rPr lang="en-US" altLang="en-US" smtClean="0"/>
              <a:t>Feel less motivated</a:t>
            </a:r>
          </a:p>
          <a:p>
            <a:pPr lvl="1"/>
            <a:r>
              <a:rPr lang="en-US" altLang="en-US" smtClean="0"/>
              <a:t>Feel angry or irritated</a:t>
            </a:r>
          </a:p>
          <a:p>
            <a:pPr lvl="1"/>
            <a:r>
              <a:rPr lang="en-US" altLang="en-US" smtClean="0"/>
              <a:t>Feel left out</a:t>
            </a:r>
          </a:p>
          <a:p>
            <a:pPr lvl="1"/>
            <a:r>
              <a:rPr lang="en-US" altLang="en-US" smtClean="0"/>
              <a:t>Participate less</a:t>
            </a:r>
          </a:p>
        </p:txBody>
      </p:sp>
      <p:sp>
        <p:nvSpPr>
          <p:cNvPr id="40962"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40963"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B1CBAF46-D7AD-4215-9637-EB6CFF4D0BFE}" type="slidenum">
              <a:rPr lang="en-US" altLang="en-US" sz="1400" smtClean="0"/>
              <a:pPr>
                <a:spcBef>
                  <a:spcPct val="0"/>
                </a:spcBef>
                <a:buFontTx/>
                <a:buNone/>
              </a:pPr>
              <a:t>39</a:t>
            </a:fld>
            <a:endParaRPr lang="en-US" altLang="en-US" sz="1400" smtClean="0"/>
          </a:p>
        </p:txBody>
      </p:sp>
      <p:sp>
        <p:nvSpPr>
          <p:cNvPr id="6" name="TextBox 5"/>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11-19</a:t>
            </a:r>
            <a:endParaRPr lang="en-US" sz="1400" b="1" dirty="0">
              <a:latin typeface="+mn-lt"/>
            </a:endParaRPr>
          </a:p>
        </p:txBody>
      </p:sp>
      <p:sp>
        <p:nvSpPr>
          <p:cNvPr id="8"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dirty="0">
                <a:solidFill>
                  <a:schemeClr val="bg1"/>
                </a:solidFill>
                <a:cs typeface="Times New Roman" pitchFamily="18" charset="0"/>
              </a:rPr>
              <a:t>Effect of Disruptive Behaviors</a:t>
            </a: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5123"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AFF03BF6-05FC-43B6-9D20-48E3FE67D3BD}" type="slidenum">
              <a:rPr lang="en-US" altLang="en-US" sz="1400" smtClean="0"/>
              <a:pPr>
                <a:spcBef>
                  <a:spcPct val="0"/>
                </a:spcBef>
                <a:buFontTx/>
                <a:buNone/>
              </a:pPr>
              <a:t>4</a:t>
            </a:fld>
            <a:endParaRPr lang="en-US" altLang="en-US" sz="1400" smtClean="0"/>
          </a:p>
        </p:txBody>
      </p:sp>
      <p:sp>
        <p:nvSpPr>
          <p:cNvPr id="5124" name="Title 1"/>
          <p:cNvSpPr>
            <a:spLocks noGrp="1"/>
          </p:cNvSpPr>
          <p:nvPr>
            <p:ph type="title" idx="4294967295"/>
          </p:nvPr>
        </p:nvSpPr>
        <p:spPr bwMode="auto">
          <a:xfrm>
            <a:off x="965200" y="76200"/>
            <a:ext cx="5588000" cy="8255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US" altLang="en-US" smtClean="0">
                <a:solidFill>
                  <a:schemeClr val="bg1"/>
                </a:solidFill>
                <a:cs typeface="Times New Roman" pitchFamily="18" charset="0"/>
              </a:rPr>
              <a:t>What Do You Think?</a:t>
            </a:r>
          </a:p>
        </p:txBody>
      </p:sp>
      <p:sp>
        <p:nvSpPr>
          <p:cNvPr id="5125" name="Content Placeholder 2"/>
          <p:cNvSpPr>
            <a:spLocks noGrp="1"/>
          </p:cNvSpPr>
          <p:nvPr>
            <p:ph idx="4294967295"/>
          </p:nvPr>
        </p:nvSpPr>
        <p:spPr/>
        <p:txBody>
          <a:bodyPr/>
          <a:lstStyle/>
          <a:p>
            <a:r>
              <a:rPr lang="en-US" altLang="en-US" b="1" smtClean="0"/>
              <a:t>What would you like to know about the people in your class?</a:t>
            </a:r>
          </a:p>
          <a:p>
            <a:pPr>
              <a:buFontTx/>
              <a:buNone/>
            </a:pPr>
            <a:endParaRPr lang="en-US" altLang="en-US" b="1" smtClean="0"/>
          </a:p>
        </p:txBody>
      </p:sp>
      <p:sp>
        <p:nvSpPr>
          <p:cNvPr id="7" name="TextBox 6"/>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a:t>
            </a:r>
            <a:endParaRPr lang="en-US" sz="1400" b="1" dirty="0">
              <a:latin typeface="+mn-lt"/>
            </a:endParaRP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2"/>
          <p:cNvSpPr>
            <a:spLocks noGrp="1" noChangeArrowheads="1"/>
          </p:cNvSpPr>
          <p:nvPr>
            <p:ph idx="1"/>
          </p:nvPr>
        </p:nvSpPr>
        <p:spPr/>
        <p:txBody>
          <a:bodyPr/>
          <a:lstStyle/>
          <a:p>
            <a:pPr algn="ctr">
              <a:buFontTx/>
              <a:buNone/>
            </a:pPr>
            <a:endParaRPr lang="en-US" altLang="en-US" b="1" smtClean="0"/>
          </a:p>
          <a:p>
            <a:pPr algn="ctr">
              <a:buFontTx/>
              <a:buNone/>
            </a:pPr>
            <a:endParaRPr lang="en-US" altLang="en-US" b="1" smtClean="0"/>
          </a:p>
          <a:p>
            <a:pPr algn="ctr">
              <a:buFontTx/>
              <a:buNone/>
            </a:pPr>
            <a:endParaRPr lang="en-US" altLang="en-US" b="1" smtClean="0"/>
          </a:p>
          <a:p>
            <a:pPr algn="ctr">
              <a:buFontTx/>
              <a:buNone/>
            </a:pPr>
            <a:r>
              <a:rPr lang="en-US" altLang="en-US" b="1" smtClean="0"/>
              <a:t>Exercise: Addressing Disruptive Behaviors</a:t>
            </a:r>
            <a:r>
              <a:rPr lang="en-US" altLang="en-US" smtClean="0"/>
              <a:t> </a:t>
            </a:r>
          </a:p>
        </p:txBody>
      </p:sp>
      <p:sp>
        <p:nvSpPr>
          <p:cNvPr id="41986"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41987"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77A149F8-5F76-4966-9EC6-77F8B415A384}" type="slidenum">
              <a:rPr lang="en-US" altLang="en-US" sz="1400" smtClean="0"/>
              <a:pPr>
                <a:spcBef>
                  <a:spcPct val="0"/>
                </a:spcBef>
                <a:buFontTx/>
                <a:buNone/>
              </a:pPr>
              <a:t>40</a:t>
            </a:fld>
            <a:endParaRPr lang="en-US" altLang="en-US" sz="1400" smtClean="0"/>
          </a:p>
        </p:txBody>
      </p:sp>
      <p:sp>
        <p:nvSpPr>
          <p:cNvPr id="6" name="TextBox 5"/>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11-20</a:t>
            </a:r>
            <a:endParaRPr lang="en-US" sz="1400" b="1" dirty="0">
              <a:latin typeface="+mn-lt"/>
            </a:endParaRPr>
          </a:p>
        </p:txBody>
      </p:sp>
      <p:sp>
        <p:nvSpPr>
          <p:cNvPr id="8"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Exercise</a:t>
            </a: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2"/>
          <p:cNvSpPr>
            <a:spLocks noGrp="1" noChangeArrowheads="1"/>
          </p:cNvSpPr>
          <p:nvPr>
            <p:ph idx="1"/>
          </p:nvPr>
        </p:nvSpPr>
        <p:spPr/>
        <p:txBody>
          <a:bodyPr/>
          <a:lstStyle/>
          <a:p>
            <a:r>
              <a:rPr lang="en-US" altLang="en-US" b="1" smtClean="0"/>
              <a:t>What if you have a group of mostly older people?  What difficulties should you anticipate that they might have?</a:t>
            </a:r>
            <a:r>
              <a:rPr lang="en-US" altLang="en-US" smtClean="0"/>
              <a:t> </a:t>
            </a:r>
          </a:p>
        </p:txBody>
      </p:sp>
      <p:sp>
        <p:nvSpPr>
          <p:cNvPr id="43010"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43011"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3328EBE1-5154-4CCD-A65E-973FAE44399C}" type="slidenum">
              <a:rPr lang="en-US" altLang="en-US" sz="1400" smtClean="0"/>
              <a:pPr>
                <a:spcBef>
                  <a:spcPct val="0"/>
                </a:spcBef>
                <a:buFontTx/>
                <a:buNone/>
              </a:pPr>
              <a:t>41</a:t>
            </a:fld>
            <a:endParaRPr lang="en-US" altLang="en-US" sz="1400" smtClean="0"/>
          </a:p>
        </p:txBody>
      </p:sp>
      <p:sp>
        <p:nvSpPr>
          <p:cNvPr id="6" name="TextBox 5"/>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11-21</a:t>
            </a:r>
            <a:endParaRPr lang="en-US" sz="1400" b="1" dirty="0">
              <a:latin typeface="+mn-lt"/>
            </a:endParaRPr>
          </a:p>
        </p:txBody>
      </p:sp>
      <p:sp>
        <p:nvSpPr>
          <p:cNvPr id="8"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Scenario # 1</a:t>
            </a: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2"/>
          <p:cNvSpPr>
            <a:spLocks noGrp="1" noChangeArrowheads="1"/>
          </p:cNvSpPr>
          <p:nvPr>
            <p:ph idx="1"/>
          </p:nvPr>
        </p:nvSpPr>
        <p:spPr/>
        <p:txBody>
          <a:bodyPr/>
          <a:lstStyle/>
          <a:p>
            <a:r>
              <a:rPr lang="en-US" altLang="en-US" b="1" smtClean="0"/>
              <a:t>What if you have a group of mostly older people?  What difficulties should you anticipate that they might have?</a:t>
            </a:r>
            <a:r>
              <a:rPr lang="en-US" altLang="en-US" smtClean="0"/>
              <a:t> </a:t>
            </a:r>
          </a:p>
          <a:p>
            <a:pPr lvl="1"/>
            <a:r>
              <a:rPr lang="en-US" altLang="en-US" smtClean="0"/>
              <a:t>Auditory</a:t>
            </a:r>
          </a:p>
          <a:p>
            <a:pPr lvl="1"/>
            <a:r>
              <a:rPr lang="en-US" altLang="en-US" smtClean="0"/>
              <a:t>Visual</a:t>
            </a:r>
          </a:p>
          <a:p>
            <a:pPr lvl="1"/>
            <a:r>
              <a:rPr lang="en-US" altLang="en-US" smtClean="0"/>
              <a:t>Bending</a:t>
            </a:r>
          </a:p>
          <a:p>
            <a:pPr lvl="1"/>
            <a:r>
              <a:rPr lang="en-US" altLang="en-US" smtClean="0"/>
              <a:t>Grasping</a:t>
            </a:r>
          </a:p>
          <a:p>
            <a:pPr lvl="1"/>
            <a:r>
              <a:rPr lang="en-US" altLang="en-US" smtClean="0"/>
              <a:t>Strength </a:t>
            </a:r>
          </a:p>
        </p:txBody>
      </p:sp>
      <p:sp>
        <p:nvSpPr>
          <p:cNvPr id="44034"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44035"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7677D3C7-C84B-410E-9F8A-667B9E1A3B98}" type="slidenum">
              <a:rPr lang="en-US" altLang="en-US" sz="1400" smtClean="0"/>
              <a:pPr>
                <a:spcBef>
                  <a:spcPct val="0"/>
                </a:spcBef>
                <a:buFontTx/>
                <a:buNone/>
              </a:pPr>
              <a:t>42</a:t>
            </a:fld>
            <a:endParaRPr lang="en-US" altLang="en-US" sz="1400" smtClean="0"/>
          </a:p>
        </p:txBody>
      </p:sp>
      <p:sp>
        <p:nvSpPr>
          <p:cNvPr id="6" name="TextBox 5"/>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11-21</a:t>
            </a:r>
            <a:endParaRPr lang="en-US" sz="1400" b="1" dirty="0">
              <a:latin typeface="+mn-lt"/>
            </a:endParaRPr>
          </a:p>
        </p:txBody>
      </p:sp>
      <p:sp>
        <p:nvSpPr>
          <p:cNvPr id="8"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Older Audience</a:t>
            </a: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2"/>
          <p:cNvSpPr>
            <a:spLocks noGrp="1" noChangeArrowheads="1"/>
          </p:cNvSpPr>
          <p:nvPr>
            <p:ph idx="1"/>
          </p:nvPr>
        </p:nvSpPr>
        <p:spPr/>
        <p:txBody>
          <a:bodyPr/>
          <a:lstStyle/>
          <a:p>
            <a:r>
              <a:rPr lang="en-US" altLang="en-US" b="1" smtClean="0"/>
              <a:t>What kinds of accommodations will you want to make? </a:t>
            </a:r>
          </a:p>
        </p:txBody>
      </p:sp>
      <p:sp>
        <p:nvSpPr>
          <p:cNvPr id="45058"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45059"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E2F449BA-0C8F-47E4-81F8-C58DF3096602}" type="slidenum">
              <a:rPr lang="en-US" altLang="en-US" sz="1400" smtClean="0"/>
              <a:pPr>
                <a:spcBef>
                  <a:spcPct val="0"/>
                </a:spcBef>
                <a:buFontTx/>
                <a:buNone/>
              </a:pPr>
              <a:t>43</a:t>
            </a:fld>
            <a:endParaRPr lang="en-US" altLang="en-US" sz="1400" smtClean="0"/>
          </a:p>
        </p:txBody>
      </p:sp>
      <p:sp>
        <p:nvSpPr>
          <p:cNvPr id="6" name="TextBox 5"/>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11-21</a:t>
            </a:r>
            <a:endParaRPr lang="en-US" sz="1400" b="1" dirty="0">
              <a:latin typeface="+mn-lt"/>
            </a:endParaRPr>
          </a:p>
        </p:txBody>
      </p:sp>
      <p:sp>
        <p:nvSpPr>
          <p:cNvPr id="8"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What Do You Think?</a:t>
            </a: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2"/>
          <p:cNvSpPr>
            <a:spLocks noGrp="1" noChangeArrowheads="1"/>
          </p:cNvSpPr>
          <p:nvPr>
            <p:ph idx="1"/>
          </p:nvPr>
        </p:nvSpPr>
        <p:spPr/>
        <p:txBody>
          <a:bodyPr/>
          <a:lstStyle/>
          <a:p>
            <a:r>
              <a:rPr lang="en-US" altLang="en-US" sz="2800" b="1" smtClean="0"/>
              <a:t>What kinds of accommodations will you want to make? </a:t>
            </a:r>
          </a:p>
          <a:p>
            <a:pPr lvl="1"/>
            <a:r>
              <a:rPr lang="en-US" altLang="en-US" sz="2400" smtClean="0"/>
              <a:t>Don’t make assumptions about limitations</a:t>
            </a:r>
          </a:p>
          <a:p>
            <a:pPr lvl="1"/>
            <a:r>
              <a:rPr lang="en-US" altLang="en-US" sz="2400" smtClean="0"/>
              <a:t>Arrange classroom so participants may sit close to front/instructor</a:t>
            </a:r>
          </a:p>
          <a:p>
            <a:pPr lvl="1"/>
            <a:r>
              <a:rPr lang="en-US" altLang="en-US" sz="2400" smtClean="0"/>
              <a:t>Use microphone if possible</a:t>
            </a:r>
          </a:p>
          <a:p>
            <a:pPr lvl="1"/>
            <a:r>
              <a:rPr lang="en-US" altLang="en-US" sz="2400" smtClean="0"/>
              <a:t>Provide </a:t>
            </a:r>
            <a:r>
              <a:rPr lang="en-US" altLang="en-US" sz="2400" i="1" smtClean="0"/>
              <a:t>CERT Basic Training </a:t>
            </a:r>
            <a:r>
              <a:rPr lang="en-US" altLang="en-US" sz="2400" smtClean="0"/>
              <a:t>course Participant Manual in low-vision format if requested</a:t>
            </a:r>
          </a:p>
          <a:p>
            <a:pPr lvl="1"/>
            <a:r>
              <a:rPr lang="en-US" altLang="en-US" sz="2400" smtClean="0"/>
              <a:t>Emphasize that there are functions for every person on a CERT</a:t>
            </a:r>
          </a:p>
          <a:p>
            <a:pPr lvl="1"/>
            <a:r>
              <a:rPr lang="en-US" altLang="en-US" sz="2400" smtClean="0"/>
              <a:t>In exercises requiring physical agility, encourage all participants to try</a:t>
            </a:r>
          </a:p>
        </p:txBody>
      </p:sp>
      <p:sp>
        <p:nvSpPr>
          <p:cNvPr id="46082"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46083"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D6AA564B-5179-4588-8651-781342F76321}" type="slidenum">
              <a:rPr lang="en-US" altLang="en-US" sz="1400" smtClean="0"/>
              <a:pPr>
                <a:spcBef>
                  <a:spcPct val="0"/>
                </a:spcBef>
                <a:buFontTx/>
                <a:buNone/>
              </a:pPr>
              <a:t>44</a:t>
            </a:fld>
            <a:endParaRPr lang="en-US" altLang="en-US" sz="1400" smtClean="0"/>
          </a:p>
        </p:txBody>
      </p:sp>
      <p:sp>
        <p:nvSpPr>
          <p:cNvPr id="6" name="TextBox 5"/>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11-21</a:t>
            </a:r>
            <a:endParaRPr lang="en-US" sz="1400" b="1" dirty="0">
              <a:latin typeface="+mn-lt"/>
            </a:endParaRPr>
          </a:p>
        </p:txBody>
      </p:sp>
      <p:sp>
        <p:nvSpPr>
          <p:cNvPr id="8"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Make Accommodations</a:t>
            </a: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2"/>
          <p:cNvSpPr>
            <a:spLocks noGrp="1" noChangeArrowheads="1"/>
          </p:cNvSpPr>
          <p:nvPr>
            <p:ph idx="1"/>
          </p:nvPr>
        </p:nvSpPr>
        <p:spPr/>
        <p:txBody>
          <a:bodyPr/>
          <a:lstStyle/>
          <a:p>
            <a:r>
              <a:rPr lang="en-US" altLang="en-US" b="1" smtClean="0"/>
              <a:t>What if someone arrives at the first class in a wheelchair?  Do you automatically assume that this person can’t be a CERT member?</a:t>
            </a:r>
            <a:r>
              <a:rPr lang="en-US" altLang="en-US" smtClean="0"/>
              <a:t> </a:t>
            </a:r>
          </a:p>
        </p:txBody>
      </p:sp>
      <p:sp>
        <p:nvSpPr>
          <p:cNvPr id="47106"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47107"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F2B1426F-1DE8-467B-A9B0-47F19A5A74A7}" type="slidenum">
              <a:rPr lang="en-US" altLang="en-US" sz="1400" smtClean="0"/>
              <a:pPr>
                <a:spcBef>
                  <a:spcPct val="0"/>
                </a:spcBef>
                <a:buFontTx/>
                <a:buNone/>
              </a:pPr>
              <a:t>45</a:t>
            </a:fld>
            <a:endParaRPr lang="en-US" altLang="en-US" sz="1400" smtClean="0"/>
          </a:p>
        </p:txBody>
      </p:sp>
      <p:sp>
        <p:nvSpPr>
          <p:cNvPr id="6" name="TextBox 5"/>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11-22</a:t>
            </a:r>
            <a:endParaRPr lang="en-US" sz="1400" b="1" dirty="0">
              <a:latin typeface="+mn-lt"/>
            </a:endParaRPr>
          </a:p>
        </p:txBody>
      </p:sp>
      <p:sp>
        <p:nvSpPr>
          <p:cNvPr id="8"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Scenario # 2</a:t>
            </a: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2"/>
          <p:cNvSpPr>
            <a:spLocks noGrp="1" noChangeArrowheads="1"/>
          </p:cNvSpPr>
          <p:nvPr>
            <p:ph idx="1"/>
          </p:nvPr>
        </p:nvSpPr>
        <p:spPr/>
        <p:txBody>
          <a:bodyPr/>
          <a:lstStyle/>
          <a:p>
            <a:r>
              <a:rPr lang="en-US" altLang="en-US" b="1" smtClean="0"/>
              <a:t>How would you respond?</a:t>
            </a:r>
            <a:endParaRPr lang="en-US" altLang="en-US" smtClean="0"/>
          </a:p>
        </p:txBody>
      </p:sp>
      <p:sp>
        <p:nvSpPr>
          <p:cNvPr id="48130"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48131"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09A0CA4E-65F4-4522-84E2-ED9E438196F5}" type="slidenum">
              <a:rPr lang="en-US" altLang="en-US" sz="1400" smtClean="0"/>
              <a:pPr>
                <a:spcBef>
                  <a:spcPct val="0"/>
                </a:spcBef>
                <a:buFontTx/>
                <a:buNone/>
              </a:pPr>
              <a:t>46</a:t>
            </a:fld>
            <a:endParaRPr lang="en-US" altLang="en-US" sz="1400" smtClean="0"/>
          </a:p>
        </p:txBody>
      </p:sp>
      <p:sp>
        <p:nvSpPr>
          <p:cNvPr id="6" name="TextBox 5"/>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11-22</a:t>
            </a:r>
            <a:endParaRPr lang="en-US" sz="1400" b="1" dirty="0">
              <a:latin typeface="+mn-lt"/>
            </a:endParaRPr>
          </a:p>
        </p:txBody>
      </p:sp>
      <p:sp>
        <p:nvSpPr>
          <p:cNvPr id="8"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What Do You Think?</a:t>
            </a: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2"/>
          <p:cNvSpPr>
            <a:spLocks noGrp="1" noChangeArrowheads="1"/>
          </p:cNvSpPr>
          <p:nvPr>
            <p:ph idx="1"/>
          </p:nvPr>
        </p:nvSpPr>
        <p:spPr/>
        <p:txBody>
          <a:bodyPr/>
          <a:lstStyle/>
          <a:p>
            <a:r>
              <a:rPr lang="en-US" altLang="en-US" b="1" smtClean="0"/>
              <a:t>How would you respond?</a:t>
            </a:r>
          </a:p>
          <a:p>
            <a:pPr lvl="1"/>
            <a:r>
              <a:rPr lang="en-US" altLang="en-US" smtClean="0"/>
              <a:t>Don’t make assumptions about limitations</a:t>
            </a:r>
          </a:p>
          <a:p>
            <a:pPr lvl="1"/>
            <a:r>
              <a:rPr lang="en-US" altLang="en-US" smtClean="0"/>
              <a:t>Ensure classroom has clearance for wheelchairs</a:t>
            </a:r>
          </a:p>
          <a:p>
            <a:pPr lvl="1"/>
            <a:r>
              <a:rPr lang="en-US" altLang="en-US" smtClean="0"/>
              <a:t>In exercises requiring physical agility, encourage all participants to try everything</a:t>
            </a:r>
          </a:p>
          <a:p>
            <a:pPr lvl="1"/>
            <a:r>
              <a:rPr lang="en-US" altLang="en-US" smtClean="0"/>
              <a:t>For those with physical challenges, suggest manageable functions, e.g., group leader, safety officer, documentation</a:t>
            </a:r>
          </a:p>
        </p:txBody>
      </p:sp>
      <p:sp>
        <p:nvSpPr>
          <p:cNvPr id="49154"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49155"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CFB346DD-D6B6-42A8-9A72-D46FFA51FE32}" type="slidenum">
              <a:rPr lang="en-US" altLang="en-US" sz="1400" smtClean="0"/>
              <a:pPr>
                <a:spcBef>
                  <a:spcPct val="0"/>
                </a:spcBef>
                <a:buFontTx/>
                <a:buNone/>
              </a:pPr>
              <a:t>47</a:t>
            </a:fld>
            <a:endParaRPr lang="en-US" altLang="en-US" sz="1400" smtClean="0"/>
          </a:p>
        </p:txBody>
      </p:sp>
      <p:sp>
        <p:nvSpPr>
          <p:cNvPr id="6" name="TextBox 5"/>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11-22</a:t>
            </a:r>
            <a:endParaRPr lang="en-US" sz="1400" b="1" dirty="0">
              <a:latin typeface="+mn-lt"/>
            </a:endParaRPr>
          </a:p>
        </p:txBody>
      </p:sp>
      <p:sp>
        <p:nvSpPr>
          <p:cNvPr id="8"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a:solidFill>
                  <a:schemeClr val="bg1"/>
                </a:solidFill>
                <a:cs typeface="Times New Roman" pitchFamily="18" charset="0"/>
              </a:rPr>
              <a:t>How to Respond</a:t>
            </a: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2" name="Text Box 8"/>
          <p:cNvSpPr>
            <a:spLocks noGrp="1" noChangeArrowheads="1"/>
          </p:cNvSpPr>
          <p:nvPr>
            <p:ph idx="1"/>
          </p:nvPr>
        </p:nvSpPr>
        <p:spPr/>
        <p:txBody>
          <a:bodyPr/>
          <a:lstStyle/>
          <a:p>
            <a:r>
              <a:rPr lang="en-US" altLang="en-US" smtClean="0"/>
              <a:t>People can tell you about themselves in several ways, verbally and non-verbally</a:t>
            </a:r>
          </a:p>
          <a:p>
            <a:r>
              <a:rPr lang="en-US" altLang="en-US" smtClean="0"/>
              <a:t>Read and listen to cues to make training effective</a:t>
            </a:r>
          </a:p>
          <a:p>
            <a:r>
              <a:rPr lang="en-US" altLang="en-US" smtClean="0"/>
              <a:t>Use guidelines for sensitive situations in the classroom</a:t>
            </a:r>
          </a:p>
          <a:p>
            <a:r>
              <a:rPr lang="en-US" altLang="en-US" smtClean="0"/>
              <a:t>Work with participants on the issue of asking permission to touch</a:t>
            </a:r>
          </a:p>
          <a:p>
            <a:endParaRPr lang="en-US" altLang="en-US" smtClean="0"/>
          </a:p>
        </p:txBody>
      </p:sp>
      <p:sp>
        <p:nvSpPr>
          <p:cNvPr id="50178"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50179"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812629DD-EF27-4636-9111-2663E83A2D39}" type="slidenum">
              <a:rPr lang="en-US" altLang="en-US" sz="1400" smtClean="0"/>
              <a:pPr>
                <a:spcBef>
                  <a:spcPct val="0"/>
                </a:spcBef>
                <a:buFontTx/>
                <a:buNone/>
              </a:pPr>
              <a:t>48</a:t>
            </a:fld>
            <a:endParaRPr lang="en-US" altLang="en-US" sz="1400" smtClean="0"/>
          </a:p>
        </p:txBody>
      </p:sp>
      <p:sp>
        <p:nvSpPr>
          <p:cNvPr id="7" name="TextBox 6"/>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11-23</a:t>
            </a:r>
            <a:endParaRPr lang="en-US" sz="1400" b="1" dirty="0">
              <a:latin typeface="+mn-lt"/>
            </a:endParaRPr>
          </a:p>
        </p:txBody>
      </p:sp>
      <p:sp>
        <p:nvSpPr>
          <p:cNvPr id="9"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400" dirty="0">
                <a:solidFill>
                  <a:schemeClr val="bg1"/>
                </a:solidFill>
                <a:cs typeface="Times New Roman" pitchFamily="18" charset="0"/>
              </a:rPr>
              <a:t>Unit Summary</a:t>
            </a: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6" name="Text Box 5"/>
          <p:cNvSpPr>
            <a:spLocks noGrp="1" noChangeArrowheads="1"/>
          </p:cNvSpPr>
          <p:nvPr>
            <p:ph idx="1"/>
          </p:nvPr>
        </p:nvSpPr>
        <p:spPr/>
        <p:txBody>
          <a:bodyPr/>
          <a:lstStyle/>
          <a:p>
            <a:r>
              <a:rPr lang="en-US" altLang="en-US" smtClean="0"/>
              <a:t>At times instructors encounter learners who present challenges</a:t>
            </a:r>
          </a:p>
          <a:p>
            <a:pPr lvl="1"/>
            <a:r>
              <a:rPr lang="en-US" altLang="en-US" smtClean="0"/>
              <a:t>Behaviors that might disrupt the class</a:t>
            </a:r>
          </a:p>
          <a:p>
            <a:pPr lvl="1"/>
            <a:r>
              <a:rPr lang="en-US" altLang="en-US" smtClean="0"/>
              <a:t>Functional limitations</a:t>
            </a:r>
          </a:p>
          <a:p>
            <a:r>
              <a:rPr lang="en-US" altLang="en-US" smtClean="0"/>
              <a:t>Instructors can learn how to respond to any of these situations </a:t>
            </a:r>
          </a:p>
        </p:txBody>
      </p:sp>
      <p:sp>
        <p:nvSpPr>
          <p:cNvPr id="51202"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51203"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8F87AA99-7631-4D34-A69D-D554A076F30B}" type="slidenum">
              <a:rPr lang="en-US" altLang="en-US" sz="1400" smtClean="0"/>
              <a:pPr>
                <a:spcBef>
                  <a:spcPct val="0"/>
                </a:spcBef>
                <a:buFontTx/>
                <a:buNone/>
              </a:pPr>
              <a:t>49</a:t>
            </a:fld>
            <a:endParaRPr lang="en-US" altLang="en-US" sz="1400" smtClean="0"/>
          </a:p>
        </p:txBody>
      </p:sp>
      <p:sp>
        <p:nvSpPr>
          <p:cNvPr id="7" name="TextBox 6"/>
          <p:cNvSpPr txBox="1"/>
          <p:nvPr/>
        </p:nvSpPr>
        <p:spPr>
          <a:xfrm>
            <a:off x="7751763" y="6032500"/>
            <a:ext cx="952500" cy="306388"/>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11-23</a:t>
            </a:r>
            <a:endParaRPr lang="en-US" sz="1400" b="1" dirty="0">
              <a:latin typeface="+mn-lt"/>
            </a:endParaRPr>
          </a:p>
        </p:txBody>
      </p:sp>
      <p:sp>
        <p:nvSpPr>
          <p:cNvPr id="9" name="Title 1"/>
          <p:cNvSpPr>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400" dirty="0">
                <a:solidFill>
                  <a:schemeClr val="bg1"/>
                </a:solidFill>
                <a:cs typeface="Times New Roman" pitchFamily="18" charset="0"/>
              </a:rPr>
              <a:t>Unit Summary (</a:t>
            </a:r>
            <a:r>
              <a:rPr lang="en-US" altLang="en-US" sz="4400" dirty="0" err="1" smtClean="0">
                <a:solidFill>
                  <a:schemeClr val="bg1"/>
                </a:solidFill>
                <a:cs typeface="Times New Roman" pitchFamily="18" charset="0"/>
              </a:rPr>
              <a:t>con’t</a:t>
            </a:r>
            <a:r>
              <a:rPr lang="en-US" altLang="en-US" sz="4400" dirty="0" smtClean="0">
                <a:solidFill>
                  <a:schemeClr val="bg1"/>
                </a:solidFill>
                <a:cs typeface="Times New Roman" pitchFamily="18" charset="0"/>
              </a:rPr>
              <a:t>)</a:t>
            </a:r>
            <a:endParaRPr lang="en-US" altLang="en-US" sz="4400" dirty="0">
              <a:solidFill>
                <a:schemeClr val="bg1"/>
              </a:solidFill>
              <a:cs typeface="Times New Roman" pitchFamily="18" charset="0"/>
            </a:endParaRP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6147"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2D7EA91B-A062-49C8-9B4F-AB960D372AAE}" type="slidenum">
              <a:rPr lang="en-US" altLang="en-US" sz="1400" smtClean="0"/>
              <a:pPr>
                <a:spcBef>
                  <a:spcPct val="0"/>
                </a:spcBef>
                <a:buFontTx/>
                <a:buNone/>
              </a:pPr>
              <a:t>5</a:t>
            </a:fld>
            <a:endParaRPr lang="en-US" altLang="en-US" sz="1400" smtClean="0"/>
          </a:p>
        </p:txBody>
      </p:sp>
      <p:sp>
        <p:nvSpPr>
          <p:cNvPr id="6148" name="Title 1"/>
          <p:cNvSpPr>
            <a:spLocks noGrp="1"/>
          </p:cNvSpPr>
          <p:nvPr>
            <p:ph type="title" idx="4294967295"/>
          </p:nvPr>
        </p:nvSpPr>
        <p:spPr bwMode="auto">
          <a:xfrm>
            <a:off x="965200" y="76200"/>
            <a:ext cx="7461250" cy="8255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US" altLang="en-US" sz="3800" dirty="0" smtClean="0">
                <a:solidFill>
                  <a:schemeClr val="bg1"/>
                </a:solidFill>
                <a:cs typeface="Times New Roman" pitchFamily="18" charset="0"/>
              </a:rPr>
              <a:t>What You Want to Know</a:t>
            </a:r>
          </a:p>
        </p:txBody>
      </p:sp>
      <p:sp>
        <p:nvSpPr>
          <p:cNvPr id="6149" name="Content Placeholder 2"/>
          <p:cNvSpPr>
            <a:spLocks noGrp="1"/>
          </p:cNvSpPr>
          <p:nvPr>
            <p:ph idx="4294967295"/>
          </p:nvPr>
        </p:nvSpPr>
        <p:spPr/>
        <p:txBody>
          <a:bodyPr/>
          <a:lstStyle/>
          <a:p>
            <a:r>
              <a:rPr lang="en-US" altLang="en-US" b="1" smtClean="0"/>
              <a:t>What would you like to know about these 20 people?</a:t>
            </a:r>
          </a:p>
          <a:p>
            <a:pPr lvl="1"/>
            <a:r>
              <a:rPr lang="en-US" altLang="en-US" smtClean="0"/>
              <a:t>Names </a:t>
            </a:r>
          </a:p>
          <a:p>
            <a:pPr lvl="1"/>
            <a:r>
              <a:rPr lang="en-US" altLang="en-US" smtClean="0"/>
              <a:t>Why they are here </a:t>
            </a:r>
          </a:p>
          <a:p>
            <a:pPr lvl="1"/>
            <a:r>
              <a:rPr lang="en-US" altLang="en-US" smtClean="0"/>
              <a:t>What they want to get out of the class </a:t>
            </a:r>
          </a:p>
          <a:p>
            <a:pPr lvl="1"/>
            <a:r>
              <a:rPr lang="en-US" altLang="en-US" smtClean="0"/>
              <a:t>What limitations they have</a:t>
            </a:r>
          </a:p>
          <a:p>
            <a:pPr lvl="1"/>
            <a:r>
              <a:rPr lang="en-US" altLang="en-US" smtClean="0"/>
              <a:t>If any of them will be a challenge to work with</a:t>
            </a:r>
          </a:p>
          <a:p>
            <a:pPr lvl="1"/>
            <a:r>
              <a:rPr lang="en-US" altLang="en-US" smtClean="0"/>
              <a:t>Who will be a help during activities</a:t>
            </a:r>
          </a:p>
          <a:p>
            <a:pPr lvl="1"/>
            <a:r>
              <a:rPr lang="en-US" altLang="en-US" smtClean="0"/>
              <a:t>How they are feeling </a:t>
            </a:r>
          </a:p>
          <a:p>
            <a:pPr>
              <a:buFontTx/>
              <a:buNone/>
            </a:pPr>
            <a:endParaRPr lang="en-US" altLang="en-US" smtClean="0"/>
          </a:p>
        </p:txBody>
      </p:sp>
      <p:sp>
        <p:nvSpPr>
          <p:cNvPr id="7" name="TextBox 6"/>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a:t>
            </a:r>
            <a:endParaRPr lang="en-US" sz="1400" b="1" dirty="0">
              <a:latin typeface="+mn-lt"/>
            </a:endParaRP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7171"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E8996117-68F1-42F7-8D4F-89E18F063875}" type="slidenum">
              <a:rPr lang="en-US" altLang="en-US" sz="1400" smtClean="0"/>
              <a:pPr>
                <a:spcBef>
                  <a:spcPct val="0"/>
                </a:spcBef>
                <a:buFontTx/>
                <a:buNone/>
              </a:pPr>
              <a:t>6</a:t>
            </a:fld>
            <a:endParaRPr lang="en-US" altLang="en-US" sz="1400" smtClean="0"/>
          </a:p>
        </p:txBody>
      </p:sp>
      <p:sp>
        <p:nvSpPr>
          <p:cNvPr id="7172" name="Title 1"/>
          <p:cNvSpPr>
            <a:spLocks noGrp="1"/>
          </p:cNvSpPr>
          <p:nvPr>
            <p:ph type="title" idx="4294967295"/>
          </p:nvPr>
        </p:nvSpPr>
        <p:spPr bwMode="auto">
          <a:xfrm>
            <a:off x="965200" y="76200"/>
            <a:ext cx="5588000" cy="8255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US" altLang="en-US" smtClean="0">
                <a:solidFill>
                  <a:schemeClr val="bg1"/>
                </a:solidFill>
                <a:cs typeface="Times New Roman" pitchFamily="18" charset="0"/>
              </a:rPr>
              <a:t>What Do You Think?</a:t>
            </a:r>
          </a:p>
        </p:txBody>
      </p:sp>
      <p:sp>
        <p:nvSpPr>
          <p:cNvPr id="7173" name="Content Placeholder 2"/>
          <p:cNvSpPr>
            <a:spLocks noGrp="1"/>
          </p:cNvSpPr>
          <p:nvPr>
            <p:ph idx="4294967295"/>
          </p:nvPr>
        </p:nvSpPr>
        <p:spPr/>
        <p:txBody>
          <a:bodyPr/>
          <a:lstStyle/>
          <a:p>
            <a:r>
              <a:rPr lang="en-US" altLang="en-US" b="1" smtClean="0"/>
              <a:t>How can you find out this information?</a:t>
            </a:r>
            <a:r>
              <a:rPr lang="en-US" altLang="en-US" smtClean="0"/>
              <a:t> </a:t>
            </a:r>
          </a:p>
          <a:p>
            <a:pPr>
              <a:buFontTx/>
              <a:buNone/>
            </a:pPr>
            <a:endParaRPr lang="en-US" altLang="en-US" smtClean="0"/>
          </a:p>
        </p:txBody>
      </p:sp>
      <p:sp>
        <p:nvSpPr>
          <p:cNvPr id="7" name="TextBox 6"/>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a:t>
            </a:r>
            <a:endParaRPr lang="en-US" sz="1400" b="1" dirty="0">
              <a:latin typeface="+mn-lt"/>
            </a:endParaRP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8195"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7B1A75B1-78D4-4393-AB22-73827480362A}" type="slidenum">
              <a:rPr lang="en-US" altLang="en-US" sz="1400" smtClean="0"/>
              <a:pPr>
                <a:spcBef>
                  <a:spcPct val="0"/>
                </a:spcBef>
                <a:buFontTx/>
                <a:buNone/>
              </a:pPr>
              <a:t>7</a:t>
            </a:fld>
            <a:endParaRPr lang="en-US" altLang="en-US" sz="1400" smtClean="0"/>
          </a:p>
        </p:txBody>
      </p:sp>
      <p:sp>
        <p:nvSpPr>
          <p:cNvPr id="8196" name="Title 1"/>
          <p:cNvSpPr>
            <a:spLocks noGrp="1"/>
          </p:cNvSpPr>
          <p:nvPr>
            <p:ph type="title" idx="4294967295"/>
          </p:nvPr>
        </p:nvSpPr>
        <p:spPr bwMode="auto">
          <a:xfrm>
            <a:off x="965200" y="76200"/>
            <a:ext cx="7489825" cy="8255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US" altLang="en-US" sz="4200" dirty="0" smtClean="0">
                <a:solidFill>
                  <a:schemeClr val="bg1"/>
                </a:solidFill>
                <a:cs typeface="Times New Roman" pitchFamily="18" charset="0"/>
              </a:rPr>
              <a:t>Gathering Information</a:t>
            </a:r>
          </a:p>
        </p:txBody>
      </p:sp>
      <p:sp>
        <p:nvSpPr>
          <p:cNvPr id="8197" name="Content Placeholder 2"/>
          <p:cNvSpPr>
            <a:spLocks noGrp="1"/>
          </p:cNvSpPr>
          <p:nvPr>
            <p:ph idx="4294967295"/>
          </p:nvPr>
        </p:nvSpPr>
        <p:spPr/>
        <p:txBody>
          <a:bodyPr/>
          <a:lstStyle/>
          <a:p>
            <a:r>
              <a:rPr lang="en-US" altLang="en-US" b="1" smtClean="0"/>
              <a:t>How can you find out this information?</a:t>
            </a:r>
            <a:r>
              <a:rPr lang="en-US" altLang="en-US" smtClean="0"/>
              <a:t> </a:t>
            </a:r>
          </a:p>
          <a:p>
            <a:pPr lvl="1"/>
            <a:r>
              <a:rPr lang="en-US" altLang="en-US" smtClean="0"/>
              <a:t>Introductions</a:t>
            </a:r>
          </a:p>
          <a:p>
            <a:pPr lvl="1"/>
            <a:r>
              <a:rPr lang="en-US" altLang="en-US" smtClean="0"/>
              <a:t>Gathering expectations</a:t>
            </a:r>
          </a:p>
          <a:p>
            <a:pPr lvl="1"/>
            <a:r>
              <a:rPr lang="en-US" altLang="en-US" smtClean="0"/>
              <a:t>General conversations</a:t>
            </a:r>
          </a:p>
          <a:p>
            <a:pPr lvl="1"/>
            <a:r>
              <a:rPr lang="en-US" altLang="en-US" smtClean="0"/>
              <a:t>Observations</a:t>
            </a:r>
          </a:p>
          <a:p>
            <a:pPr lvl="1"/>
            <a:r>
              <a:rPr lang="en-US" altLang="en-US" smtClean="0"/>
              <a:t>Asking specific questions  </a:t>
            </a:r>
          </a:p>
          <a:p>
            <a:pPr>
              <a:buFontTx/>
              <a:buNone/>
            </a:pPr>
            <a:endParaRPr lang="en-US" altLang="en-US" smtClean="0"/>
          </a:p>
        </p:txBody>
      </p:sp>
      <p:sp>
        <p:nvSpPr>
          <p:cNvPr id="7" name="TextBox 6"/>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a:t>
            </a:r>
            <a:endParaRPr lang="en-US" sz="1400" b="1" dirty="0">
              <a:latin typeface="+mn-lt"/>
            </a:endParaRP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9219"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C8B4F9B9-0DDF-4CDA-BEEA-B11FBD5C49B6}" type="slidenum">
              <a:rPr lang="en-US" altLang="en-US" sz="1400" smtClean="0"/>
              <a:pPr>
                <a:spcBef>
                  <a:spcPct val="0"/>
                </a:spcBef>
                <a:buFontTx/>
                <a:buNone/>
              </a:pPr>
              <a:t>8</a:t>
            </a:fld>
            <a:endParaRPr lang="en-US" altLang="en-US" sz="1400" smtClean="0"/>
          </a:p>
        </p:txBody>
      </p:sp>
      <p:sp>
        <p:nvSpPr>
          <p:cNvPr id="9220" name="Title 1"/>
          <p:cNvSpPr>
            <a:spLocks noGrp="1"/>
          </p:cNvSpPr>
          <p:nvPr>
            <p:ph type="title" idx="4294967295"/>
          </p:nvPr>
        </p:nvSpPr>
        <p:spPr bwMode="auto">
          <a:xfrm>
            <a:off x="965200" y="76200"/>
            <a:ext cx="5588000" cy="8255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US" altLang="en-US" smtClean="0">
                <a:solidFill>
                  <a:schemeClr val="bg1"/>
                </a:solidFill>
                <a:cs typeface="Times New Roman" pitchFamily="18" charset="0"/>
              </a:rPr>
              <a:t>What Do You Think?</a:t>
            </a:r>
          </a:p>
        </p:txBody>
      </p:sp>
      <p:sp>
        <p:nvSpPr>
          <p:cNvPr id="9221" name="Content Placeholder 2"/>
          <p:cNvSpPr>
            <a:spLocks noGrp="1"/>
          </p:cNvSpPr>
          <p:nvPr>
            <p:ph idx="4294967295"/>
          </p:nvPr>
        </p:nvSpPr>
        <p:spPr/>
        <p:txBody>
          <a:bodyPr/>
          <a:lstStyle/>
          <a:p>
            <a:r>
              <a:rPr lang="en-US" altLang="en-US" b="1" smtClean="0"/>
              <a:t>What is another way to get to know people?</a:t>
            </a:r>
            <a:r>
              <a:rPr lang="en-US" altLang="en-US" smtClean="0"/>
              <a:t> </a:t>
            </a:r>
          </a:p>
        </p:txBody>
      </p:sp>
      <p:sp>
        <p:nvSpPr>
          <p:cNvPr id="7" name="TextBox 6"/>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a:t>
            </a:r>
            <a:endParaRPr lang="en-US" sz="1400" b="1" dirty="0">
              <a:latin typeface="+mn-lt"/>
            </a:endParaRPr>
          </a:p>
        </p:txBody>
      </p:sp>
      <p:pic>
        <p:nvPicPr>
          <p:cNvPr id="8"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2"/>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CERT Train-the-Trainer:  Manage the Classroom</a:t>
            </a:r>
          </a:p>
        </p:txBody>
      </p:sp>
      <p:sp>
        <p:nvSpPr>
          <p:cNvPr id="10243" name="Rectangle 33"/>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smtClean="0"/>
              <a:t>11-</a:t>
            </a:r>
            <a:fld id="{AA5293B3-8D91-403D-8092-33029B402F4E}" type="slidenum">
              <a:rPr lang="en-US" altLang="en-US" sz="1400" smtClean="0"/>
              <a:pPr>
                <a:spcBef>
                  <a:spcPct val="0"/>
                </a:spcBef>
                <a:buFontTx/>
                <a:buNone/>
              </a:pPr>
              <a:t>9</a:t>
            </a:fld>
            <a:endParaRPr lang="en-US" altLang="en-US" sz="1400" smtClean="0"/>
          </a:p>
        </p:txBody>
      </p:sp>
      <p:sp>
        <p:nvSpPr>
          <p:cNvPr id="10244" name="Title 1"/>
          <p:cNvSpPr>
            <a:spLocks noGrp="1"/>
          </p:cNvSpPr>
          <p:nvPr>
            <p:ph type="title" idx="4294967295"/>
          </p:nvPr>
        </p:nvSpPr>
        <p:spPr bwMode="auto">
          <a:xfrm>
            <a:off x="965200" y="76200"/>
            <a:ext cx="7634288" cy="8255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US" altLang="en-US" sz="4000" dirty="0" smtClean="0">
                <a:solidFill>
                  <a:schemeClr val="bg1"/>
                </a:solidFill>
                <a:cs typeface="Times New Roman" pitchFamily="18" charset="0"/>
              </a:rPr>
              <a:t>Non-Verbal Information</a:t>
            </a:r>
          </a:p>
        </p:txBody>
      </p:sp>
      <p:sp>
        <p:nvSpPr>
          <p:cNvPr id="10245" name="Content Placeholder 2"/>
          <p:cNvSpPr>
            <a:spLocks noGrp="1"/>
          </p:cNvSpPr>
          <p:nvPr>
            <p:ph idx="4294967295"/>
          </p:nvPr>
        </p:nvSpPr>
        <p:spPr/>
        <p:txBody>
          <a:bodyPr/>
          <a:lstStyle/>
          <a:p>
            <a:r>
              <a:rPr lang="en-US" altLang="en-US" b="1" smtClean="0"/>
              <a:t>What is another way to get to know people?</a:t>
            </a:r>
            <a:r>
              <a:rPr lang="en-US" altLang="en-US" smtClean="0"/>
              <a:t> </a:t>
            </a:r>
          </a:p>
          <a:p>
            <a:pPr lvl="1"/>
            <a:r>
              <a:rPr lang="en-US" altLang="en-US" smtClean="0"/>
              <a:t>Non-verbal communication/body language</a:t>
            </a:r>
          </a:p>
        </p:txBody>
      </p:sp>
      <p:sp>
        <p:nvSpPr>
          <p:cNvPr id="6" name="TextBox 6"/>
          <p:cNvSpPr txBox="1"/>
          <p:nvPr/>
        </p:nvSpPr>
        <p:spPr>
          <a:xfrm>
            <a:off x="7905750" y="6032500"/>
            <a:ext cx="866775" cy="307975"/>
          </a:xfrm>
          <a:prstGeom prst="rect">
            <a:avLst/>
          </a:prstGeom>
          <a:noFill/>
          <a:ln>
            <a:solidFill>
              <a:schemeClr val="tx1"/>
            </a:solidFill>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gn="ctr">
              <a:defRPr/>
            </a:pPr>
            <a:r>
              <a:rPr lang="en-US" sz="1400" b="1" dirty="0">
                <a:latin typeface="+mn-lt"/>
              </a:rPr>
              <a:t>PM </a:t>
            </a:r>
            <a:r>
              <a:rPr lang="en-US" sz="1400" b="1" dirty="0" smtClean="0">
                <a:latin typeface="+mn-lt"/>
              </a:rPr>
              <a:t>11-2</a:t>
            </a:r>
            <a:endParaRPr lang="en-US" sz="1400" b="1" dirty="0">
              <a:latin typeface="+mn-lt"/>
            </a:endParaRPr>
          </a:p>
        </p:txBody>
      </p:sp>
      <p:pic>
        <p:nvPicPr>
          <p:cNvPr id="7" name="Picture 7" descr="CERT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6096000"/>
            <a:ext cx="12382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 - &amp;quot;Unit Objectives&amp;quot;&quot;/&gt;&lt;property id=&quot;20307&quot; value=&quot;291&quot;/&gt;&lt;/object&gt;&lt;object type=&quot;3&quot; unique_id=&quot;10006&quot;&gt;&lt;property id=&quot;20148&quot; value=&quot;5&quot;/&gt;&lt;property id=&quot;20300&quot; value=&quot;Slide 3 - &amp;quot;Unit Objectives (contd.)&amp;quot;&quot;/&gt;&lt;property id=&quot;20307&quot; value=&quot;312&quot;/&gt;&lt;/object&gt;&lt;object type=&quot;3&quot; unique_id=&quot;10007&quot;&gt;&lt;property id=&quot;20148&quot; value=&quot;5&quot;/&gt;&lt;property id=&quot;20300&quot; value=&quot;Slide 4 - &amp;quot;What Do You Think?&amp;quot;&quot;/&gt;&lt;property id=&quot;20307&quot; value=&quot;302&quot;/&gt;&lt;/object&gt;&lt;object type=&quot;3&quot; unique_id=&quot;10008&quot;&gt;&lt;property id=&quot;20148&quot; value=&quot;5&quot;/&gt;&lt;property id=&quot;20300&quot; value=&quot;Slide 5 - &amp;quot;What You Want to Know&amp;quot;&quot;/&gt;&lt;property id=&quot;20307&quot; value=&quot;303&quot;/&gt;&lt;/object&gt;&lt;object type=&quot;3&quot; unique_id=&quot;10009&quot;&gt;&lt;property id=&quot;20148&quot; value=&quot;5&quot;/&gt;&lt;property id=&quot;20300&quot; value=&quot;Slide 6 - &amp;quot;What Do You Think?&amp;quot;&quot;/&gt;&lt;property id=&quot;20307&quot; value=&quot;304&quot;/&gt;&lt;/object&gt;&lt;object type=&quot;3&quot; unique_id=&quot;10010&quot;&gt;&lt;property id=&quot;20148&quot; value=&quot;5&quot;/&gt;&lt;property id=&quot;20300&quot; value=&quot;Slide 7 - &amp;quot;Gathering Information&amp;quot;&quot;/&gt;&lt;property id=&quot;20307&quot; value=&quot;305&quot;/&gt;&lt;/object&gt;&lt;object type=&quot;3&quot; unique_id=&quot;10011&quot;&gt;&lt;property id=&quot;20148&quot; value=&quot;5&quot;/&gt;&lt;property id=&quot;20300&quot; value=&quot;Slide 8 - &amp;quot;What Do You Think?&amp;quot;&quot;/&gt;&lt;property id=&quot;20307&quot; value=&quot;306&quot;/&gt;&lt;/object&gt;&lt;object type=&quot;3&quot; unique_id=&quot;10012&quot;&gt;&lt;property id=&quot;20148&quot; value=&quot;5&quot;/&gt;&lt;property id=&quot;20300&quot; value=&quot;Slide 9 - &amp;quot;Non-Verbal Information&amp;quot;&quot;/&gt;&lt;property id=&quot;20307&quot; value=&quot;307&quot;/&gt;&lt;/object&gt;&lt;object type=&quot;3&quot; unique_id=&quot;10013&quot;&gt;&lt;property id=&quot;20148&quot; value=&quot;5&quot;/&gt;&lt;property id=&quot;20300&quot; value=&quot;Slide 10 - &amp;quot;What Do You Think?&amp;quot;&quot;/&gt;&lt;property id=&quot;20307&quot; value=&quot;335&quot;/&gt;&lt;/object&gt;&lt;object type=&quot;3&quot; unique_id=&quot;10014&quot;&gt;&lt;property id=&quot;20148&quot; value=&quot;5&quot;/&gt;&lt;property id=&quot;20300&quot; value=&quot;Slide 11 - &amp;quot;Body Language&amp;quot;&quot;/&gt;&lt;property id=&quot;20307&quot; value=&quot;308&quot;/&gt;&lt;/object&gt;&lt;object type=&quot;3&quot; unique_id=&quot;10015&quot;&gt;&lt;property id=&quot;20148&quot; value=&quot;5&quot;/&gt;&lt;property id=&quot;20300&quot; value=&quot;Slide 12 - &amp;quot;Exercise&amp;quot;&quot;/&gt;&lt;property id=&quot;20307&quot; value=&quot;337&quot;/&gt;&lt;/object&gt;&lt;object type=&quot;3&quot; unique_id=&quot;10016&quot;&gt;&lt;property id=&quot;20148&quot; value=&quot;5&quot;/&gt;&lt;property id=&quot;20300&quot; value=&quot;Slide 13 - &amp;quot;Scenario&amp;quot;&quot;/&gt;&lt;property id=&quot;20307&quot; value=&quot;310&quot;/&gt;&lt;/object&gt;&lt;object type=&quot;3&quot; unique_id=&quot;10017&quot;&gt;&lt;property id=&quot;20148&quot; value=&quot;5&quot;/&gt;&lt;property id=&quot;20300&quot; value=&quot;Slide 14 - &amp;quot;What Do You Think?&amp;quot;&quot;/&gt;&lt;property id=&quot;20307&quot; value=&quot;338&quot;/&gt;&lt;/object&gt;&lt;object type=&quot;3&quot; unique_id=&quot;10018&quot;&gt;&lt;property id=&quot;20148&quot; value=&quot;5&quot;/&gt;&lt;property id=&quot;20300&quot; value=&quot;Slide 15 - &amp;quot;What Do You Think?&amp;quot;&quot;/&gt;&lt;property id=&quot;20307&quot; value=&quot;311&quot;/&gt;&lt;/object&gt;&lt;object type=&quot;3&quot; unique_id=&quot;10019&quot;&gt;&lt;property id=&quot;20148&quot; value=&quot;5&quot;/&gt;&lt;property id=&quot;20300&quot; value=&quot;Slide 16 - &amp;quot;Teaching for All Ages&amp;quot;&quot;/&gt;&lt;property id=&quot;20307&quot; value=&quot;336&quot;/&gt;&lt;/object&gt;&lt;object type=&quot;3&quot; unique_id=&quot;10020&quot;&gt;&lt;property id=&quot;20148&quot; value=&quot;5&quot;/&gt;&lt;property id=&quot;20300&quot; value=&quot;Slide 17 - &amp;quot;Teaching Considerations&amp;quot;&quot;/&gt;&lt;property id=&quot;20307&quot; value=&quot;343&quot;/&gt;&lt;/object&gt;&lt;object type=&quot;3&quot; unique_id=&quot;10021&quot;&gt;&lt;property id=&quot;20148&quot; value=&quot;5&quot;/&gt;&lt;property id=&quot;20300&quot; value=&quot;Slide 18&quot;/&gt;&lt;property id=&quot;20307&quot; value=&quot;313&quot;/&gt;&lt;/object&gt;&lt;object type=&quot;3&quot; unique_id=&quot;10022&quot;&gt;&lt;property id=&quot;20148&quot; value=&quot;5&quot;/&gt;&lt;property id=&quot;20300&quot; value=&quot;Slide 19&quot;/&gt;&lt;property id=&quot;20307&quot; value=&quot;314&quot;/&gt;&lt;/object&gt;&lt;object type=&quot;3&quot; unique_id=&quot;10023&quot;&gt;&lt;property id=&quot;20148&quot; value=&quot;5&quot;/&gt;&lt;property id=&quot;20300&quot; value=&quot;Slide 20&quot;/&gt;&lt;property id=&quot;20307&quot; value=&quot;315&quot;/&gt;&lt;/object&gt;&lt;object type=&quot;3&quot; unique_id=&quot;10024&quot;&gt;&lt;property id=&quot;20148&quot; value=&quot;5&quot;/&gt;&lt;property id=&quot;20300&quot; value=&quot;Slide 21&quot;/&gt;&lt;property id=&quot;20307&quot; value=&quot;316&quot;/&gt;&lt;/object&gt;&lt;object type=&quot;3&quot; unique_id=&quot;10025&quot;&gt;&lt;property id=&quot;20148&quot; value=&quot;5&quot;/&gt;&lt;property id=&quot;20300&quot; value=&quot;Slide 22&quot;/&gt;&lt;property id=&quot;20307&quot; value=&quot;317&quot;/&gt;&lt;/object&gt;&lt;object type=&quot;3&quot; unique_id=&quot;10026&quot;&gt;&lt;property id=&quot;20148&quot; value=&quot;5&quot;/&gt;&lt;property id=&quot;20300&quot; value=&quot;Slide 23&quot;/&gt;&lt;property id=&quot;20307&quot; value=&quot;318&quot;/&gt;&lt;/object&gt;&lt;object type=&quot;3&quot; unique_id=&quot;10027&quot;&gt;&lt;property id=&quot;20148&quot; value=&quot;5&quot;/&gt;&lt;property id=&quot;20300&quot; value=&quot;Slide 24&quot;/&gt;&lt;property id=&quot;20307&quot; value=&quot;319&quot;/&gt;&lt;/object&gt;&lt;object type=&quot;3&quot; unique_id=&quot;10028&quot;&gt;&lt;property id=&quot;20148&quot; value=&quot;5&quot;/&gt;&lt;property id=&quot;20300&quot; value=&quot;Slide 25&quot;/&gt;&lt;property id=&quot;20307&quot; value=&quot;320&quot;/&gt;&lt;/object&gt;&lt;object type=&quot;3&quot; unique_id=&quot;10029&quot;&gt;&lt;property id=&quot;20148&quot; value=&quot;5&quot;/&gt;&lt;property id=&quot;20300&quot; value=&quot;Slide 26&quot;/&gt;&lt;property id=&quot;20307&quot; value=&quot;339&quot;/&gt;&lt;/object&gt;&lt;object type=&quot;3&quot; unique_id=&quot;10030&quot;&gt;&lt;property id=&quot;20148&quot; value=&quot;5&quot;/&gt;&lt;property id=&quot;20300&quot; value=&quot;Slide 27&quot;/&gt;&lt;property id=&quot;20307&quot; value=&quot;340&quot;/&gt;&lt;/object&gt;&lt;object type=&quot;3&quot; unique_id=&quot;10031&quot;&gt;&lt;property id=&quot;20148&quot; value=&quot;5&quot;/&gt;&lt;property id=&quot;20300&quot; value=&quot;Slide 28&quot;/&gt;&lt;property id=&quot;20307&quot; value=&quot;341&quot;/&gt;&lt;/object&gt;&lt;object type=&quot;3&quot; unique_id=&quot;10032&quot;&gt;&lt;property id=&quot;20148&quot; value=&quot;5&quot;/&gt;&lt;property id=&quot;20300&quot; value=&quot;Slide 29&quot;/&gt;&lt;property id=&quot;20307&quot; value=&quot;342&quot;/&gt;&lt;/object&gt;&lt;object type=&quot;3&quot; unique_id=&quot;10033&quot;&gt;&lt;property id=&quot;20148&quot; value=&quot;5&quot;/&gt;&lt;property id=&quot;20300&quot; value=&quot;Slide 30&quot;/&gt;&lt;property id=&quot;20307&quot; value=&quot;323&quot;/&gt;&lt;/object&gt;&lt;object type=&quot;3&quot; unique_id=&quot;10034&quot;&gt;&lt;property id=&quot;20148&quot; value=&quot;5&quot;/&gt;&lt;property id=&quot;20300&quot; value=&quot;Slide 31&quot;/&gt;&lt;property id=&quot;20307&quot; value=&quot;324&quot;/&gt;&lt;/object&gt;&lt;object type=&quot;3&quot; unique_id=&quot;10035&quot;&gt;&lt;property id=&quot;20148&quot; value=&quot;5&quot;/&gt;&lt;property id=&quot;20300&quot; value=&quot;Slide 32&quot;/&gt;&lt;property id=&quot;20307&quot; value=&quot;325&quot;/&gt;&lt;/object&gt;&lt;object type=&quot;3&quot; unique_id=&quot;10036&quot;&gt;&lt;property id=&quot;20148&quot; value=&quot;5&quot;/&gt;&lt;property id=&quot;20300&quot; value=&quot;Slide 33&quot;/&gt;&lt;property id=&quot;20307&quot; value=&quot;326&quot;/&gt;&lt;/object&gt;&lt;object type=&quot;3&quot; unique_id=&quot;10037&quot;&gt;&lt;property id=&quot;20148&quot; value=&quot;5&quot;/&gt;&lt;property id=&quot;20300&quot; value=&quot;Slide 34&quot;/&gt;&lt;property id=&quot;20307&quot; value=&quot;327&quot;/&gt;&lt;/object&gt;&lt;object type=&quot;3&quot; unique_id=&quot;10038&quot;&gt;&lt;property id=&quot;20148&quot; value=&quot;5&quot;/&gt;&lt;property id=&quot;20300&quot; value=&quot;Slide 35&quot;/&gt;&lt;property id=&quot;20307&quot; value=&quot;328&quot;/&gt;&lt;/object&gt;&lt;object type=&quot;3&quot; unique_id=&quot;10039&quot;&gt;&lt;property id=&quot;20148&quot; value=&quot;5&quot;/&gt;&lt;property id=&quot;20300&quot; value=&quot;Slide 36&quot;/&gt;&lt;property id=&quot;20307&quot; value=&quot;329&quot;/&gt;&lt;/object&gt;&lt;object type=&quot;3&quot; unique_id=&quot;10040&quot;&gt;&lt;property id=&quot;20148&quot; value=&quot;5&quot;/&gt;&lt;property id=&quot;20300&quot; value=&quot;Slide 37&quot;/&gt;&lt;property id=&quot;20307&quot; value=&quot;330&quot;/&gt;&lt;/object&gt;&lt;object type=&quot;3&quot; unique_id=&quot;10041&quot;&gt;&lt;property id=&quot;20148&quot; value=&quot;5&quot;/&gt;&lt;property id=&quot;20300&quot; value=&quot;Slide 38&quot;/&gt;&lt;property id=&quot;20307&quot; value=&quot;331&quot;/&gt;&lt;/object&gt;&lt;object type=&quot;3&quot; unique_id=&quot;10042&quot;&gt;&lt;property id=&quot;20148&quot; value=&quot;5&quot;/&gt;&lt;property id=&quot;20300&quot; value=&quot;Slide 39&quot;/&gt;&lt;property id=&quot;20307&quot; value=&quot;332&quot;/&gt;&lt;/object&gt;&lt;object type=&quot;3&quot; unique_id=&quot;10043&quot;&gt;&lt;property id=&quot;20148&quot; value=&quot;5&quot;/&gt;&lt;property id=&quot;20300&quot; value=&quot;Slide 40&quot;/&gt;&lt;property id=&quot;20307&quot; value=&quot;333&quot;/&gt;&lt;/object&gt;&lt;object type=&quot;3&quot; unique_id=&quot;10044&quot;&gt;&lt;property id=&quot;20148&quot; value=&quot;5&quot;/&gt;&lt;property id=&quot;20300&quot; value=&quot;Slide 41&quot;/&gt;&lt;property id=&quot;20307&quot; value=&quot;334&quot;/&gt;&lt;/object&gt;&lt;object type=&quot;3&quot; unique_id=&quot;10045&quot;&gt;&lt;property id=&quot;20148&quot; value=&quot;5&quot;/&gt;&lt;property id=&quot;20300&quot; value=&quot;Slide 42&quot;/&gt;&lt;property id=&quot;20307&quot; value=&quot;301&quot;/&gt;&lt;/object&gt;&lt;object type=&quot;3&quot; unique_id=&quot;10046&quot;&gt;&lt;property id=&quot;20148&quot; value=&quot;5&quot;/&gt;&lt;property id=&quot;20300&quot; value=&quot;Slide 43&quot;/&gt;&lt;property id=&quot;20307&quot; value=&quot;321&quot;/&gt;&lt;/object&gt;&lt;/object&gt;&lt;/object&gt;&lt;/database&gt;"/>
</p:tagLst>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EC4E6717E8D334DB41EECC6BFB9AFD2" ma:contentTypeVersion="0" ma:contentTypeDescription="Create a new document." ma:contentTypeScope="" ma:versionID="e040c4fd0f68f005cdd4875e4a8a37c5">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CF27046-0A66-4E55-88D4-32D8C588A7F4}">
  <ds:schemaRefs>
    <ds:schemaRef ds:uri="http://schemas.microsoft.com/sharepoint/v3/contenttype/forms"/>
  </ds:schemaRefs>
</ds:datastoreItem>
</file>

<file path=customXml/itemProps2.xml><?xml version="1.0" encoding="utf-8"?>
<ds:datastoreItem xmlns:ds="http://schemas.openxmlformats.org/officeDocument/2006/customXml" ds:itemID="{5A99F397-FD1A-4855-9056-356CB3081C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361D8938-1837-4558-B64E-EEF8E6EA4530}">
  <ds:schemaRefs>
    <ds:schemaRef ds:uri="http://purl.org/dc/dcmitype/"/>
    <ds:schemaRef ds:uri="http://purl.org/dc/elements/1.1/"/>
    <ds:schemaRef ds:uri="http://schemas.openxmlformats.org/package/2006/metadata/core-properties"/>
    <ds:schemaRef ds:uri="http://purl.org/dc/terms/"/>
    <ds:schemaRef ds:uri="http://www.w3.org/XML/1998/namespace"/>
    <ds:schemaRef ds:uri="http://schemas.microsoft.com/office/2006/documentManagement/type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3595</TotalTime>
  <Words>1914</Words>
  <Application>Microsoft Office PowerPoint</Application>
  <PresentationFormat>On-screen Show (4:3)</PresentationFormat>
  <Paragraphs>393</Paragraphs>
  <Slides>49</Slides>
  <Notes>49</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Custom Design</vt:lpstr>
      <vt:lpstr>Unit 11: Manage the Classroom</vt:lpstr>
      <vt:lpstr>Unit Objectives</vt:lpstr>
      <vt:lpstr>Unit Objectives (con’t)</vt:lpstr>
      <vt:lpstr>What Do You Think?</vt:lpstr>
      <vt:lpstr>What You Want to Know</vt:lpstr>
      <vt:lpstr>What Do You Think?</vt:lpstr>
      <vt:lpstr>Gathering Information</vt:lpstr>
      <vt:lpstr>What Do You Think?</vt:lpstr>
      <vt:lpstr>Non-Verbal Information</vt:lpstr>
      <vt:lpstr>What Do You Think?</vt:lpstr>
      <vt:lpstr>Body Language</vt:lpstr>
      <vt:lpstr>Exercise</vt:lpstr>
      <vt:lpstr>What Do You Think?</vt:lpstr>
      <vt:lpstr>Cultural Sensitivity</vt:lpstr>
      <vt:lpstr>Recommendations</vt:lpstr>
      <vt:lpstr>Recommendations (con’t)</vt:lpstr>
      <vt:lpstr>Recommendations (con’t)</vt:lpstr>
      <vt:lpstr>Examples of Sensitive Topics</vt:lpstr>
      <vt:lpstr>Scenario</vt:lpstr>
      <vt:lpstr>What Do You Think?</vt:lpstr>
      <vt:lpstr>What Do You Think?</vt:lpstr>
      <vt:lpstr>Teaching for All Ages</vt:lpstr>
      <vt:lpstr>Teaching Considerations</vt:lpstr>
      <vt:lpstr>What Do You Think?</vt:lpstr>
      <vt:lpstr>Don’t Leave Learners Out </vt:lpstr>
      <vt:lpstr>Guidelines for Appropriate  Behavior</vt:lpstr>
      <vt:lpstr>Watch Your Language</vt:lpstr>
      <vt:lpstr>Be Consistent</vt:lpstr>
      <vt:lpstr>Get to Know Learners </vt:lpstr>
      <vt:lpstr>Deal with Touch </vt:lpstr>
      <vt:lpstr>What Do You Think? </vt:lpstr>
      <vt:lpstr>Review </vt:lpstr>
      <vt:lpstr>Brain and Hippocampus </vt:lpstr>
      <vt:lpstr>Rule of Thumb</vt:lpstr>
      <vt:lpstr>Building Blocks</vt:lpstr>
      <vt:lpstr>What Do You Think?</vt:lpstr>
      <vt:lpstr>Disruptive Behaviors</vt:lpstr>
      <vt:lpstr>What Do You Think?</vt:lpstr>
      <vt:lpstr>Effect of Disruptive Behaviors</vt:lpstr>
      <vt:lpstr>Exercise</vt:lpstr>
      <vt:lpstr>Scenario # 1</vt:lpstr>
      <vt:lpstr>Older Audience</vt:lpstr>
      <vt:lpstr>What Do You Think?</vt:lpstr>
      <vt:lpstr>Make Accommodations</vt:lpstr>
      <vt:lpstr>Scenario # 2</vt:lpstr>
      <vt:lpstr>What Do You Think?</vt:lpstr>
      <vt:lpstr>How to Respond</vt:lpstr>
      <vt:lpstr>Unit Summary</vt:lpstr>
      <vt:lpstr>Unit Summary (con’t)</vt:lpstr>
    </vt:vector>
  </TitlesOfParts>
  <Company>FEMA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11: Manage the Classroom - CERT Basic Train-the-Trainer Presentation</dc:title>
  <dc:subject>This presentation contains Unit 11 of the Train-the-Trainer Course for CERT Basic Training.</dc:subject>
  <dc:creator>FEMA;Community Emergency Response Team</dc:creator>
  <cp:keywords>FEMA, CERT, basic, training, train-the-trainer, unit 11, manage, classroom</cp:keywords>
  <cp:lastModifiedBy>Jones, Cynthia</cp:lastModifiedBy>
  <cp:revision>291</cp:revision>
  <cp:lastPrinted>2005-12-21T16:28:49Z</cp:lastPrinted>
  <dcterms:created xsi:type="dcterms:W3CDTF">2005-12-20T16:22:26Z</dcterms:created>
  <dcterms:modified xsi:type="dcterms:W3CDTF">2016-07-06T16:05:35Z</dcterms:modified>
</cp:coreProperties>
</file>