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07" r:id="rId6"/>
    <p:sldId id="308" r:id="rId7"/>
    <p:sldId id="317" r:id="rId8"/>
    <p:sldId id="310" r:id="rId9"/>
    <p:sldId id="309" r:id="rId10"/>
    <p:sldId id="318" r:id="rId11"/>
  </p:sldIdLst>
  <p:sldSz cx="9144000" cy="6858000" type="screen4x3"/>
  <p:notesSz cx="7315200" cy="9601200"/>
  <p:custDataLst>
    <p:tags r:id="rId1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50021"/>
    <a:srgbClr val="FF0000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6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E581E07B-033F-409F-81B4-3A5D7E5D7C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614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21FF77DB-7955-4A7A-BDEC-EDC375B961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3023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F35EC5F-9D0F-4E91-B928-1420A9BF9D8A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4000" y="3517900"/>
            <a:ext cx="77597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16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C410F70C-5164-46F1-949C-6D03C6F3D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03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3F28CBE0-AFEC-4827-9F2A-3910D9C62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3D25F37A-DE6B-4B91-9B16-97876232C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0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597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7885DCA6-4BAF-45B5-ABE7-4658FFA8A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07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9177D6B6-A5F2-4BAF-9D1E-358ADBE85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06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CAB632FC-7DDD-4E0B-9E5F-358A9F8BF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32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59E0C90D-A2C9-47EF-AC0E-3C0462FF6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76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0DA5FDDB-DCF7-4767-AC1C-8465CD721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21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84FCD82B-8B94-4239-99CB-7A6AB9158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81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24D7CC39-6B77-4125-B434-B24451D6E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4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9-</a:t>
            </a:r>
            <a:fld id="{F7498DFB-D5D3-444F-A60E-D536BC23B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6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3091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35100" y="6572250"/>
            <a:ext cx="6324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Train-the-Trainer: Teach-Back #1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9-</a:t>
            </a:r>
            <a:fld id="{3632FE40-4585-4536-B2BD-1B473AD46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742" y="584857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3600" dirty="0">
                <a:solidFill>
                  <a:schemeClr val="bg1"/>
                </a:solidFill>
              </a:rPr>
              <a:t>Unit 9: Teach-Back #1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#1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D56AB972-BEA9-4B5B-9B86-FA2E05A49BC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6"/>
          <p:cNvSpPr txBox="1"/>
          <p:nvPr/>
        </p:nvSpPr>
        <p:spPr>
          <a:xfrm>
            <a:off x="7580313" y="60690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9-1</a:t>
            </a:r>
            <a:endParaRPr lang="en-US" sz="1400" b="1" dirty="0">
              <a:latin typeface="+mn-lt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Practice, practice, practice</a:t>
            </a:r>
          </a:p>
          <a:p>
            <a:pPr lvl="1"/>
            <a:r>
              <a:rPr lang="en-US" altLang="en-US" smtClean="0"/>
              <a:t>Practice teaching skills in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course </a:t>
            </a:r>
          </a:p>
          <a:p>
            <a:pPr lvl="1"/>
            <a:r>
              <a:rPr lang="en-US" altLang="en-US" smtClean="0"/>
              <a:t>Practice incorporating information you are learning in </a:t>
            </a:r>
            <a:r>
              <a:rPr lang="en-US" altLang="en-US" i="1" smtClean="0"/>
              <a:t>CERT Basic Train-the-Trainer</a:t>
            </a:r>
            <a:r>
              <a:rPr lang="en-US" altLang="en-US" smtClean="0"/>
              <a:t> course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spc="-30" dirty="0">
                <a:solidFill>
                  <a:schemeClr val="bg1"/>
                </a:solidFill>
                <a:cs typeface="Times New Roman" pitchFamily="18" charset="0"/>
              </a:rPr>
              <a:t>Why Do a Teach-Back?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#1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465511D3-01D0-45DE-8D5B-F0645202855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580313" y="60690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9-1</a:t>
            </a:r>
            <a:endParaRPr lang="en-US" sz="1400" b="1" dirty="0">
              <a:latin typeface="+mn-lt"/>
            </a:endParaRPr>
          </a:p>
        </p:txBody>
      </p:sp>
      <p:sp>
        <p:nvSpPr>
          <p:cNvPr id="4100" name="Rectangle 6"/>
          <p:cNvSpPr>
            <a:spLocks noGrp="1" noChangeArrowheads="1"/>
          </p:cNvSpPr>
          <p:nvPr>
            <p:ph idx="1"/>
          </p:nvPr>
        </p:nvSpPr>
        <p:spPr>
          <a:xfrm>
            <a:off x="482600" y="1201738"/>
            <a:ext cx="8661400" cy="5173662"/>
          </a:xfrm>
        </p:spPr>
        <p:txBody>
          <a:bodyPr/>
          <a:lstStyle/>
          <a:p>
            <a:r>
              <a:rPr lang="en-US" altLang="en-US" sz="2800" dirty="0" smtClean="0"/>
              <a:t>You will be assigned partner and instruction block</a:t>
            </a:r>
          </a:p>
          <a:p>
            <a:r>
              <a:rPr lang="en-US" altLang="en-US" sz="2800" dirty="0" smtClean="0"/>
              <a:t>Work tonight on your assignment</a:t>
            </a:r>
          </a:p>
          <a:p>
            <a:pPr lvl="1"/>
            <a:r>
              <a:rPr lang="en-US" altLang="en-US" sz="2400" dirty="0" smtClean="0"/>
              <a:t>Both must be active participants in teach-back</a:t>
            </a:r>
          </a:p>
          <a:p>
            <a:pPr lvl="1"/>
            <a:r>
              <a:rPr lang="en-US" altLang="en-US" sz="2400" dirty="0" smtClean="0"/>
              <a:t>Presentation should be no longer than 15 minutes</a:t>
            </a:r>
          </a:p>
          <a:p>
            <a:r>
              <a:rPr lang="en-US" altLang="en-US" sz="2800" dirty="0" smtClean="0"/>
              <a:t>Teach-backs will be done tomorrow morning in groups of 10</a:t>
            </a:r>
          </a:p>
          <a:p>
            <a:r>
              <a:rPr lang="en-US" altLang="en-US" sz="2800" dirty="0" smtClean="0"/>
              <a:t>Feedback:</a:t>
            </a:r>
          </a:p>
          <a:p>
            <a:pPr lvl="1"/>
            <a:r>
              <a:rPr lang="en-US" altLang="en-US" sz="2400" dirty="0" smtClean="0"/>
              <a:t>“Audience” (eight other participants and an instructor) will complete feedback checklist</a:t>
            </a:r>
          </a:p>
          <a:p>
            <a:pPr lvl="1"/>
            <a:r>
              <a:rPr lang="en-US" altLang="en-US" sz="2400" dirty="0" smtClean="0"/>
              <a:t>You will receive written checklists and oral feedback</a:t>
            </a:r>
          </a:p>
          <a:p>
            <a:endParaRPr lang="en-US" altLang="en-US" sz="280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Teach-Back Process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#1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B563C7C5-E27F-49C0-956B-EB39C0772E0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6"/>
          <p:cNvSpPr txBox="1"/>
          <p:nvPr/>
        </p:nvSpPr>
        <p:spPr>
          <a:xfrm>
            <a:off x="7580313" y="60690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9-1</a:t>
            </a:r>
            <a:endParaRPr lang="en-US" sz="1400" b="1" dirty="0">
              <a:latin typeface="+mn-lt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Focus on the training </a:t>
            </a:r>
            <a:r>
              <a:rPr lang="en-US" altLang="en-US" b="1" smtClean="0"/>
              <a:t>delivery</a:t>
            </a:r>
            <a:r>
              <a:rPr lang="en-US" altLang="en-US" smtClean="0"/>
              <a:t>:</a:t>
            </a:r>
          </a:p>
          <a:p>
            <a:pPr lvl="1"/>
            <a:r>
              <a:rPr lang="en-US" altLang="en-US" smtClean="0"/>
              <a:t>What went well</a:t>
            </a:r>
          </a:p>
          <a:p>
            <a:pPr lvl="1"/>
            <a:r>
              <a:rPr lang="en-US" altLang="en-US" smtClean="0"/>
              <a:t>What could be improved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Good Feedback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#1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4C2B0589-E7C9-4EFB-8146-6F2967411A7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6"/>
          <p:cNvSpPr txBox="1"/>
          <p:nvPr/>
        </p:nvSpPr>
        <p:spPr>
          <a:xfrm>
            <a:off x="7580313" y="60690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9-2</a:t>
            </a:r>
            <a:endParaRPr lang="en-US" sz="1400" b="1" dirty="0">
              <a:latin typeface="+mn-lt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b="1" smtClean="0"/>
              <a:t>What are your responsibilities as you teach back?</a:t>
            </a:r>
          </a:p>
          <a:p>
            <a:pPr marL="609600" indent="-609600">
              <a:buFontTx/>
              <a:buAutoNum type="arabicPeriod"/>
            </a:pPr>
            <a:endParaRPr lang="en-US" altLang="en-US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#1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5CB49F98-40A4-4CE2-98CD-93D0B70C51E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6223000" y="4368800"/>
            <a:ext cx="2921000" cy="1570038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rgbClr val="CC0000"/>
                </a:solidFill>
              </a:rPr>
              <a:t>All in 15 minutes with each presenting an equal portion!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80313" y="60690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9-2</a:t>
            </a:r>
            <a:endParaRPr lang="en-US" sz="1400" b="1" dirty="0">
              <a:latin typeface="+mn-lt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Each teach-back block must include:</a:t>
            </a:r>
          </a:p>
          <a:p>
            <a:pPr lvl="1"/>
            <a:r>
              <a:rPr lang="en-US" altLang="en-US" smtClean="0"/>
              <a:t>An explanation: describe skill clearly</a:t>
            </a:r>
          </a:p>
          <a:p>
            <a:pPr lvl="1"/>
            <a:r>
              <a:rPr lang="en-US" altLang="en-US" smtClean="0"/>
              <a:t>A demonstration: demonstrate skill correctly</a:t>
            </a:r>
          </a:p>
          <a:p>
            <a:pPr lvl="1"/>
            <a:r>
              <a:rPr lang="en-US" altLang="en-US" smtClean="0"/>
              <a:t>A hands-on activity: coach class through practice session</a:t>
            </a:r>
          </a:p>
          <a:p>
            <a:r>
              <a:rPr lang="en-US" altLang="en-US" smtClean="0"/>
              <a:t>Incorporate practices and information you have learned from:</a:t>
            </a:r>
          </a:p>
          <a:p>
            <a:pPr lvl="1"/>
            <a:r>
              <a:rPr lang="en-US" altLang="en-US" smtClean="0"/>
              <a:t>Unit 2: Your Role as Instructor</a:t>
            </a:r>
          </a:p>
          <a:p>
            <a:pPr lvl="1"/>
            <a:r>
              <a:rPr lang="en-US" altLang="en-US" smtClean="0"/>
              <a:t>Unit 5: Maximize Learning 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spc="-20" dirty="0">
                <a:solidFill>
                  <a:schemeClr val="bg1"/>
                </a:solidFill>
                <a:cs typeface="Times New Roman" pitchFamily="18" charset="0"/>
              </a:rPr>
              <a:t>Teach-Back Assignment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Teach-Back #1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9-</a:t>
            </a:r>
            <a:fld id="{EEEF64A1-F20A-48DC-9C8E-211A4D1965C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580313" y="60690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9-3</a:t>
            </a:r>
            <a:endParaRPr lang="en-US" sz="1400" b="1" dirty="0">
              <a:latin typeface="+mn-lt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Unit 1:  Items in CERT kit</a:t>
            </a:r>
          </a:p>
          <a:p>
            <a:r>
              <a:rPr lang="en-US" altLang="en-US" smtClean="0"/>
              <a:t>Unit 2:  Use of fire extinguisher, pages 2-28 through 2-44</a:t>
            </a:r>
          </a:p>
          <a:p>
            <a:r>
              <a:rPr lang="en-US" altLang="en-US" smtClean="0"/>
              <a:t>Unit 3:  Stop profuse bleeding, pages 3-21 through 3-28</a:t>
            </a:r>
          </a:p>
          <a:p>
            <a:r>
              <a:rPr lang="en-US" altLang="en-US" smtClean="0"/>
              <a:t>Unit 4:  Head-to-toe patient assessment, pages 4-23 through 4-33</a:t>
            </a:r>
          </a:p>
          <a:p>
            <a:r>
              <a:rPr lang="en-US" altLang="en-US" smtClean="0"/>
              <a:t>Unit 4:  Treating fractures/sprains/strains, pages 4-45 through 4-55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Content Blocks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7&quot;/&gt;&lt;/object&gt;&lt;object type=&quot;3&quot; unique_id=&quot;10006&quot;&gt;&lt;property id=&quot;20148&quot; value=&quot;5&quot;/&gt;&lt;property id=&quot;20300&quot; value=&quot;Slide 3&quot;/&gt;&lt;property id=&quot;20307&quot; value=&quot;308&quot;/&gt;&lt;/object&gt;&lt;object type=&quot;3&quot; unique_id=&quot;10007&quot;&gt;&lt;property id=&quot;20148&quot; value=&quot;5&quot;/&gt;&lt;property id=&quot;20300&quot; value=&quot;Slide 4&quot;/&gt;&lt;property id=&quot;20307&quot; value=&quot;317&quot;/&gt;&lt;/object&gt;&lt;object type=&quot;3&quot; unique_id=&quot;10008&quot;&gt;&lt;property id=&quot;20148&quot; value=&quot;5&quot;/&gt;&lt;property id=&quot;20300&quot; value=&quot;Slide 5&quot;/&gt;&lt;property id=&quot;20307&quot; value=&quot;310&quot;/&gt;&lt;/object&gt;&lt;object type=&quot;3&quot; unique_id=&quot;10009&quot;&gt;&lt;property id=&quot;20148&quot; value=&quot;5&quot;/&gt;&lt;property id=&quot;20300&quot; value=&quot;Slide 6&quot;/&gt;&lt;property id=&quot;20307&quot; value=&quot;309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08B5E7-3A0A-400B-963E-484CF4FCA8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A98EEF2-2F77-4D09-946B-4F9851739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6E474A-BE41-49DF-A896-A7E06B89F327}">
  <ds:schemaRefs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2301</TotalTime>
  <Words>307</Words>
  <Application>Microsoft Office PowerPoint</Application>
  <PresentationFormat>On-screen Show (4:3)</PresentationFormat>
  <Paragraphs>55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Unit 9: Teach-Back #1</vt:lpstr>
      <vt:lpstr>Why Do a Teach-Back?</vt:lpstr>
      <vt:lpstr>Teach-Back Process</vt:lpstr>
      <vt:lpstr>Good Feedback</vt:lpstr>
      <vt:lpstr>What Do You Think?</vt:lpstr>
      <vt:lpstr>Teach-Back Assignment</vt:lpstr>
      <vt:lpstr>Content Blocks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9: Teach Back #1  - CERT Basic Train-the-Trainer Presentation</dc:title>
  <dc:subject>This presentation contains Unit 9 of the Train-the-Trainer Course for CERT Basic Training.</dc:subject>
  <dc:creator>FEMA;Community Emergency Response Team</dc:creator>
  <cp:keywords>FEMA, CERT, basic, training, train-the-trainer, unit 9, teach back #1</cp:keywords>
  <cp:lastModifiedBy>Jones, Cynthia</cp:lastModifiedBy>
  <cp:revision>240</cp:revision>
  <cp:lastPrinted>2005-12-21T16:28:49Z</cp:lastPrinted>
  <dcterms:created xsi:type="dcterms:W3CDTF">2005-12-20T16:22:26Z</dcterms:created>
  <dcterms:modified xsi:type="dcterms:W3CDTF">2016-07-06T16:02:31Z</dcterms:modified>
</cp:coreProperties>
</file>