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08" r:id="rId6"/>
    <p:sldId id="309" r:id="rId7"/>
    <p:sldId id="310" r:id="rId8"/>
    <p:sldId id="311" r:id="rId9"/>
    <p:sldId id="291" r:id="rId10"/>
    <p:sldId id="307" r:id="rId11"/>
    <p:sldId id="302" r:id="rId12"/>
    <p:sldId id="304" r:id="rId13"/>
    <p:sldId id="303" r:id="rId14"/>
    <p:sldId id="306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70" autoAdjust="0"/>
  </p:normalViewPr>
  <p:slideViewPr>
    <p:cSldViewPr snapToGrid="0">
      <p:cViewPr>
        <p:scale>
          <a:sx n="75" d="100"/>
          <a:sy n="75" d="100"/>
        </p:scale>
        <p:origin x="-1866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FF0CBB2-489A-4909-B36F-0EB7E7B77A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70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0CD78DD-1739-4E64-BC36-171980E6E2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85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224379AD-8B54-44F4-90FD-A233B9D1AB8E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B0D84763-473B-4A03-BA65-46A3A8AC263A}" type="slidenum">
              <a:rPr lang="en-US" altLang="en-US" sz="1200" smtClean="0"/>
              <a:pPr/>
              <a:t>6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EE40F6D9-57E9-4822-A5E1-44A388EB85E6}" type="slidenum">
              <a:rPr lang="en-US" altLang="en-US" sz="1200"/>
              <a:pPr algn="r"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9400" y="3505200"/>
            <a:ext cx="77978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260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8BE5F89D-60EF-4860-A306-E9B8F80DE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3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1AFAA52B-25A7-4ECA-AED2-07189B525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22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08D39DB0-D503-4696-B3AC-5DAC1770B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48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978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D6DC44DF-0481-4C6D-AB1F-4CF4C9A40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94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6F5484FD-3E75-4A89-AF53-1239F5A64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26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4AB5B7B6-5812-4A70-8904-150AFC977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37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D0088ECF-A82B-4050-A987-685733DDC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36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5B74CB67-05FE-4748-981C-84DD5D197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1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A2ECA552-43ED-4B2F-AFF9-7625345AA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72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D8B0FB16-3736-4907-ADEA-29FFCEC60D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15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7-</a:t>
            </a:r>
            <a:fld id="{54C9CE24-20DC-4B73-9219-D3AEB8C24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59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558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Train-the-Trainer: Basic Training Unit 4 Review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7-</a:t>
            </a:r>
            <a:fld id="{CE505E15-A66A-4104-9F82-1E70B0155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742" y="5837816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79400" y="3505200"/>
            <a:ext cx="8763000" cy="825500"/>
          </a:xfrm>
        </p:spPr>
        <p:txBody>
          <a:bodyPr/>
          <a:lstStyle/>
          <a:p>
            <a:r>
              <a:rPr lang="en-US" altLang="en-US" dirty="0"/>
              <a:t>Unit 7: CERT Basic Training Unit 4 Review</a:t>
            </a:r>
            <a:br>
              <a:rPr lang="en-US" alt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Follow State protocols</a:t>
            </a:r>
          </a:p>
          <a:p>
            <a:r>
              <a:rPr lang="en-US" altLang="en-US" smtClean="0"/>
              <a:t>Reinforce CERT sizeup and PPE </a:t>
            </a:r>
          </a:p>
          <a:p>
            <a:r>
              <a:rPr lang="en-US" altLang="en-US" smtClean="0"/>
              <a:t>Emphasize:</a:t>
            </a:r>
          </a:p>
          <a:p>
            <a:pPr lvl="1"/>
            <a:r>
              <a:rPr lang="en-US" altLang="en-US" smtClean="0"/>
              <a:t>Ask for permission to touch patient </a:t>
            </a:r>
          </a:p>
          <a:p>
            <a:pPr lvl="1"/>
            <a:r>
              <a:rPr lang="en-US" altLang="en-US" smtClean="0"/>
              <a:t>Respect what the patient says 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4 Review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7D705852-BD2B-4235-AFFD-F95574E424D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54913" y="60563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It continues message of teamwork</a:t>
            </a:r>
          </a:p>
          <a:p>
            <a:r>
              <a:rPr lang="en-US" altLang="en-US" smtClean="0"/>
              <a:t>Overlap with Search and Rescue Operations in Unit 5</a:t>
            </a:r>
          </a:p>
          <a:p>
            <a:pPr lvl="1"/>
            <a:r>
              <a:rPr lang="en-US" altLang="en-US" smtClean="0"/>
              <a:t>Treatment and treatment areas (Units 3 and 4)</a:t>
            </a:r>
          </a:p>
          <a:p>
            <a:pPr lvl="1"/>
            <a:r>
              <a:rPr lang="en-US" altLang="en-US" smtClean="0"/>
              <a:t>Triage (Unit 3) 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4 Review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A1F25444-BF1F-426D-A77B-A69D868397D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54913" y="60563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Connection to Course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Unit 4?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4 Review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919A1F79-140D-4878-A340-C1CB17F8246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7" name="TextBox 5"/>
          <p:cNvSpPr txBox="1"/>
          <p:nvPr/>
        </p:nvSpPr>
        <p:spPr>
          <a:xfrm>
            <a:off x="7554913" y="60563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b="1" smtClean="0"/>
              <a:t>What is the purpose of </a:t>
            </a:r>
            <a:r>
              <a:rPr lang="en-US" altLang="en-US" sz="2800" b="1" i="1" smtClean="0"/>
              <a:t>CERT Basic </a:t>
            </a:r>
            <a:br>
              <a:rPr lang="en-US" altLang="en-US" sz="2800" b="1" i="1" smtClean="0"/>
            </a:br>
            <a:r>
              <a:rPr lang="en-US" altLang="en-US" sz="2800" b="1" i="1" smtClean="0"/>
              <a:t>Training </a:t>
            </a:r>
            <a:r>
              <a:rPr lang="en-US" altLang="en-US" sz="2800" b="1" smtClean="0"/>
              <a:t>Unit 4?</a:t>
            </a:r>
          </a:p>
          <a:p>
            <a:pPr lvl="1"/>
            <a:r>
              <a:rPr lang="en-US" altLang="en-US" sz="2400" smtClean="0"/>
              <a:t>To continue topic of disaster medical operations</a:t>
            </a:r>
          </a:p>
          <a:p>
            <a:pPr lvl="1"/>
            <a:r>
              <a:rPr lang="en-US" altLang="en-US" sz="2400" smtClean="0"/>
              <a:t>To review public health considerations</a:t>
            </a:r>
          </a:p>
          <a:p>
            <a:pPr lvl="1"/>
            <a:r>
              <a:rPr lang="en-US" altLang="en-US" sz="2400" smtClean="0"/>
              <a:t>To teach about disaster medical operations and medical treatment areas and how to set them up</a:t>
            </a:r>
          </a:p>
          <a:p>
            <a:pPr lvl="1"/>
            <a:r>
              <a:rPr lang="en-US" altLang="en-US" sz="2400" smtClean="0"/>
              <a:t>To teach people how to do a head-to-toe assessment</a:t>
            </a:r>
          </a:p>
          <a:p>
            <a:pPr lvl="1"/>
            <a:r>
              <a:rPr lang="en-US" altLang="en-US" sz="2400" smtClean="0"/>
              <a:t>To teach people how to treat specific kinds of injuries 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4 Review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70919FFF-254D-4254-BD08-1EF7B6DF9D8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7" name="TextBox 5"/>
          <p:cNvSpPr txBox="1"/>
          <p:nvPr/>
        </p:nvSpPr>
        <p:spPr>
          <a:xfrm>
            <a:off x="7554913" y="60563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The Purpose of Unit 4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the learning objectives for this unit?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4 Review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68ADECBB-51C3-4417-AD7F-D9D073A4837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54913" y="60563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b="1" smtClean="0"/>
              <a:t>What are the learning objectives for this unit?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To take appropriate sanitation measures to protect public health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To perform head-to-toe patient assessments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To establish a treatment area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To apply splints to suspected fractures and sprains, and employ basic treatments for other injuries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4 Review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9D7DD79F-9AC6-4B04-9AB0-D95784E3D9F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54913" y="60563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4 Review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7FA3C06A-8DB8-47D1-9A05-4B60587DFDC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8661400" cy="5173662"/>
          </a:xfrm>
        </p:spPr>
        <p:txBody>
          <a:bodyPr/>
          <a:lstStyle/>
          <a:p>
            <a:r>
              <a:rPr lang="en-US" altLang="en-US" smtClean="0"/>
              <a:t>Give brief overview of unit </a:t>
            </a:r>
          </a:p>
          <a:p>
            <a:r>
              <a:rPr lang="en-US" altLang="en-US" smtClean="0"/>
              <a:t>Emphasize information about sanitation and hygiene to prevent the spread of disease</a:t>
            </a:r>
          </a:p>
          <a:p>
            <a:pPr lvl="1"/>
            <a:r>
              <a:rPr lang="en-US" altLang="en-US" smtClean="0"/>
              <a:t>How to maintain proper hygiene</a:t>
            </a:r>
          </a:p>
          <a:p>
            <a:pPr lvl="1"/>
            <a:r>
              <a:rPr lang="en-US" altLang="en-US" smtClean="0"/>
              <a:t>Sanitation issues</a:t>
            </a:r>
          </a:p>
          <a:p>
            <a:pPr lvl="1"/>
            <a:r>
              <a:rPr lang="en-US" altLang="en-US" smtClean="0"/>
              <a:t>How to purify water</a:t>
            </a:r>
          </a:p>
          <a:p>
            <a:pPr>
              <a:buFont typeface="Symbol" pitchFamily="18" charset="2"/>
              <a:buChar char=""/>
            </a:pPr>
            <a:endParaRPr lang="en-US" altLang="en-US" smtClean="0"/>
          </a:p>
        </p:txBody>
      </p:sp>
      <p:sp>
        <p:nvSpPr>
          <p:cNvPr id="7" name="TextBox 5"/>
          <p:cNvSpPr txBox="1"/>
          <p:nvPr/>
        </p:nvSpPr>
        <p:spPr>
          <a:xfrm>
            <a:off x="7554913" y="60563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dirty="0" smtClean="0">
                <a:latin typeface="Arial" charset="0"/>
              </a:rPr>
              <a:t>Key Topics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Teach five functions of disaster medical operations:  triage, treatment, transport, morgue, and supply</a:t>
            </a:r>
          </a:p>
          <a:p>
            <a:pPr lvl="1"/>
            <a:r>
              <a:rPr lang="en-US" altLang="en-US" sz="2400" dirty="0" smtClean="0"/>
              <a:t>How to set them up to maintain good patient flow</a:t>
            </a:r>
          </a:p>
          <a:p>
            <a:r>
              <a:rPr lang="en-US" altLang="en-US" dirty="0" smtClean="0"/>
              <a:t>Teach how to lay out treatment areas:  immediate, delayed, minor</a:t>
            </a:r>
          </a:p>
          <a:p>
            <a:r>
              <a:rPr lang="en-US" altLang="en-US" dirty="0" smtClean="0"/>
              <a:t>Teach how to evaluate survivors using head-to-toe assessment</a:t>
            </a:r>
          </a:p>
          <a:p>
            <a:r>
              <a:rPr lang="en-US" altLang="en-US" dirty="0" smtClean="0"/>
              <a:t>Teach how to treat variety of injuries  </a:t>
            </a:r>
          </a:p>
          <a:p>
            <a:pPr>
              <a:buFont typeface="Symbol" pitchFamily="18" charset="2"/>
              <a:buChar char=""/>
            </a:pPr>
            <a:endParaRPr lang="en-US" altLang="en-US" dirty="0" smtClean="0"/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4 Review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E50B5F22-3549-4070-B3FF-B302760EF35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7" name="TextBox 5"/>
          <p:cNvSpPr txBox="1"/>
          <p:nvPr/>
        </p:nvSpPr>
        <p:spPr>
          <a:xfrm>
            <a:off x="7554913" y="60563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Key Topics (cont’d)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smtClean="0"/>
              <a:t>Conducting Head-to-Toe Assessments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Splinting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Demonstrations: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Head-to-toe assessment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“Creative” in-line stabilization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Procedure for cleaning wounds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Correct procedure for dressing/bandaging a wound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Tying a bandage if no tape is available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Correct procedures for splinting upper and lower leg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Methods for controlling nasal bleeding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How to provide assistance to survivor who needs help retrieving his or her medications</a:t>
            </a:r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4 Review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DE290D99-7057-4F5B-B1C0-652B2F56214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54913" y="60563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Hands-on Activities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Instructor should be experienced</a:t>
            </a:r>
          </a:p>
          <a:p>
            <a:r>
              <a:rPr lang="en-US" altLang="en-US" smtClean="0"/>
              <a:t>Know your audience and their physical abilities and comfort level</a:t>
            </a:r>
          </a:p>
          <a:p>
            <a:r>
              <a:rPr lang="en-US" altLang="en-US" smtClean="0"/>
              <a:t>Do not deviate too much from the material</a:t>
            </a:r>
          </a:p>
          <a:p>
            <a:r>
              <a:rPr lang="en-US" altLang="en-US" smtClean="0"/>
              <a:t>Be prepared to deal with questions about different techniques 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Basic Training Unit 4 Review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7-</a:t>
            </a:r>
            <a:fld id="{081E8FC7-3F0C-42EF-88A6-DFACB7A54F1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54913" y="60563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7-5</a:t>
            </a:r>
            <a:endParaRPr lang="en-US" sz="1400" b="1" dirty="0">
              <a:latin typeface="+mn-lt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Tips for Teaching Unit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8&quot;/&gt;&lt;/object&gt;&lt;object type=&quot;3&quot; unique_id=&quot;10006&quot;&gt;&lt;property id=&quot;20148&quot; value=&quot;5&quot;/&gt;&lt;property id=&quot;20300&quot; value=&quot;Slide 3&quot;/&gt;&lt;property id=&quot;20307&quot; value=&quot;309&quot;/&gt;&lt;/object&gt;&lt;object type=&quot;3&quot; unique_id=&quot;10007&quot;&gt;&lt;property id=&quot;20148&quot; value=&quot;5&quot;/&gt;&lt;property id=&quot;20300&quot; value=&quot;Slide 4&quot;/&gt;&lt;property id=&quot;20307&quot; value=&quot;310&quot;/&gt;&lt;/object&gt;&lt;object type=&quot;3&quot; unique_id=&quot;10008&quot;&gt;&lt;property id=&quot;20148&quot; value=&quot;5&quot;/&gt;&lt;property id=&quot;20300&quot; value=&quot;Slide 5&quot;/&gt;&lt;property id=&quot;20307&quot; value=&quot;311&quot;/&gt;&lt;/object&gt;&lt;object type=&quot;3&quot; unique_id=&quot;10009&quot;&gt;&lt;property id=&quot;20148&quot; value=&quot;5&quot;/&gt;&lt;property id=&quot;20300&quot; value=&quot;Slide 6&quot;/&gt;&lt;property id=&quot;20307&quot; value=&quot;312&quot;/&gt;&lt;/object&gt;&lt;object type=&quot;3&quot; unique_id=&quot;10010&quot;&gt;&lt;property id=&quot;20148&quot; value=&quot;5&quot;/&gt;&lt;property id=&quot;20300&quot; value=&quot;Slide 7&quot;/&gt;&lt;property id=&quot;20307&quot; value=&quot;313&quot;/&gt;&lt;/object&gt;&lt;object type=&quot;3&quot; unique_id=&quot;10011&quot;&gt;&lt;property id=&quot;20148&quot; value=&quot;5&quot;/&gt;&lt;property id=&quot;20300&quot; value=&quot;Slide 8&quot;/&gt;&lt;property id=&quot;20307&quot; value=&quot;314&quot;/&gt;&lt;/object&gt;&lt;object type=&quot;3&quot; unique_id=&quot;10012&quot;&gt;&lt;property id=&quot;20148&quot; value=&quot;5&quot;/&gt;&lt;property id=&quot;20300&quot; value=&quot;Slide 9&quot;/&gt;&lt;property id=&quot;20307&quot; value=&quot;315&quot;/&gt;&lt;/object&gt;&lt;object type=&quot;3&quot; unique_id=&quot;10013&quot;&gt;&lt;property id=&quot;20148&quot; value=&quot;5&quot;/&gt;&lt;property id=&quot;20300&quot; value=&quot;Slide 10&quot;/&gt;&lt;property id=&quot;20307&quot; value=&quot;316&quot;/&gt;&lt;/object&gt;&lt;object type=&quot;3&quot; unique_id=&quot;10014&quot;&gt;&lt;property id=&quot;20148&quot; value=&quot;5&quot;/&gt;&lt;property id=&quot;20300&quot; value=&quot;Slide 11&quot;/&gt;&lt;property id=&quot;20307&quot; value=&quot;317&quot;/&gt;&lt;/object&gt;&lt;object type=&quot;3&quot; unique_id=&quot;10015&quot;&gt;&lt;property id=&quot;20148&quot; value=&quot;5&quot;/&gt;&lt;property id=&quot;20300&quot; value=&quot;Slide 12&quot;/&gt;&lt;property id=&quot;20307&quot; value=&quot;318&quot;/&gt;&lt;/object&gt;&lt;object type=&quot;3&quot; unique_id=&quot;10016&quot;&gt;&lt;property id=&quot;20148&quot; value=&quot;5&quot;/&gt;&lt;property id=&quot;20300&quot; value=&quot;Slide 13&quot;/&gt;&lt;property id=&quot;20307&quot; value=&quot;319&quot;/&gt;&lt;/object&gt;&lt;object type=&quot;3&quot; unique_id=&quot;10017&quot;&gt;&lt;property id=&quot;20148&quot; value=&quot;5&quot;/&gt;&lt;property id=&quot;20300&quot; value=&quot;Slide 14 - &amp;quot;Key Topics&amp;quot;&quot;/&gt;&lt;property id=&quot;20307&quot; value=&quot;291&quot;/&gt;&lt;/object&gt;&lt;object type=&quot;3&quot; unique_id=&quot;10018&quot;&gt;&lt;property id=&quot;20148&quot; value=&quot;5&quot;/&gt;&lt;property id=&quot;20300&quot; value=&quot;Slide 15 - &amp;quot;Key Topics (contd.)&amp;quot;&quot;/&gt;&lt;property id=&quot;20307&quot; value=&quot;307&quot;/&gt;&lt;/object&gt;&lt;object type=&quot;3&quot; unique_id=&quot;10019&quot;&gt;&lt;property id=&quot;20148&quot; value=&quot;5&quot;/&gt;&lt;property id=&quot;20300&quot; value=&quot;Slide 16&quot;/&gt;&lt;property id=&quot;20307&quot; value=&quot;302&quot;/&gt;&lt;/object&gt;&lt;object type=&quot;3&quot; unique_id=&quot;10021&quot;&gt;&lt;property id=&quot;20148&quot; value=&quot;5&quot;/&gt;&lt;property id=&quot;20300&quot; value=&quot;Slide 17&quot;/&gt;&lt;property id=&quot;20307&quot; value=&quot;304&quot;/&gt;&lt;/object&gt;&lt;object type=&quot;3&quot; unique_id=&quot;10022&quot;&gt;&lt;property id=&quot;20148&quot; value=&quot;5&quot;/&gt;&lt;property id=&quot;20300&quot; value=&quot;Slide 18&quot;/&gt;&lt;property id=&quot;20307&quot; value=&quot;303&quot;/&gt;&lt;/object&gt;&lt;object type=&quot;3&quot; unique_id=&quot;10023&quot;&gt;&lt;property id=&quot;20148&quot; value=&quot;5&quot;/&gt;&lt;property id=&quot;20300&quot; value=&quot;Slide 19&quot;/&gt;&lt;property id=&quot;20307&quot; value=&quot;306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2C303E-D804-49AB-8C26-E3BB3EBF12A2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D607FAF-926D-484A-A2FB-4D0759A046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1561022F-2516-44AF-8BB3-D0334F6A4D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2074</TotalTime>
  <Words>457</Words>
  <Application>Microsoft Office PowerPoint</Application>
  <PresentationFormat>On-screen Show (4:3)</PresentationFormat>
  <Paragraphs>92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Unit 7: CERT Basic Training Unit 4 Review </vt:lpstr>
      <vt:lpstr>What Do You Think?</vt:lpstr>
      <vt:lpstr>The Purpose of Unit 4</vt:lpstr>
      <vt:lpstr>What Do You Think?</vt:lpstr>
      <vt:lpstr>What Do You Think?</vt:lpstr>
      <vt:lpstr>Key Topics</vt:lpstr>
      <vt:lpstr>Key Topics (cont’d)</vt:lpstr>
      <vt:lpstr>Hands-on Activities</vt:lpstr>
      <vt:lpstr>Tips for Teaching Unit</vt:lpstr>
      <vt:lpstr>More Tips</vt:lpstr>
      <vt:lpstr>Connection to Course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7: CERT Basic Training Unit 4 Review - CERT Basic Train-the-Trainer Presentation</dc:title>
  <dc:subject>This presentation contains Unit 7 of the Train-the-Trainer Course for CERT Basic Training.</dc:subject>
  <dc:creator>FEMA;Community Emergency Response Team</dc:creator>
  <cp:keywords>FEMA, CERT, basic, training, train-the-trainer, unit 7, basic training, unit 4 review</cp:keywords>
  <cp:lastModifiedBy>Jones, Cynthia</cp:lastModifiedBy>
  <cp:revision>212</cp:revision>
  <cp:lastPrinted>2005-12-21T16:28:49Z</cp:lastPrinted>
  <dcterms:created xsi:type="dcterms:W3CDTF">2005-12-20T16:22:26Z</dcterms:created>
  <dcterms:modified xsi:type="dcterms:W3CDTF">2016-07-06T16:02:55Z</dcterms:modified>
</cp:coreProperties>
</file>