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07" r:id="rId6"/>
    <p:sldId id="308" r:id="rId7"/>
    <p:sldId id="309" r:id="rId8"/>
    <p:sldId id="310" r:id="rId9"/>
    <p:sldId id="321" r:id="rId10"/>
    <p:sldId id="322" r:id="rId11"/>
    <p:sldId id="323" r:id="rId12"/>
    <p:sldId id="320" r:id="rId13"/>
    <p:sldId id="324" r:id="rId14"/>
    <p:sldId id="302" r:id="rId15"/>
    <p:sldId id="304" r:id="rId16"/>
    <p:sldId id="319" r:id="rId17"/>
    <p:sldId id="303" r:id="rId18"/>
    <p:sldId id="306" r:id="rId19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7329" autoAdjust="0"/>
  </p:normalViewPr>
  <p:slideViewPr>
    <p:cSldViewPr snapToGrid="0">
      <p:cViewPr>
        <p:scale>
          <a:sx n="75" d="100"/>
          <a:sy n="75" d="100"/>
        </p:scale>
        <p:origin x="-186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C0CB598-48D6-4A48-861D-3A6D5E58D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12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3FB7EB-285A-4ED1-B069-851B54FE8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86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515A05F1-82A6-4C93-96D1-8BD1B83135E8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58703D88-118A-4D8F-80A1-66F7630D7304}" type="slidenum">
              <a:rPr lang="en-US" altLang="en-US" sz="1200"/>
              <a:pPr algn="r"/>
              <a:t>10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9B406A69-B925-4446-80D1-F172453854BF}" type="slidenum">
              <a:rPr lang="en-US" altLang="en-US" sz="1200" smtClean="0"/>
              <a:pPr/>
              <a:t>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48CEBC63-CBEE-45DB-AC1B-6627EB8BFF34}" type="slidenum">
              <a:rPr lang="en-US" altLang="en-US" sz="1200"/>
              <a:pPr algn="r"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CCD52D11-02C5-4105-9D6F-C1C9BA175F36}" type="slidenum">
              <a:rPr lang="en-US" altLang="en-US" sz="1200"/>
              <a:pPr algn="r"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2100" y="3517900"/>
            <a:ext cx="82296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48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E4BE5DF8-FD27-4B7C-BE49-209A35117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7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09B98B15-F90E-462B-99BF-18BEE3D64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10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A7EAE649-5C70-4DFF-A62C-A7FCC8B8C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2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978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DC13BC4E-2644-431D-B3D2-B5899BC3D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7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594B256C-7BBC-4AD4-A859-F4D977BC9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3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D8B38FF3-B5FC-402D-8329-4CA1783F8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4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DD8F53F6-FFD0-4DDA-A1C7-3B426A7DE5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3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D825B4CC-BD2E-40E3-961F-F5707B718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0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40F5E2E5-0311-4B5D-8ACB-F6510F967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60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07388CFE-1716-44B9-911C-98F98EA27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0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6-</a:t>
            </a:r>
            <a:fld id="{D0F87C80-A8BA-4429-A438-DEAE82E57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Basic Training Unit 3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6-</a:t>
            </a:r>
            <a:fld id="{443E850E-F53A-4AE6-9304-5302668D2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37816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100" y="3517900"/>
            <a:ext cx="8851900" cy="825500"/>
          </a:xfrm>
        </p:spPr>
        <p:txBody>
          <a:bodyPr/>
          <a:lstStyle/>
          <a:p>
            <a:r>
              <a:rPr lang="en-US" altLang="en-US" dirty="0"/>
              <a:t>Unit 6: CERT Basic Training Unit 3 Review</a:t>
            </a:r>
            <a:br>
              <a:rPr lang="en-US" alt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BFC9A40C-BE0E-4265-B799-51E5CE7A79F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1126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81788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Instructor in Hands-on Activities</a:t>
            </a:r>
          </a:p>
        </p:txBody>
      </p:sp>
      <p:sp>
        <p:nvSpPr>
          <p:cNvPr id="1126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en-US" smtClean="0"/>
              <a:t>Your job as instructor is to:</a:t>
            </a:r>
          </a:p>
          <a:p>
            <a:pPr lvl="1"/>
            <a:r>
              <a:rPr lang="en-US" altLang="en-US" smtClean="0"/>
              <a:t>Compliment and correct</a:t>
            </a:r>
          </a:p>
          <a:p>
            <a:pPr lvl="1"/>
            <a:r>
              <a:rPr lang="en-US" altLang="en-US" smtClean="0"/>
              <a:t>Coach participants so that activity is performed properly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954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Opening the Airway</a:t>
            </a:r>
          </a:p>
          <a:p>
            <a:r>
              <a:rPr lang="en-US" altLang="en-US" smtClean="0"/>
              <a:t>Controlling Bleeding </a:t>
            </a:r>
          </a:p>
          <a:p>
            <a:r>
              <a:rPr lang="en-US" altLang="en-US" smtClean="0"/>
              <a:t>Treating Shock</a:t>
            </a:r>
          </a:p>
          <a:p>
            <a:r>
              <a:rPr lang="en-US" altLang="en-US" smtClean="0"/>
              <a:t>Removing Exam Gloves</a:t>
            </a:r>
          </a:p>
          <a:p>
            <a:r>
              <a:rPr lang="en-US" altLang="en-US" smtClean="0"/>
              <a:t>Conducting Triage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AB6A783B-E23E-4C78-AD02-E7A5960DDB5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Hands-on Activities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 aware of makeup of your participants</a:t>
            </a:r>
          </a:p>
          <a:p>
            <a:pPr lvl="1"/>
            <a:r>
              <a:rPr lang="en-US" altLang="en-US" smtClean="0"/>
              <a:t>Not everyone may want to engage in medical operations exercises</a:t>
            </a:r>
          </a:p>
          <a:p>
            <a:pPr lvl="1"/>
            <a:r>
              <a:rPr lang="en-US" altLang="en-US" smtClean="0"/>
              <a:t>Be conscious of reaction of your audience as you teach</a:t>
            </a:r>
          </a:p>
          <a:p>
            <a:r>
              <a:rPr lang="en-US" altLang="en-US" smtClean="0"/>
              <a:t>Teach to level of participants</a:t>
            </a:r>
          </a:p>
          <a:p>
            <a:pPr lvl="1"/>
            <a:r>
              <a:rPr lang="en-US" altLang="en-US" smtClean="0"/>
              <a:t>Use scenarios to make the skills seem more useful and to facilitate learning</a:t>
            </a:r>
          </a:p>
          <a:p>
            <a:pPr lvl="1"/>
            <a:r>
              <a:rPr lang="en-US" altLang="en-US" smtClean="0"/>
              <a:t>Keep triage instruction simple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42A51D2F-0301-495E-9727-A3B29A08D81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Tips for Teaching Unit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Emphasize clearly the distinction between medical treatment and triage</a:t>
            </a:r>
          </a:p>
          <a:p>
            <a:pPr lvl="1"/>
            <a:r>
              <a:rPr lang="en-US" altLang="en-US" smtClean="0"/>
              <a:t>For CERT first responders, need for speed is eclipsed by need for proper assessment within scope of the responder’s training and skills</a:t>
            </a:r>
          </a:p>
          <a:p>
            <a:r>
              <a:rPr lang="en-US" altLang="en-US" smtClean="0"/>
              <a:t>Demonstrate what a pint is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880D68EB-3F9D-48CA-8869-CAF4FFB6605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You may need to explain Good Samaritan law in more detail</a:t>
            </a:r>
          </a:p>
          <a:p>
            <a:r>
              <a:rPr lang="en-US" altLang="en-US" smtClean="0"/>
              <a:t>Key to liability issue:</a:t>
            </a:r>
          </a:p>
          <a:p>
            <a:pPr lvl="1"/>
            <a:r>
              <a:rPr lang="en-US" altLang="en-US" smtClean="0"/>
              <a:t> Make sure that participants stay within scope of the training/skills provided</a:t>
            </a:r>
          </a:p>
          <a:p>
            <a:r>
              <a:rPr lang="en-US" altLang="en-US" smtClean="0"/>
              <a:t>Model correct step-by-step procedures and safety equipment 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6114DDE2-A8DD-4CF8-A2F7-F3DD3FE85AB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6-6</a:t>
            </a:r>
            <a:endParaRPr lang="en-US" sz="1400" b="1" dirty="0">
              <a:latin typeface="+mn-lt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Another application of sizeup principle from Unit 2</a:t>
            </a:r>
          </a:p>
          <a:p>
            <a:r>
              <a:rPr lang="en-US" altLang="en-US" smtClean="0"/>
              <a:t>Prepares participants for disaster medical operations covered in Unit 4</a:t>
            </a:r>
          </a:p>
          <a:p>
            <a:r>
              <a:rPr lang="en-US" altLang="en-US" smtClean="0"/>
              <a:t>Participants are learning and practicing increasingly complex teamwork as they progress through previous unit, this unit, and next unit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437128ED-1BB6-42B9-9469-202E5977F0A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6-7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</a:t>
            </a:r>
            <a:r>
              <a:rPr lang="en-US" altLang="en-US" b="1" smtClean="0"/>
              <a:t> Unit 3?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97C5508C-49BA-46EE-A6D5-A89C08F6F8D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Unit 3?</a:t>
            </a:r>
          </a:p>
          <a:p>
            <a:r>
              <a:rPr lang="en-US" altLang="en-US" smtClean="0"/>
              <a:t>To teach about life-threatening conditions: airway obstructions, bleeding, shock</a:t>
            </a:r>
          </a:p>
          <a:p>
            <a:r>
              <a:rPr lang="en-US" altLang="en-US" smtClean="0"/>
              <a:t>To introduce the principles of triage and how to conduct triage evaluations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5C84DCDF-F585-4FB2-A8A7-06BE4C5CBD4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The Purpose of Unit 3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the learning objectives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F945A290-75C0-40FE-98AC-91539970835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b="1" smtClean="0"/>
              <a:t>What are the learning objectives for this unit?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</a:t>
            </a:r>
            <a:r>
              <a:rPr lang="en-US" altLang="en-US" sz="3600" smtClean="0"/>
              <a:t>identify the “killers”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600" smtClean="0"/>
              <a:t>To apply techniques for opening airways, controlling bleeding, and treating for shock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600" smtClean="0"/>
              <a:t>To conduct triage under simulated disaster conditions </a:t>
            </a:r>
          </a:p>
          <a:p>
            <a:pPr marL="609600" indent="-609600"/>
            <a:endParaRPr lang="en-US" altLang="en-US" b="1" smtClean="0"/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9153B627-83D1-4D22-8DA4-0885D64B268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80793270-A274-4528-B60E-29ACE9C6177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17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smtClean="0">
                <a:latin typeface="Arial" charset="0"/>
              </a:rPr>
              <a:t>Key Topics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Give brief overview of unit </a:t>
            </a:r>
          </a:p>
          <a:p>
            <a:r>
              <a:rPr lang="en-US" altLang="en-US" smtClean="0"/>
              <a:t>Teach how to recognize and treat three “killers”:</a:t>
            </a:r>
          </a:p>
          <a:p>
            <a:pPr lvl="1"/>
            <a:r>
              <a:rPr lang="en-US" altLang="en-US" smtClean="0"/>
              <a:t>Airway obstruction</a:t>
            </a:r>
          </a:p>
          <a:p>
            <a:pPr lvl="1"/>
            <a:r>
              <a:rPr lang="en-US" altLang="en-US" smtClean="0"/>
              <a:t>Bleeding</a:t>
            </a:r>
          </a:p>
          <a:p>
            <a:pPr lvl="1"/>
            <a:r>
              <a:rPr lang="en-US" altLang="en-US" smtClean="0"/>
              <a:t>Shock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1561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9767F367-66F9-406C-B547-60B4C5FFA4C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819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Key Topics (contd.)</a:t>
            </a:r>
          </a:p>
        </p:txBody>
      </p:sp>
      <p:sp>
        <p:nvSpPr>
          <p:cNvPr id="819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en-US" smtClean="0"/>
              <a:t>Teach what triage is – in simple terms – and general procedure for conducting triage</a:t>
            </a:r>
          </a:p>
          <a:p>
            <a:r>
              <a:rPr lang="en-US" altLang="en-US" smtClean="0"/>
              <a:t>Teach how to evaluate survivor during triage and how to document what is found </a:t>
            </a:r>
          </a:p>
          <a:p>
            <a:r>
              <a:rPr lang="en-US" altLang="en-US" smtClean="0"/>
              <a:t>Emphasize importance of rescuer safety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281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CF81393-FF22-4AF9-B663-C14F6CAB2E2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922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Training Videos</a:t>
            </a:r>
          </a:p>
        </p:txBody>
      </p:sp>
      <p:sp>
        <p:nvSpPr>
          <p:cNvPr id="922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en-US" smtClean="0"/>
              <a:t>If time permits, show 23-minute video, </a:t>
            </a:r>
            <a:r>
              <a:rPr lang="en-US" altLang="en-US" i="1" smtClean="0"/>
              <a:t>CERT Triage: Handling Mass Casualty Situations</a:t>
            </a:r>
            <a:endParaRPr lang="en-US" altLang="en-US" smtClean="0"/>
          </a:p>
          <a:p>
            <a:r>
              <a:rPr lang="en-US" altLang="en-US" smtClean="0"/>
              <a:t>Video portrays:</a:t>
            </a:r>
          </a:p>
          <a:p>
            <a:pPr lvl="1"/>
            <a:r>
              <a:rPr lang="en-US" altLang="en-US" smtClean="0"/>
              <a:t>Triage procedures</a:t>
            </a:r>
          </a:p>
          <a:p>
            <a:pPr lvl="1"/>
            <a:r>
              <a:rPr lang="en-US" altLang="en-US" smtClean="0"/>
              <a:t>Treatment of obstructed airway, uncontrolled bleeding, shock</a:t>
            </a:r>
          </a:p>
          <a:p>
            <a:pPr lvl="1"/>
            <a:r>
              <a:rPr lang="en-US" altLang="en-US" smtClean="0"/>
              <a:t>Sizeup</a:t>
            </a:r>
          </a:p>
          <a:p>
            <a:pPr lvl="1"/>
            <a:r>
              <a:rPr lang="en-US" altLang="en-US" smtClean="0"/>
              <a:t>Rescuer safety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732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your job as an instructor during hands-on activities?</a:t>
            </a:r>
            <a:r>
              <a:rPr lang="en-US" altLang="en-US" smtClean="0"/>
              <a:t> </a:t>
            </a:r>
            <a:endParaRPr lang="en-US" altLang="en-US" b="1" smtClean="0"/>
          </a:p>
          <a:p>
            <a:pPr>
              <a:buFontTx/>
              <a:buNone/>
            </a:pPr>
            <a:r>
              <a:rPr lang="en-US" altLang="en-US" b="1" smtClean="0"/>
              <a:t>	</a:t>
            </a:r>
          </a:p>
          <a:p>
            <a:pPr>
              <a:buFontTx/>
              <a:buNone/>
            </a:pPr>
            <a:r>
              <a:rPr lang="en-US" altLang="en-US" b="1" smtClean="0"/>
              <a:t>	</a:t>
            </a:r>
            <a:endParaRPr lang="en-US" altLang="en-US" smtClean="0"/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3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0D0CFF18-9118-4A70-AC90-425F2F3CB9F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7&quot;/&gt;&lt;/object&gt;&lt;object type=&quot;3&quot; unique_id=&quot;10006&quot;&gt;&lt;property id=&quot;20148&quot; value=&quot;5&quot;/&gt;&lt;property id=&quot;20300&quot; value=&quot;Slide 3&quot;/&gt;&lt;property id=&quot;20307&quot; value=&quot;308&quot;/&gt;&lt;/object&gt;&lt;object type=&quot;3&quot; unique_id=&quot;10007&quot;&gt;&lt;property id=&quot;20148&quot; value=&quot;5&quot;/&gt;&lt;property id=&quot;20300&quot; value=&quot;Slide 4&quot;/&gt;&lt;property id=&quot;20307&quot; value=&quot;309&quot;/&gt;&lt;/object&gt;&lt;object type=&quot;3&quot; unique_id=&quot;10008&quot;&gt;&lt;property id=&quot;20148&quot; value=&quot;5&quot;/&gt;&lt;property id=&quot;20300&quot; value=&quot;Slide 5&quot;/&gt;&lt;property id=&quot;20307&quot; value=&quot;310&quot;/&gt;&lt;/object&gt;&lt;object type=&quot;3&quot; unique_id=&quot;10009&quot;&gt;&lt;property id=&quot;20148&quot; value=&quot;5&quot;/&gt;&lt;property id=&quot;20300&quot; value=&quot;Slide 6&quot;/&gt;&lt;property id=&quot;20307&quot; value=&quot;311&quot;/&gt;&lt;/object&gt;&lt;object type=&quot;3&quot; unique_id=&quot;10010&quot;&gt;&lt;property id=&quot;20148&quot; value=&quot;5&quot;/&gt;&lt;property id=&quot;20300&quot; value=&quot;Slide 7&quot;/&gt;&lt;property id=&quot;20307&quot; value=&quot;312&quot;/&gt;&lt;/object&gt;&lt;object type=&quot;3&quot; unique_id=&quot;10011&quot;&gt;&lt;property id=&quot;20148&quot; value=&quot;5&quot;/&gt;&lt;property id=&quot;20300&quot; value=&quot;Slide 8&quot;/&gt;&lt;property id=&quot;20307&quot; value=&quot;313&quot;/&gt;&lt;/object&gt;&lt;object type=&quot;3&quot; unique_id=&quot;10012&quot;&gt;&lt;property id=&quot;20148&quot; value=&quot;5&quot;/&gt;&lt;property id=&quot;20300&quot; value=&quot;Slide 9&quot;/&gt;&lt;property id=&quot;20307&quot; value=&quot;314&quot;/&gt;&lt;/object&gt;&lt;object type=&quot;3&quot; unique_id=&quot;10013&quot;&gt;&lt;property id=&quot;20148&quot; value=&quot;5&quot;/&gt;&lt;property id=&quot;20300&quot; value=&quot;Slide 10&quot;/&gt;&lt;property id=&quot;20307&quot; value=&quot;315&quot;/&gt;&lt;/object&gt;&lt;object type=&quot;3&quot; unique_id=&quot;10014&quot;&gt;&lt;property id=&quot;20148&quot; value=&quot;5&quot;/&gt;&lt;property id=&quot;20300&quot; value=&quot;Slide 11&quot;/&gt;&lt;property id=&quot;20307&quot; value=&quot;316&quot;/&gt;&lt;/object&gt;&lt;object type=&quot;3&quot; unique_id=&quot;10015&quot;&gt;&lt;property id=&quot;20148&quot; value=&quot;5&quot;/&gt;&lt;property id=&quot;20300&quot; value=&quot;Slide 12 - &amp;quot;Key Topics&amp;quot;&quot;/&gt;&lt;property id=&quot;20307&quot; value=&quot;291&quot;/&gt;&lt;/object&gt;&lt;object type=&quot;3&quot; unique_id=&quot;10016&quot;&gt;&lt;property id=&quot;20148&quot; value=&quot;5&quot;/&gt;&lt;property id=&quot;20300&quot; value=&quot;Slide 13 - &amp;quot;Key Topics (contd.)&amp;quot;&quot;/&gt;&lt;property id=&quot;20307&quot; value=&quot;301&quot;/&gt;&lt;/object&gt;&lt;object type=&quot;3&quot; unique_id=&quot;10017&quot;&gt;&lt;property id=&quot;20148&quot; value=&quot;5&quot;/&gt;&lt;property id=&quot;20300&quot; value=&quot;Slide 14 - &amp;quot;Training Videos&amp;quot;&quot;/&gt;&lt;property id=&quot;20307&quot; value=&quot;317&quot;/&gt;&lt;/object&gt;&lt;object type=&quot;3&quot; unique_id=&quot;10018&quot;&gt;&lt;property id=&quot;20148&quot; value=&quot;5&quot;/&gt;&lt;property id=&quot;20300&quot; value=&quot;Slide 15&quot;/&gt;&lt;property id=&quot;20307&quot; value=&quot;320&quot;/&gt;&lt;/object&gt;&lt;object type=&quot;3&quot; unique_id=&quot;10019&quot;&gt;&lt;property id=&quot;20148&quot; value=&quot;5&quot;/&gt;&lt;property id=&quot;20300&quot; value=&quot;Slide 16 - &amp;quot;Instructor in Hands-on Activities&amp;quot;&quot;/&gt;&lt;property id=&quot;20307&quot; value=&quot;318&quot;/&gt;&lt;/object&gt;&lt;object type=&quot;3&quot; unique_id=&quot;10020&quot;&gt;&lt;property id=&quot;20148&quot; value=&quot;5&quot;/&gt;&lt;property id=&quot;20300&quot; value=&quot;Slide 17&quot;/&gt;&lt;property id=&quot;20307&quot; value=&quot;302&quot;/&gt;&lt;/object&gt;&lt;object type=&quot;3&quot; unique_id=&quot;10021&quot;&gt;&lt;property id=&quot;20148&quot; value=&quot;5&quot;/&gt;&lt;property id=&quot;20300&quot; value=&quot;Slide 18&quot;/&gt;&lt;property id=&quot;20307&quot; value=&quot;304&quot;/&gt;&lt;/object&gt;&lt;object type=&quot;3&quot; unique_id=&quot;10022&quot;&gt;&lt;property id=&quot;20148&quot; value=&quot;5&quot;/&gt;&lt;property id=&quot;20300&quot; value=&quot;Slide 19&quot;/&gt;&lt;property id=&quot;20307&quot; value=&quot;319&quot;/&gt;&lt;/object&gt;&lt;object type=&quot;3&quot; unique_id=&quot;10023&quot;&gt;&lt;property id=&quot;20148&quot; value=&quot;5&quot;/&gt;&lt;property id=&quot;20300&quot; value=&quot;Slide 20&quot;/&gt;&lt;property id=&quot;20307&quot; value=&quot;303&quot;/&gt;&lt;/object&gt;&lt;object type=&quot;3&quot; unique_id=&quot;10024&quot;&gt;&lt;property id=&quot;20148&quot; value=&quot;5&quot;/&gt;&lt;property id=&quot;20300&quot; value=&quot;Slide 21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2F0692-4B98-4D97-B9BA-4B3401BB7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2FDDFCC-8264-4F75-BAC5-09B5A7E1B0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B872F0-1086-4184-B39D-4066D8FABB0A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1912</TotalTime>
  <Words>599</Words>
  <Application>Microsoft Office PowerPoint</Application>
  <PresentationFormat>On-screen Show (4:3)</PresentationFormat>
  <Paragraphs>113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Unit 6: CERT Basic Training Unit 3 Review </vt:lpstr>
      <vt:lpstr>What Do You Think?</vt:lpstr>
      <vt:lpstr>The Purpose of Unit 3</vt:lpstr>
      <vt:lpstr>What Do You Think?</vt:lpstr>
      <vt:lpstr>What Do You Think?</vt:lpstr>
      <vt:lpstr>Key Topics</vt:lpstr>
      <vt:lpstr>Key Topics (contd.)</vt:lpstr>
      <vt:lpstr>Training Videos</vt:lpstr>
      <vt:lpstr>What Do You Think?</vt:lpstr>
      <vt:lpstr>Instructor in Hands-on Activities</vt:lpstr>
      <vt:lpstr>Hands-on Activities</vt:lpstr>
      <vt:lpstr>Tips for Teaching Unit</vt:lpstr>
      <vt:lpstr>More Tips</vt:lpstr>
      <vt:lpstr>More Tips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6: CERT Basic Training Unit 3 Review - CERT Basic Train-the-Trainer Presentation</dc:title>
  <dc:subject>This presentation contains Unit 6 of the Train-the-Trainer Course for CERT Basic Training.</dc:subject>
  <dc:creator>FEMA;Community Emergency Response Team</dc:creator>
  <cp:keywords>FEMA, CERT, basic, training, train-the-trainer, unit 6, basic training, unit 3 review</cp:keywords>
  <cp:lastModifiedBy>Jones, Cynthia</cp:lastModifiedBy>
  <cp:revision>223</cp:revision>
  <cp:lastPrinted>2005-12-21T16:28:49Z</cp:lastPrinted>
  <dcterms:created xsi:type="dcterms:W3CDTF">2005-12-20T16:22:26Z</dcterms:created>
  <dcterms:modified xsi:type="dcterms:W3CDTF">2016-07-06T16:03:05Z</dcterms:modified>
</cp:coreProperties>
</file>