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55"/>
  </p:notesMasterIdLst>
  <p:handoutMasterIdLst>
    <p:handoutMasterId r:id="rId56"/>
  </p:handoutMasterIdLst>
  <p:sldIdLst>
    <p:sldId id="256" r:id="rId5"/>
    <p:sldId id="311" r:id="rId6"/>
    <p:sldId id="328" r:id="rId7"/>
    <p:sldId id="313" r:id="rId8"/>
    <p:sldId id="314" r:id="rId9"/>
    <p:sldId id="302" r:id="rId10"/>
    <p:sldId id="312" r:id="rId11"/>
    <p:sldId id="303" r:id="rId12"/>
    <p:sldId id="315" r:id="rId13"/>
    <p:sldId id="304" r:id="rId14"/>
    <p:sldId id="316" r:id="rId15"/>
    <p:sldId id="305" r:id="rId16"/>
    <p:sldId id="306" r:id="rId17"/>
    <p:sldId id="318" r:id="rId18"/>
    <p:sldId id="317" r:id="rId19"/>
    <p:sldId id="319" r:id="rId20"/>
    <p:sldId id="320" r:id="rId21"/>
    <p:sldId id="307" r:id="rId22"/>
    <p:sldId id="321" r:id="rId23"/>
    <p:sldId id="322" r:id="rId24"/>
    <p:sldId id="323" r:id="rId25"/>
    <p:sldId id="309" r:id="rId26"/>
    <p:sldId id="324" r:id="rId27"/>
    <p:sldId id="325" r:id="rId28"/>
    <p:sldId id="326" r:id="rId29"/>
    <p:sldId id="327" r:id="rId30"/>
    <p:sldId id="330" r:id="rId31"/>
    <p:sldId id="331" r:id="rId32"/>
    <p:sldId id="332" r:id="rId33"/>
    <p:sldId id="333" r:id="rId34"/>
    <p:sldId id="334" r:id="rId35"/>
    <p:sldId id="335" r:id="rId36"/>
    <p:sldId id="336" r:id="rId37"/>
    <p:sldId id="337" r:id="rId38"/>
    <p:sldId id="338" r:id="rId39"/>
    <p:sldId id="339" r:id="rId40"/>
    <p:sldId id="340" r:id="rId41"/>
    <p:sldId id="341" r:id="rId42"/>
    <p:sldId id="343" r:id="rId43"/>
    <p:sldId id="342" r:id="rId44"/>
    <p:sldId id="344" r:id="rId45"/>
    <p:sldId id="345" r:id="rId46"/>
    <p:sldId id="349" r:id="rId47"/>
    <p:sldId id="350" r:id="rId48"/>
    <p:sldId id="351" r:id="rId49"/>
    <p:sldId id="354" r:id="rId50"/>
    <p:sldId id="352" r:id="rId51"/>
    <p:sldId id="353" r:id="rId52"/>
    <p:sldId id="308" r:id="rId53"/>
    <p:sldId id="355" r:id="rId54"/>
  </p:sldIdLst>
  <p:sldSz cx="9144000" cy="6858000" type="screen4x3"/>
  <p:notesSz cx="6858000" cy="9144000"/>
  <p:custDataLst>
    <p:tags r:id="rId5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>
        <p:scale>
          <a:sx n="70" d="100"/>
          <a:sy n="70" d="100"/>
        </p:scale>
        <p:origin x="-2016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gs" Target="tags/tag1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68A4668-B51D-49BE-8993-FE42B8AA70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00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E0F086-C1A1-455E-B1C4-A6EB71042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59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5B81EB3E-6BBE-4EDC-BD27-F69207C9670E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31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B21FFDBD-8F3D-44E9-B623-2F5FD3389494}" type="slidenum">
              <a:rPr lang="en-US" altLang="en-US" sz="1200"/>
              <a:pPr algn="r"/>
              <a:t>32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62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68BAB392-ABD9-421E-839D-47C1C92F8F40}" type="slidenum">
              <a:rPr lang="en-US" altLang="en-US" sz="1200"/>
              <a:pPr algn="r"/>
              <a:t>35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72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CF96BAB4-5BDE-4B68-8749-F36ABD3AB5E4}" type="slidenum">
              <a:rPr lang="en-US" altLang="en-US" sz="1200"/>
              <a:pPr algn="r"/>
              <a:t>36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83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E301C7D6-20A6-4900-AB81-E0E5B4F19A16}" type="slidenum">
              <a:rPr lang="en-US" altLang="en-US" sz="1200"/>
              <a:pPr algn="r"/>
              <a:t>37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93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FA0A45A5-68F7-44A7-B607-495DCE5608C8}" type="slidenum">
              <a:rPr lang="en-US" altLang="en-US" sz="1200"/>
              <a:pPr algn="r"/>
              <a:t>38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03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F1D78EE1-57E7-40DC-832B-DAEDDE1CEC9D}" type="slidenum">
              <a:rPr lang="en-US" altLang="en-US" sz="1200"/>
              <a:pPr algn="r"/>
              <a:t>39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13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BFBB69AC-5E44-4169-9BFD-098F2982510A}" type="slidenum">
              <a:rPr lang="en-US" altLang="en-US" sz="1200"/>
              <a:pPr algn="r"/>
              <a:t>40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8900E431-0FF9-4276-ADCA-6E4C14F27CA2}" type="slidenum">
              <a:rPr lang="en-US" altLang="en-US" sz="1200"/>
              <a:pPr algn="r"/>
              <a:t>41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34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CEA500FA-79C4-4BB7-AD56-DFC8DEDCE48E}" type="slidenum">
              <a:rPr lang="en-US" altLang="en-US" sz="1200"/>
              <a:pPr algn="r"/>
              <a:t>42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75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3352FCE2-ECA2-49D3-A289-0F3D6EC27A8D}" type="slidenum">
              <a:rPr lang="en-US" altLang="en-US" sz="1200"/>
              <a:pPr algn="r"/>
              <a:t>43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85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14C54385-5418-4FDC-8B14-3F9D2B963059}" type="slidenum">
              <a:rPr lang="en-US" altLang="en-US" sz="1200"/>
              <a:pPr algn="r"/>
              <a:t>44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95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D619A20D-2A0A-491D-92D2-1DD3B4FA5F79}" type="slidenum">
              <a:rPr lang="en-US" altLang="en-US" sz="1200"/>
              <a:pPr algn="r"/>
              <a:t>45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105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0BF0B7C3-21B1-4DF4-853B-2CC403B63CA5}" type="slidenum">
              <a:rPr lang="en-US" altLang="en-US" sz="1200"/>
              <a:pPr algn="r"/>
              <a:t>46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1162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60F46CAF-07EC-4660-ADEC-559F03955B53}" type="slidenum">
              <a:rPr lang="en-US" altLang="en-US" sz="1200"/>
              <a:pPr algn="r"/>
              <a:t>47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126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6B01CEFB-8B96-481A-8A6C-F5DACEC195D8}" type="slidenum">
              <a:rPr lang="en-US" altLang="en-US" sz="1200"/>
              <a:pPr algn="r"/>
              <a:t>48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6455" y="3624614"/>
            <a:ext cx="8233392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Times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743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1409811B-9C56-45E0-B45C-2B3A8DDB9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27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2617C930-9A1A-4949-9127-5370FF66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65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6F2A194C-C4F7-4866-A98E-8C41D4CF0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0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7769367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9E69C659-3C7F-4650-91B0-239B1EAA0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976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BF31FA8B-BA00-4056-84E4-1C142F355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70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F2FFD9A2-47A0-4639-8831-B80187E51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811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C36E1919-41AF-4931-8EF4-72AB4FA99A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84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2B01770F-E2DE-450E-A85D-60E2BB376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72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4D1FD50B-2B95-42F2-9BDA-AD68D902E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3EC835CE-4294-459E-B2BC-B3F3BFC90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51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36ACCE6F-D94D-47A7-9659-712BDAC22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3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Train-the-Trainer:  Maximize Learning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5-</a:t>
            </a:r>
            <a:fld id="{64F3A6D7-B5F2-4C0C-9362-9854418CA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742" y="5837816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 dirty="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5: Maximize Learning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Hear it</a:t>
            </a:r>
          </a:p>
          <a:p>
            <a:r>
              <a:rPr lang="en-US" altLang="en-US" smtClean="0"/>
              <a:t>See it</a:t>
            </a:r>
          </a:p>
          <a:p>
            <a:r>
              <a:rPr lang="en-US" altLang="en-US" smtClean="0"/>
              <a:t>Say it</a:t>
            </a:r>
          </a:p>
          <a:p>
            <a:r>
              <a:rPr lang="en-US" altLang="en-US" smtClean="0"/>
              <a:t>Do it </a:t>
            </a:r>
          </a:p>
          <a:p>
            <a:r>
              <a:rPr lang="en-US" altLang="en-US" smtClean="0"/>
              <a:t>Teach others</a:t>
            </a:r>
          </a:p>
          <a:p>
            <a:pPr lvl="1"/>
            <a:endParaRPr lang="en-US" altLang="en-US" smtClean="0"/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EF307B78-7A50-48C9-A34B-0EBFD0F04A2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pic>
        <p:nvPicPr>
          <p:cNvPr id="13318" name="Picture 8" descr="CERT Classroom Photo Version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25" y="1730375"/>
            <a:ext cx="5056188" cy="4057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To Retain Learning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Instructors have a preferred learning style that may affect how they like to teach</a:t>
            </a:r>
          </a:p>
          <a:p>
            <a:r>
              <a:rPr lang="en-US" altLang="en-US" smtClean="0"/>
              <a:t>Instructors need to incorporate elements that are less comfortable  </a:t>
            </a:r>
          </a:p>
          <a:p>
            <a:r>
              <a:rPr lang="en-US" altLang="en-US" i="1" smtClean="0"/>
              <a:t>CERT Basic Training</a:t>
            </a:r>
            <a:r>
              <a:rPr lang="en-US" altLang="en-US" smtClean="0"/>
              <a:t> Instructor Guide includes elements for all learning styles</a:t>
            </a:r>
          </a:p>
          <a:p>
            <a:r>
              <a:rPr lang="en-US" altLang="en-US" smtClean="0"/>
              <a:t>Addressing all learning styles will help increase learners’ retention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126DF480-8060-4DCB-8347-32D54680397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pc="-100" dirty="0">
                <a:solidFill>
                  <a:schemeClr val="bg1"/>
                </a:solidFill>
                <a:cs typeface="Times New Roman" pitchFamily="18" charset="0"/>
              </a:rPr>
              <a:t>Learning Styles and Instructors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Three factors to accommodate:</a:t>
            </a:r>
          </a:p>
          <a:p>
            <a:pPr lvl="1"/>
            <a:r>
              <a:rPr lang="en-US" altLang="en-US" smtClean="0"/>
              <a:t>Physical</a:t>
            </a:r>
          </a:p>
          <a:p>
            <a:pPr lvl="1"/>
            <a:r>
              <a:rPr lang="en-US" altLang="en-US" smtClean="0"/>
              <a:t>Emotional</a:t>
            </a:r>
          </a:p>
          <a:p>
            <a:pPr lvl="1"/>
            <a:r>
              <a:rPr lang="en-US" altLang="en-US" smtClean="0"/>
              <a:t>Intellectual</a:t>
            </a:r>
          </a:p>
          <a:p>
            <a:pPr lvl="1"/>
            <a:endParaRPr lang="en-US" altLang="en-US" smtClean="0"/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1FE8E56A-C25B-4A79-9670-638EF28CDBB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pic>
        <p:nvPicPr>
          <p:cNvPr id="15366" name="Picture 7" descr="CERTTe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79725"/>
            <a:ext cx="3814763" cy="286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199" y="-73928"/>
            <a:ext cx="8178801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Create Positive Learning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Environment</a:t>
            </a:r>
            <a:endParaRPr lang="en-US" altLang="en-US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a physically comfortable learning environment?</a:t>
            </a:r>
            <a:r>
              <a:rPr lang="en-US" altLang="en-US" smtClean="0"/>
              <a:t> </a:t>
            </a:r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61F0838E-E44A-46ED-86A8-CD86F6F97E8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a physically comfortable learning environment?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/>
              <a:t>Room not too hot or too cold</a:t>
            </a:r>
          </a:p>
          <a:p>
            <a:pPr lvl="1"/>
            <a:r>
              <a:rPr lang="en-US" altLang="en-US" smtClean="0"/>
              <a:t>People can see and hear instructor</a:t>
            </a:r>
          </a:p>
          <a:p>
            <a:pPr lvl="1"/>
            <a:r>
              <a:rPr lang="en-US" altLang="en-US" smtClean="0"/>
              <a:t>Lighting and amplification for people with reduced vision and hearing</a:t>
            </a:r>
          </a:p>
          <a:p>
            <a:pPr lvl="1"/>
            <a:r>
              <a:rPr lang="en-US" altLang="en-US" smtClean="0"/>
              <a:t>Don’t have to sit too long; take regular breaks</a:t>
            </a:r>
          </a:p>
          <a:p>
            <a:pPr lvl="1"/>
            <a:r>
              <a:rPr lang="en-US" altLang="en-US" smtClean="0"/>
              <a:t>Expectations account for reduced flexibility, reaction times, time of day</a:t>
            </a:r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174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848ECBCE-B5E1-4F28-ACFE-50DFA1387D7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Physical Factors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To be treated like adults (peers)</a:t>
            </a:r>
          </a:p>
          <a:p>
            <a:r>
              <a:rPr lang="en-US" altLang="en-US" smtClean="0"/>
              <a:t>To direct their own learning whenever possible (self-motivated)</a:t>
            </a:r>
          </a:p>
          <a:p>
            <a:r>
              <a:rPr lang="en-US" altLang="en-US" smtClean="0"/>
              <a:t>To know they are doing it right or at least that they are trying hard</a:t>
            </a:r>
          </a:p>
          <a:p>
            <a:r>
              <a:rPr lang="en-US" altLang="en-US" smtClean="0"/>
              <a:t>To feel accepted as they are</a:t>
            </a:r>
          </a:p>
          <a:p>
            <a:r>
              <a:rPr lang="en-US" altLang="en-US" smtClean="0"/>
              <a:t>To see a reason for the training</a:t>
            </a:r>
          </a:p>
          <a:p>
            <a:pPr lvl="1"/>
            <a:endParaRPr lang="en-US" altLang="en-US" smtClean="0"/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184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4C9D173A-423A-47BE-A117-4428F4FFC4E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Emotional Factors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How could instructors respond to these emotional needs?</a:t>
            </a:r>
            <a:r>
              <a:rPr lang="en-US" altLang="en-US" smtClean="0"/>
              <a:t> </a:t>
            </a:r>
          </a:p>
          <a:p>
            <a:endParaRPr lang="en-US" altLang="en-US" smtClean="0"/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194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91FE4E72-E714-4DD0-A31E-786ED22FBDE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smtClean="0"/>
              <a:t>How could instructors respond to these emotional needs?</a:t>
            </a:r>
            <a:r>
              <a:rPr lang="en-US" altLang="en-US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Be a learning resource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Explain benefits; then let participants discover benefits themselves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Respect them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Teach to their level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Don’t embarrass them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Provide reinforcement and peer feedback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Make learning non-threatening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Make learning realistic and problem-centered</a:t>
            </a:r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204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9D5020B8-995B-4DEE-9F22-5C9308EBE42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8099425" y="6232525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Provide Emotional Factors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To share their experiences</a:t>
            </a:r>
          </a:p>
          <a:p>
            <a:r>
              <a:rPr lang="en-US" altLang="en-US" smtClean="0"/>
              <a:t>To connect new information to what they already know</a:t>
            </a:r>
          </a:p>
          <a:p>
            <a:r>
              <a:rPr lang="en-US" altLang="en-US" smtClean="0"/>
              <a:t>To be involved in the learning</a:t>
            </a:r>
          </a:p>
          <a:p>
            <a:r>
              <a:rPr lang="en-US" altLang="en-US" smtClean="0"/>
              <a:t>To learn the way they like to learn</a:t>
            </a:r>
          </a:p>
        </p:txBody>
      </p:sp>
      <p:sp>
        <p:nvSpPr>
          <p:cNvPr id="2150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2150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5EA5846D-B885-4C5A-A32D-3FB38A616E6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Intellectual Factors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How could instructors respond to these intellectual needs?</a:t>
            </a:r>
            <a:r>
              <a:rPr lang="en-US" altLang="en-US" smtClean="0"/>
              <a:t> </a:t>
            </a:r>
          </a:p>
        </p:txBody>
      </p:sp>
      <p:sp>
        <p:nvSpPr>
          <p:cNvPr id="2253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2253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D99405ED-8B84-4603-842F-CF4EDE981B7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At the conclusion of this unit, the participants will be able to:</a:t>
            </a:r>
          </a:p>
          <a:p>
            <a:pPr lvl="1"/>
            <a:r>
              <a:rPr lang="en-US" altLang="en-US" dirty="0" smtClean="0"/>
              <a:t>Describe the ways in which people learn</a:t>
            </a:r>
          </a:p>
          <a:p>
            <a:pPr lvl="1"/>
            <a:r>
              <a:rPr lang="en-US" altLang="en-US" dirty="0" smtClean="0"/>
              <a:t>Explain how to create a positive learning environment</a:t>
            </a:r>
          </a:p>
          <a:p>
            <a:pPr lvl="1"/>
            <a:r>
              <a:rPr lang="en-US" altLang="en-US" dirty="0" smtClean="0"/>
              <a:t>Demonstrate how to maximize learning in a given scenario 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017FF6B8-B420-4A4C-A491-6E383E43CAE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9" name="TextBox 8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  <a:cs typeface="Times New Roman" pitchFamily="18" charset="0"/>
              </a:rPr>
              <a:t>Unit Objectives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How could instructors respond to these intellectual needs?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/>
              <a:t>Use learners’ experiences to introduce concepts</a:t>
            </a:r>
          </a:p>
          <a:p>
            <a:pPr lvl="1"/>
            <a:r>
              <a:rPr lang="en-US" altLang="en-US" smtClean="0"/>
              <a:t>Build bridges between old and new information </a:t>
            </a:r>
          </a:p>
          <a:p>
            <a:pPr lvl="1"/>
            <a:r>
              <a:rPr lang="en-US" altLang="en-US" smtClean="0"/>
              <a:t>Make learning active</a:t>
            </a:r>
          </a:p>
          <a:p>
            <a:pPr lvl="1"/>
            <a:r>
              <a:rPr lang="en-US" altLang="en-US" smtClean="0"/>
              <a:t>Use variety of methods to reach all the learning styles</a:t>
            </a:r>
          </a:p>
        </p:txBody>
      </p:sp>
      <p:sp>
        <p:nvSpPr>
          <p:cNvPr id="2355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2355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456013F6-EAF2-4A75-B679-60F3B84ADA7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500" dirty="0">
                <a:solidFill>
                  <a:schemeClr val="bg1"/>
                </a:solidFill>
                <a:cs typeface="Times New Roman" pitchFamily="18" charset="0"/>
              </a:rPr>
              <a:t>Provide Intellectual Factors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Review the list generated in the first question of the unit and choose:</a:t>
            </a:r>
          </a:p>
          <a:p>
            <a:pPr lvl="1"/>
            <a:r>
              <a:rPr lang="en-US" altLang="en-US" smtClean="0"/>
              <a:t>“P” for Physical Factors</a:t>
            </a:r>
          </a:p>
          <a:p>
            <a:pPr lvl="1"/>
            <a:r>
              <a:rPr lang="en-US" altLang="en-US" smtClean="0"/>
              <a:t>“E” for Emotional Factors</a:t>
            </a:r>
          </a:p>
          <a:p>
            <a:pPr lvl="1"/>
            <a:r>
              <a:rPr lang="en-US" altLang="en-US" smtClean="0"/>
              <a:t>“I” for Intellectual Factors</a:t>
            </a:r>
          </a:p>
        </p:txBody>
      </p:sp>
      <p:sp>
        <p:nvSpPr>
          <p:cNvPr id="2457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2457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7BCFBD01-27C0-44EE-B244-683A0080CD1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Differentiate Factors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Motivation</a:t>
            </a:r>
          </a:p>
          <a:p>
            <a:pPr lvl="1"/>
            <a:r>
              <a:rPr lang="en-US" altLang="en-US" smtClean="0"/>
              <a:t>Especially at beginning of training</a:t>
            </a:r>
          </a:p>
          <a:p>
            <a:pPr lvl="1"/>
            <a:r>
              <a:rPr lang="en-US" altLang="en-US" smtClean="0"/>
              <a:t>What’s in it for me (WIIFM)</a:t>
            </a:r>
          </a:p>
          <a:p>
            <a:r>
              <a:rPr lang="en-US" altLang="en-US" smtClean="0"/>
              <a:t>Reinforcement</a:t>
            </a:r>
          </a:p>
          <a:p>
            <a:pPr lvl="1"/>
            <a:r>
              <a:rPr lang="en-US" altLang="en-US" smtClean="0"/>
              <a:t>Frequently and positively</a:t>
            </a:r>
          </a:p>
          <a:p>
            <a:r>
              <a:rPr lang="en-US" altLang="en-US" smtClean="0"/>
              <a:t>Repetition</a:t>
            </a:r>
          </a:p>
          <a:p>
            <a:pPr lvl="1"/>
            <a:r>
              <a:rPr lang="en-US" altLang="en-US" smtClean="0"/>
              <a:t>At least 3 times for learning retention</a:t>
            </a:r>
          </a:p>
        </p:txBody>
      </p:sp>
      <p:sp>
        <p:nvSpPr>
          <p:cNvPr id="2560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2560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9194FADE-979E-46D7-9B99-2A346988189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199" y="-87576"/>
            <a:ext cx="8178801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Techniques to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Maximize 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Learning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Motivation is critical, especially at beginning of training  </a:t>
            </a:r>
          </a:p>
          <a:p>
            <a:r>
              <a:rPr lang="en-US" altLang="en-US" smtClean="0"/>
              <a:t>Adults need to know how it will benefit them </a:t>
            </a:r>
          </a:p>
          <a:p>
            <a:r>
              <a:rPr lang="en-US" altLang="en-US" smtClean="0"/>
              <a:t>To motivate, instructors need to:</a:t>
            </a:r>
          </a:p>
          <a:p>
            <a:pPr lvl="1"/>
            <a:r>
              <a:rPr lang="en-US" altLang="en-US" smtClean="0"/>
              <a:t>Establish rapport </a:t>
            </a:r>
          </a:p>
          <a:p>
            <a:pPr lvl="1"/>
            <a:r>
              <a:rPr lang="en-US" altLang="en-US" smtClean="0"/>
              <a:t>Create open, friendly training atmosphere</a:t>
            </a:r>
          </a:p>
          <a:p>
            <a:pPr lvl="1"/>
            <a:r>
              <a:rPr lang="en-US" altLang="en-US" smtClean="0"/>
              <a:t>Keep stress low</a:t>
            </a:r>
          </a:p>
          <a:p>
            <a:pPr lvl="1"/>
            <a:r>
              <a:rPr lang="en-US" altLang="en-US" smtClean="0"/>
              <a:t>Challenge but don’t frustrate participants</a:t>
            </a:r>
          </a:p>
        </p:txBody>
      </p:sp>
      <p:sp>
        <p:nvSpPr>
          <p:cNvPr id="2662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2662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A211F0D6-C624-44BE-A4B9-C83D8EBB749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Motivation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Instructors need to encourage and reinforce throughout training</a:t>
            </a:r>
          </a:p>
          <a:p>
            <a:r>
              <a:rPr lang="en-US" altLang="en-US" smtClean="0"/>
              <a:t>Reward good behavior positively and frequently</a:t>
            </a:r>
          </a:p>
        </p:txBody>
      </p:sp>
      <p:sp>
        <p:nvSpPr>
          <p:cNvPr id="2765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2765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3C28E87D-BBCD-4B16-9B13-D7B22BDB77F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Reinforcement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People need to hear something at least three times</a:t>
            </a:r>
          </a:p>
          <a:p>
            <a:pPr lvl="1"/>
            <a:r>
              <a:rPr lang="en-US" altLang="en-US" smtClean="0"/>
              <a:t>#1: Explain</a:t>
            </a:r>
          </a:p>
          <a:p>
            <a:pPr lvl="1"/>
            <a:r>
              <a:rPr lang="en-US" altLang="en-US" smtClean="0"/>
              <a:t>#2: Demonstrate </a:t>
            </a:r>
          </a:p>
          <a:p>
            <a:pPr lvl="1"/>
            <a:r>
              <a:rPr lang="en-US" altLang="en-US" smtClean="0"/>
              <a:t>#3: Have learners practice</a:t>
            </a:r>
          </a:p>
          <a:p>
            <a:r>
              <a:rPr lang="en-US" altLang="en-US" smtClean="0"/>
              <a:t>For optimal learning, have learners also practice while explaining what they are doing</a:t>
            </a:r>
          </a:p>
        </p:txBody>
      </p:sp>
      <p:sp>
        <p:nvSpPr>
          <p:cNvPr id="286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286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0F92C553-C5C2-4E92-A9C4-11640C44352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Repetition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 altLang="en-US" b="1" smtClean="0"/>
          </a:p>
          <a:p>
            <a:pPr algn="ctr">
              <a:buFontTx/>
              <a:buNone/>
            </a:pPr>
            <a:endParaRPr lang="en-US" altLang="en-US" b="1" smtClean="0"/>
          </a:p>
          <a:p>
            <a:pPr algn="ctr">
              <a:buFontTx/>
              <a:buNone/>
            </a:pPr>
            <a:endParaRPr lang="en-US" altLang="en-US" b="1" smtClean="0"/>
          </a:p>
          <a:p>
            <a:pPr algn="ctr">
              <a:buFontTx/>
              <a:buNone/>
            </a:pPr>
            <a:r>
              <a:rPr lang="en-US" altLang="en-US" b="1" smtClean="0"/>
              <a:t>Exercise: Power Outage</a:t>
            </a:r>
          </a:p>
        </p:txBody>
      </p:sp>
      <p:sp>
        <p:nvSpPr>
          <p:cNvPr id="296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296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EAAE6CF1-8036-49C5-B9C6-A30564DE674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5-9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Exercise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Your Job as a Trainer?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your job as a trainer?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/>
              <a:t>To transfer knowledge</a:t>
            </a:r>
          </a:p>
          <a:p>
            <a:pPr lvl="1"/>
            <a:r>
              <a:rPr lang="en-US" altLang="en-US" smtClean="0"/>
              <a:t>Effective instructors use variety of training methods</a:t>
            </a:r>
          </a:p>
          <a:p>
            <a:pPr lvl="2"/>
            <a:r>
              <a:rPr lang="en-US" altLang="en-US" smtClean="0"/>
              <a:t>Interactive lecture</a:t>
            </a:r>
          </a:p>
          <a:p>
            <a:pPr lvl="2"/>
            <a:r>
              <a:rPr lang="en-US" altLang="en-US" smtClean="0"/>
              <a:t>Demonstrations</a:t>
            </a:r>
          </a:p>
          <a:p>
            <a:pPr lvl="2"/>
            <a:r>
              <a:rPr lang="en-US" altLang="en-US" smtClean="0"/>
              <a:t>Roleplays</a:t>
            </a:r>
          </a:p>
          <a:p>
            <a:pPr lvl="2"/>
            <a:r>
              <a:rPr lang="en-US" altLang="en-US" smtClean="0"/>
              <a:t>Exercises</a:t>
            </a:r>
          </a:p>
        </p:txBody>
      </p:sp>
      <p:sp>
        <p:nvSpPr>
          <p:cNvPr id="317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317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BB67A28B-6CC9-4EA4-B55D-E6252BB2E52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5-10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Your Job as Trainer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Why do we use a variety of methods?</a:t>
            </a:r>
            <a:r>
              <a:rPr lang="en-US" altLang="en-US" smtClean="0"/>
              <a:t> </a:t>
            </a:r>
          </a:p>
        </p:txBody>
      </p:sp>
      <p:sp>
        <p:nvSpPr>
          <p:cNvPr id="327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327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B843CB94-943F-483E-8938-408D3CC8381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5-10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smtClean="0"/>
              <a:t>State why trainers need to evaluate</a:t>
            </a:r>
          </a:p>
          <a:p>
            <a:pPr lvl="1"/>
            <a:r>
              <a:rPr lang="en-US" altLang="en-US" smtClean="0"/>
              <a:t>List formal and informal ways of evaluating</a:t>
            </a:r>
          </a:p>
          <a:p>
            <a:pPr lvl="1"/>
            <a:r>
              <a:rPr lang="en-US" altLang="en-US" smtClean="0"/>
              <a:t>Provide some guidelines for asking and answering questions</a:t>
            </a:r>
          </a:p>
          <a:p>
            <a:pPr lvl="1"/>
            <a:r>
              <a:rPr lang="en-US" altLang="en-US" smtClean="0"/>
              <a:t>Provide some guidelines for giving feedback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3FBE1F20-BA3B-4170-9FD0-07532CF6F16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Unit Objectives </a:t>
            </a:r>
            <a:r>
              <a:rPr lang="en-US" altLang="en-US" sz="4000" i="1" dirty="0" smtClean="0">
                <a:solidFill>
                  <a:schemeClr val="bg1"/>
                </a:solidFill>
                <a:cs typeface="Times New Roman" pitchFamily="18" charset="0"/>
              </a:rPr>
              <a:t>(</a:t>
            </a:r>
            <a:r>
              <a:rPr lang="en-US" altLang="en-US" sz="4000" i="1" dirty="0" err="1" smtClean="0">
                <a:solidFill>
                  <a:schemeClr val="bg1"/>
                </a:solidFill>
                <a:cs typeface="Times New Roman" pitchFamily="18" charset="0"/>
              </a:rPr>
              <a:t>con’t</a:t>
            </a:r>
            <a:r>
              <a:rPr lang="en-US" altLang="en-US" sz="4000" i="1" dirty="0" smtClean="0">
                <a:solidFill>
                  <a:schemeClr val="bg1"/>
                </a:solidFill>
                <a:cs typeface="Times New Roman" pitchFamily="18" charset="0"/>
              </a:rPr>
              <a:t>)</a:t>
            </a:r>
            <a:endParaRPr lang="en-US" altLang="en-US" sz="4000" i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Why do we use a variety of methods?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/>
              <a:t>To appeal to all learning styles</a:t>
            </a:r>
          </a:p>
          <a:p>
            <a:pPr lvl="2"/>
            <a:r>
              <a:rPr lang="en-US" altLang="en-US" smtClean="0"/>
              <a:t>Auditory</a:t>
            </a:r>
          </a:p>
          <a:p>
            <a:pPr lvl="2"/>
            <a:r>
              <a:rPr lang="en-US" altLang="en-US" smtClean="0"/>
              <a:t>Visual</a:t>
            </a:r>
          </a:p>
          <a:p>
            <a:pPr lvl="2"/>
            <a:r>
              <a:rPr lang="en-US" altLang="en-US" smtClean="0"/>
              <a:t>Tactile </a:t>
            </a:r>
          </a:p>
        </p:txBody>
      </p:sp>
      <p:sp>
        <p:nvSpPr>
          <p:cNvPr id="337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337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CDE7F5C3-AB47-4ECD-B5AC-F8A806DD5FD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5-10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Training Methods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Effective instructors assess learning to see that:</a:t>
            </a:r>
          </a:p>
          <a:p>
            <a:pPr lvl="1"/>
            <a:r>
              <a:rPr lang="en-US" altLang="en-US" smtClean="0"/>
              <a:t>The learners have understood what’s been said</a:t>
            </a:r>
          </a:p>
          <a:p>
            <a:pPr lvl="1"/>
            <a:r>
              <a:rPr lang="en-US" altLang="en-US" smtClean="0"/>
              <a:t>The learners “got it” </a:t>
            </a:r>
          </a:p>
        </p:txBody>
      </p:sp>
      <p:sp>
        <p:nvSpPr>
          <p:cNvPr id="348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348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0987EA99-DF1D-45B9-8905-C5FDBBD66A8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5-10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Assess Learning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Content</a:t>
            </a:r>
          </a:p>
          <a:p>
            <a:pPr lvl="1"/>
            <a:r>
              <a:rPr lang="en-US" altLang="en-US" smtClean="0"/>
              <a:t>Did learners “get it”?</a:t>
            </a:r>
          </a:p>
          <a:p>
            <a:r>
              <a:rPr lang="en-US" altLang="en-US" smtClean="0"/>
              <a:t>Adult learner needs</a:t>
            </a:r>
          </a:p>
          <a:p>
            <a:pPr lvl="1"/>
            <a:r>
              <a:rPr lang="en-US" altLang="en-US" smtClean="0"/>
              <a:t>Physical</a:t>
            </a:r>
          </a:p>
          <a:p>
            <a:pPr lvl="1"/>
            <a:r>
              <a:rPr lang="en-US" altLang="en-US" smtClean="0"/>
              <a:t>Emotional </a:t>
            </a:r>
          </a:p>
          <a:p>
            <a:pPr lvl="1"/>
            <a:r>
              <a:rPr lang="en-US" altLang="en-US" smtClean="0"/>
              <a:t>Intellectual</a:t>
            </a:r>
          </a:p>
        </p:txBody>
      </p:sp>
      <p:sp>
        <p:nvSpPr>
          <p:cNvPr id="358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358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78D24E68-B3C5-45BB-B2ED-0E3AA24E898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400" smtClean="0"/>
          </a:p>
        </p:txBody>
      </p:sp>
      <p:sp>
        <p:nvSpPr>
          <p:cNvPr id="35844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/>
          </a:p>
        </p:txBody>
      </p:sp>
      <p:pic>
        <p:nvPicPr>
          <p:cNvPr id="35847" name="Picture 5" descr="CERT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667000"/>
            <a:ext cx="3905250" cy="3032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5-10</a:t>
            </a:r>
            <a:endParaRPr lang="en-US" sz="1400" b="1" dirty="0">
              <a:latin typeface="+mn-lt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Why Evaluate?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How can instructors find out if people have learned?</a:t>
            </a:r>
            <a:r>
              <a:rPr lang="en-US" altLang="en-US" smtClean="0"/>
              <a:t> </a:t>
            </a:r>
          </a:p>
        </p:txBody>
      </p:sp>
      <p:sp>
        <p:nvSpPr>
          <p:cNvPr id="368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368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38C43BDE-ADDB-4B4C-B4AC-14113558405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How can instructors find out if people have learned?</a:t>
            </a:r>
          </a:p>
          <a:p>
            <a:pPr lvl="1"/>
            <a:r>
              <a:rPr lang="en-US" altLang="en-US" smtClean="0"/>
              <a:t>Instructors can find out if people have learned by:</a:t>
            </a:r>
          </a:p>
          <a:p>
            <a:pPr lvl="2"/>
            <a:r>
              <a:rPr lang="en-US" altLang="en-US" smtClean="0"/>
              <a:t>Asking questions</a:t>
            </a:r>
          </a:p>
          <a:p>
            <a:pPr lvl="2"/>
            <a:r>
              <a:rPr lang="en-US" altLang="en-US" smtClean="0"/>
              <a:t>Listening to questions</a:t>
            </a:r>
          </a:p>
          <a:p>
            <a:pPr lvl="2"/>
            <a:r>
              <a:rPr lang="en-US" altLang="en-US" smtClean="0"/>
              <a:t>Testing</a:t>
            </a:r>
          </a:p>
          <a:p>
            <a:pPr lvl="2"/>
            <a:r>
              <a:rPr lang="en-US" altLang="en-US" smtClean="0"/>
              <a:t>Observing hands-on exercises</a:t>
            </a:r>
          </a:p>
          <a:p>
            <a:pPr lvl="2"/>
            <a:r>
              <a:rPr lang="en-US" altLang="en-US" smtClean="0"/>
              <a:t>Observing body language  </a:t>
            </a:r>
          </a:p>
        </p:txBody>
      </p:sp>
      <p:sp>
        <p:nvSpPr>
          <p:cNvPr id="378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378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9E00AE28-82A5-4516-B3FC-582E965DED7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How To Assess Learning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Formal</a:t>
            </a:r>
          </a:p>
          <a:p>
            <a:pPr lvl="1"/>
            <a:r>
              <a:rPr lang="en-US" altLang="en-US" smtClean="0"/>
              <a:t>Tests</a:t>
            </a:r>
          </a:p>
          <a:p>
            <a:pPr lvl="1"/>
            <a:r>
              <a:rPr lang="en-US" altLang="en-US" smtClean="0"/>
              <a:t>Performance demonstrations</a:t>
            </a:r>
          </a:p>
          <a:p>
            <a:r>
              <a:rPr lang="en-US" altLang="en-US" smtClean="0"/>
              <a:t>Informal</a:t>
            </a:r>
          </a:p>
          <a:p>
            <a:pPr lvl="1"/>
            <a:r>
              <a:rPr lang="en-US" altLang="en-US" smtClean="0"/>
              <a:t>Watching body language</a:t>
            </a:r>
          </a:p>
          <a:p>
            <a:pPr lvl="1"/>
            <a:r>
              <a:rPr lang="en-US" altLang="en-US" smtClean="0"/>
              <a:t>Questions</a:t>
            </a:r>
          </a:p>
          <a:p>
            <a:pPr lvl="1"/>
            <a:r>
              <a:rPr lang="en-US" altLang="en-US" smtClean="0"/>
              <a:t>Observation of hands-on activities</a:t>
            </a:r>
          </a:p>
        </p:txBody>
      </p:sp>
      <p:sp>
        <p:nvSpPr>
          <p:cNvPr id="389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389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B292E139-9ADE-473A-A80E-CFC1E85D81E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400" smtClean="0"/>
          </a:p>
        </p:txBody>
      </p:sp>
      <p:sp>
        <p:nvSpPr>
          <p:cNvPr id="38916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5-11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Types of Evaluation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are some other reasons for asking questions?</a:t>
            </a:r>
            <a:r>
              <a:rPr lang="en-US" altLang="en-US" smtClean="0"/>
              <a:t> </a:t>
            </a:r>
          </a:p>
        </p:txBody>
      </p:sp>
      <p:sp>
        <p:nvSpPr>
          <p:cNvPr id="399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399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A46D7033-0794-4E68-AB3E-47027CC12EA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400" smtClean="0"/>
          </a:p>
        </p:txBody>
      </p:sp>
      <p:sp>
        <p:nvSpPr>
          <p:cNvPr id="39940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are some other reasons for asking questions?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/>
              <a:t>Ask questions to:</a:t>
            </a:r>
          </a:p>
          <a:p>
            <a:pPr lvl="2"/>
            <a:r>
              <a:rPr lang="en-US" altLang="en-US" smtClean="0"/>
              <a:t>Get people involved/interested</a:t>
            </a:r>
          </a:p>
          <a:p>
            <a:pPr lvl="2"/>
            <a:r>
              <a:rPr lang="en-US" altLang="en-US" smtClean="0"/>
              <a:t>Stimulate discussion</a:t>
            </a:r>
          </a:p>
          <a:p>
            <a:pPr lvl="2"/>
            <a:r>
              <a:rPr lang="en-US" altLang="en-US" smtClean="0"/>
              <a:t>Channel thinking</a:t>
            </a:r>
          </a:p>
        </p:txBody>
      </p:sp>
      <p:sp>
        <p:nvSpPr>
          <p:cNvPr id="409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409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538E330A-88A9-4875-AEEA-6B6E2DCA9A0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400" smtClean="0"/>
          </a:p>
        </p:txBody>
      </p:sp>
      <p:sp>
        <p:nvSpPr>
          <p:cNvPr id="40964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Why We Ask Questions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altLang="en-US" smtClean="0"/>
              <a:t>Open and closed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To different audiences</a:t>
            </a:r>
          </a:p>
          <a:p>
            <a:pPr marL="990600" lvl="1" indent="-533400"/>
            <a:r>
              <a:rPr lang="en-US" altLang="en-US" smtClean="0"/>
              <a:t>Direct question to one person </a:t>
            </a:r>
          </a:p>
          <a:p>
            <a:pPr marL="990600" lvl="1" indent="-533400"/>
            <a:r>
              <a:rPr lang="en-US" altLang="en-US" smtClean="0"/>
              <a:t>Direct question to whole group </a:t>
            </a:r>
          </a:p>
          <a:p>
            <a:pPr marL="990600" lvl="1" indent="-533400"/>
            <a:r>
              <a:rPr lang="en-US" altLang="en-US" smtClean="0"/>
              <a:t>Ask rhetorical question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Recall and apply</a:t>
            </a:r>
          </a:p>
        </p:txBody>
      </p:sp>
      <p:sp>
        <p:nvSpPr>
          <p:cNvPr id="419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419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6D654297-43B4-4B07-A1DA-C65751735AC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US" altLang="en-US" sz="1400" smtClean="0"/>
          </a:p>
        </p:txBody>
      </p:sp>
      <p:sp>
        <p:nvSpPr>
          <p:cNvPr id="41988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Kinds of Questions to Ask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4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difference between an open question and a closed question?</a:t>
            </a:r>
            <a:r>
              <a:rPr lang="en-US" altLang="en-US" smtClean="0"/>
              <a:t> </a:t>
            </a:r>
          </a:p>
        </p:txBody>
      </p:sp>
      <p:sp>
        <p:nvSpPr>
          <p:cNvPr id="430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430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27A39DC3-AAE6-4664-9B20-9360795F42E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39</a:t>
            </a:fld>
            <a:endParaRPr lang="en-US" altLang="en-US" sz="1400" smtClean="0"/>
          </a:p>
        </p:txBody>
      </p:sp>
      <p:sp>
        <p:nvSpPr>
          <p:cNvPr id="43012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altLang="en-US" smtClean="0"/>
          </a:p>
          <a:p>
            <a:pPr>
              <a:buFontTx/>
              <a:buNone/>
            </a:pPr>
            <a:endParaRPr lang="en-US" altLang="en-US" smtClean="0"/>
          </a:p>
          <a:p>
            <a:pPr>
              <a:buFontTx/>
              <a:buNone/>
            </a:pPr>
            <a:endParaRPr lang="en-US" altLang="en-US" smtClean="0"/>
          </a:p>
          <a:p>
            <a:pPr algn="ctr">
              <a:buFontTx/>
              <a:buNone/>
            </a:pPr>
            <a:r>
              <a:rPr lang="en-US" altLang="en-US" b="1" smtClean="0"/>
              <a:t>Exercise: Positive </a:t>
            </a:r>
          </a:p>
          <a:p>
            <a:pPr algn="ctr">
              <a:buFontTx/>
              <a:buNone/>
            </a:pPr>
            <a:r>
              <a:rPr lang="en-US" altLang="en-US" b="1" smtClean="0"/>
              <a:t>Learning Experiences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AAABDD9E-F471-4EDE-A132-60E40E4FC7E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Exercise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8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difference between an open question and a closed question?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/>
              <a:t>Closed questions:</a:t>
            </a:r>
          </a:p>
          <a:p>
            <a:pPr lvl="2"/>
            <a:r>
              <a:rPr lang="en-US" altLang="en-US" smtClean="0"/>
              <a:t>Answered by yes or no, true or false, or limited response</a:t>
            </a:r>
          </a:p>
          <a:p>
            <a:pPr lvl="2"/>
            <a:r>
              <a:rPr lang="en-US" altLang="en-US" smtClean="0"/>
              <a:t>Used to:</a:t>
            </a:r>
          </a:p>
          <a:p>
            <a:pPr lvl="3"/>
            <a:r>
              <a:rPr lang="en-US" altLang="en-US" smtClean="0"/>
              <a:t>Test knowledge</a:t>
            </a:r>
          </a:p>
          <a:p>
            <a:pPr lvl="3"/>
            <a:r>
              <a:rPr lang="en-US" altLang="en-US" smtClean="0"/>
              <a:t>Receive quick answers</a:t>
            </a:r>
          </a:p>
          <a:p>
            <a:pPr lvl="3"/>
            <a:r>
              <a:rPr lang="en-US" altLang="en-US" smtClean="0"/>
              <a:t>Maintain control of class</a:t>
            </a:r>
          </a:p>
          <a:p>
            <a:pPr lvl="3"/>
            <a:r>
              <a:rPr lang="en-US" altLang="en-US" smtClean="0"/>
              <a:t>End topic before a break</a:t>
            </a:r>
          </a:p>
          <a:p>
            <a:pPr lvl="3"/>
            <a:r>
              <a:rPr lang="en-US" altLang="en-US" smtClean="0"/>
              <a:t>Force a choice between correct and incorrect response</a:t>
            </a:r>
          </a:p>
        </p:txBody>
      </p:sp>
      <p:sp>
        <p:nvSpPr>
          <p:cNvPr id="440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440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3676DE64-D023-4465-940F-7A38664FDDC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US" altLang="en-US" sz="1400" smtClean="0"/>
          </a:p>
        </p:txBody>
      </p:sp>
      <p:sp>
        <p:nvSpPr>
          <p:cNvPr id="44036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Closed Questions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difference between an open question and a closed question?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/>
              <a:t>Open questions:</a:t>
            </a:r>
          </a:p>
          <a:p>
            <a:pPr lvl="2"/>
            <a:r>
              <a:rPr lang="en-US" altLang="en-US" smtClean="0"/>
              <a:t>Start with what, why, how, or describe</a:t>
            </a:r>
          </a:p>
          <a:p>
            <a:pPr lvl="2"/>
            <a:r>
              <a:rPr lang="en-US" altLang="en-US" smtClean="0"/>
              <a:t>Ask respondents to think and reflect </a:t>
            </a:r>
          </a:p>
          <a:p>
            <a:pPr lvl="2"/>
            <a:r>
              <a:rPr lang="en-US" altLang="en-US" smtClean="0"/>
              <a:t>Typically require a longer answer</a:t>
            </a:r>
          </a:p>
          <a:p>
            <a:pPr lvl="2"/>
            <a:r>
              <a:rPr lang="en-US" altLang="en-US" smtClean="0"/>
              <a:t>Often not one correct answer</a:t>
            </a:r>
          </a:p>
          <a:p>
            <a:pPr lvl="2"/>
            <a:r>
              <a:rPr lang="en-US" altLang="en-US" smtClean="0"/>
              <a:t>Used to:</a:t>
            </a:r>
          </a:p>
          <a:p>
            <a:pPr lvl="3"/>
            <a:r>
              <a:rPr lang="en-US" altLang="en-US" smtClean="0"/>
              <a:t>Generate discussion</a:t>
            </a:r>
          </a:p>
          <a:p>
            <a:pPr lvl="3"/>
            <a:r>
              <a:rPr lang="en-US" altLang="en-US" smtClean="0"/>
              <a:t>Find out how class is feeling</a:t>
            </a:r>
          </a:p>
          <a:p>
            <a:pPr lvl="3"/>
            <a:r>
              <a:rPr lang="en-US" altLang="en-US" smtClean="0"/>
              <a:t>Get people to open up</a:t>
            </a:r>
          </a:p>
          <a:p>
            <a:pPr lvl="3"/>
            <a:r>
              <a:rPr lang="en-US" altLang="en-US" smtClean="0"/>
              <a:t>Get class to think</a:t>
            </a:r>
          </a:p>
        </p:txBody>
      </p:sp>
      <p:sp>
        <p:nvSpPr>
          <p:cNvPr id="450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450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34BFF969-C93B-488A-BD3E-D60520A47F2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n-US" altLang="en-US" sz="1400" smtClean="0"/>
          </a:p>
        </p:txBody>
      </p:sp>
      <p:sp>
        <p:nvSpPr>
          <p:cNvPr id="45060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Open Questions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Instructor can direct a question to different audiences</a:t>
            </a:r>
          </a:p>
          <a:p>
            <a:pPr lvl="1"/>
            <a:r>
              <a:rPr lang="en-US" altLang="en-US" smtClean="0"/>
              <a:t>To one person</a:t>
            </a:r>
          </a:p>
          <a:p>
            <a:pPr lvl="1"/>
            <a:r>
              <a:rPr lang="en-US" altLang="en-US" smtClean="0"/>
              <a:t>To the whole group </a:t>
            </a:r>
          </a:p>
          <a:p>
            <a:pPr lvl="1"/>
            <a:r>
              <a:rPr lang="en-US" altLang="en-US" smtClean="0"/>
              <a:t>Rhetorical questions</a:t>
            </a:r>
          </a:p>
        </p:txBody>
      </p:sp>
      <p:sp>
        <p:nvSpPr>
          <p:cNvPr id="460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460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9C526F02-F5B5-42E5-9BB8-54ADE531B36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42</a:t>
            </a:fld>
            <a:endParaRPr lang="en-US" altLang="en-US" sz="1400" smtClean="0"/>
          </a:p>
        </p:txBody>
      </p:sp>
      <p:sp>
        <p:nvSpPr>
          <p:cNvPr id="46084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To Different Audiences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2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If one learner asks too many questions, you can:</a:t>
            </a:r>
          </a:p>
          <a:p>
            <a:pPr lvl="1"/>
            <a:r>
              <a:rPr lang="en-US" altLang="en-US" smtClean="0"/>
              <a:t>Encourage others by recognizing their questions first  </a:t>
            </a:r>
          </a:p>
          <a:p>
            <a:pPr lvl="1"/>
            <a:r>
              <a:rPr lang="en-US" altLang="en-US" smtClean="0"/>
              <a:t>As a last resort, take the individual aside</a:t>
            </a:r>
          </a:p>
        </p:txBody>
      </p:sp>
      <p:sp>
        <p:nvSpPr>
          <p:cNvPr id="5017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5017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6B61F85F-20FF-4FBC-A93D-FFBEAC73762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43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Too Many Questions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are some opportunities for giving feedback in </a:t>
            </a:r>
            <a:r>
              <a:rPr lang="en-US" altLang="en-US" b="1" i="1" smtClean="0"/>
              <a:t>CERT Basic Training</a:t>
            </a:r>
            <a:r>
              <a:rPr lang="en-US" altLang="en-US" b="1" smtClean="0"/>
              <a:t>?</a:t>
            </a:r>
            <a:r>
              <a:rPr lang="en-US" altLang="en-US" smtClean="0"/>
              <a:t> </a:t>
            </a:r>
          </a:p>
        </p:txBody>
      </p:sp>
      <p:sp>
        <p:nvSpPr>
          <p:cNvPr id="5120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5120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B3ABD976-C4D7-4FD9-8879-F6E7355B08E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 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0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are some opportunities for giving feedback in </a:t>
            </a:r>
            <a:r>
              <a:rPr lang="en-US" altLang="en-US" b="1" i="1" smtClean="0"/>
              <a:t>CERT Basic Training</a:t>
            </a:r>
            <a:r>
              <a:rPr lang="en-US" altLang="en-US" b="1" smtClean="0"/>
              <a:t>?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/>
              <a:t>During hands-on activities and skills training</a:t>
            </a:r>
          </a:p>
          <a:p>
            <a:pPr lvl="1"/>
            <a:r>
              <a:rPr lang="en-US" altLang="en-US" smtClean="0"/>
              <a:t>Tell how well CERT requirements are met</a:t>
            </a:r>
          </a:p>
          <a:p>
            <a:pPr lvl="2"/>
            <a:r>
              <a:rPr lang="en-US" altLang="en-US" smtClean="0"/>
              <a:t>Correct attire</a:t>
            </a:r>
          </a:p>
          <a:p>
            <a:pPr lvl="2"/>
            <a:r>
              <a:rPr lang="en-US" altLang="en-US" smtClean="0"/>
              <a:t>PPE</a:t>
            </a:r>
          </a:p>
          <a:p>
            <a:pPr lvl="2"/>
            <a:r>
              <a:rPr lang="en-US" altLang="en-US" smtClean="0"/>
              <a:t>CERT kits</a:t>
            </a:r>
          </a:p>
          <a:p>
            <a:pPr lvl="1"/>
            <a:r>
              <a:rPr lang="en-US" altLang="en-US" smtClean="0"/>
              <a:t>During class discussion </a:t>
            </a:r>
          </a:p>
        </p:txBody>
      </p:sp>
      <p:sp>
        <p:nvSpPr>
          <p:cNvPr id="5222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5222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3AFE9CC5-9CC2-4DAF-AC67-313149422C4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45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Feedback Opportunities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When to give feedback:</a:t>
            </a:r>
          </a:p>
          <a:p>
            <a:pPr lvl="1"/>
            <a:r>
              <a:rPr lang="en-US" altLang="en-US" smtClean="0"/>
              <a:t>To correct information</a:t>
            </a:r>
          </a:p>
          <a:p>
            <a:pPr lvl="1"/>
            <a:r>
              <a:rPr lang="en-US" altLang="en-US" smtClean="0"/>
              <a:t>For behavior that </a:t>
            </a:r>
            <a:r>
              <a:rPr lang="en-US" altLang="en-US" u="sng" smtClean="0"/>
              <a:t>can</a:t>
            </a:r>
            <a:r>
              <a:rPr lang="en-US" altLang="en-US" smtClean="0"/>
              <a:t> be changed </a:t>
            </a:r>
          </a:p>
          <a:p>
            <a:pPr lvl="1"/>
            <a:r>
              <a:rPr lang="en-US" altLang="en-US" smtClean="0"/>
              <a:t>To acknowledge correct answers or performance of a technique</a:t>
            </a:r>
          </a:p>
          <a:p>
            <a:r>
              <a:rPr lang="en-US" altLang="en-US" smtClean="0"/>
              <a:t>How to give feedback</a:t>
            </a:r>
          </a:p>
          <a:p>
            <a:pPr lvl="1"/>
            <a:r>
              <a:rPr lang="en-US" altLang="en-US" smtClean="0"/>
              <a:t>Compliment whenever possible, even when feedback is corrective</a:t>
            </a:r>
          </a:p>
          <a:p>
            <a:pPr lvl="1"/>
            <a:r>
              <a:rPr lang="en-US" altLang="en-US" smtClean="0"/>
              <a:t>Be specific</a:t>
            </a:r>
          </a:p>
          <a:p>
            <a:pPr lvl="2"/>
            <a:r>
              <a:rPr lang="en-US" altLang="en-US" smtClean="0"/>
              <a:t>Describe what needs to be corrected </a:t>
            </a:r>
          </a:p>
          <a:p>
            <a:pPr lvl="2"/>
            <a:r>
              <a:rPr lang="en-US" altLang="en-US" smtClean="0"/>
              <a:t>Describe how it needs to be corrected</a:t>
            </a:r>
          </a:p>
        </p:txBody>
      </p:sp>
      <p:sp>
        <p:nvSpPr>
          <p:cNvPr id="5325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5325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74CF876A-FAF0-4F7F-A5A8-D0D7DB4E046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46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Give Feedback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if you ask a question and someone gives you a wrong answer?  What would you do?</a:t>
            </a:r>
          </a:p>
        </p:txBody>
      </p:sp>
      <p:sp>
        <p:nvSpPr>
          <p:cNvPr id="542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542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02A7A591-579B-4FE8-BE36-689EA822BE4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47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5-16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altLang="en-US" b="1" smtClean="0"/>
          </a:p>
          <a:p>
            <a:pPr>
              <a:buFontTx/>
              <a:buNone/>
            </a:pPr>
            <a:endParaRPr lang="en-US" altLang="en-US" b="1" smtClean="0"/>
          </a:p>
          <a:p>
            <a:pPr>
              <a:buFontTx/>
              <a:buNone/>
            </a:pPr>
            <a:endParaRPr lang="en-US" altLang="en-US" b="1" smtClean="0"/>
          </a:p>
          <a:p>
            <a:pPr algn="ctr">
              <a:buFontTx/>
              <a:buNone/>
            </a:pPr>
            <a:r>
              <a:rPr lang="en-US" altLang="en-US" b="1" smtClean="0"/>
              <a:t>Exercise: Develop “What If” Questions</a:t>
            </a:r>
          </a:p>
        </p:txBody>
      </p:sp>
      <p:sp>
        <p:nvSpPr>
          <p:cNvPr id="552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552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0CEC3641-898E-4B66-950B-3FBFE3DE42B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48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5-16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Exercise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This unit has examined: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How people learn 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Three learning styles: auditory, visual, and tactile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Best teaching approach combines all three:  hear it, see it, do it, teach it (say and do it)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How to create positive learning environment 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Address physical, emotional, and intellectual needs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Techniques that maximize learning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Motivation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Reinforcement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Repetition (at least 3 times)</a:t>
            </a:r>
          </a:p>
        </p:txBody>
      </p:sp>
      <p:sp>
        <p:nvSpPr>
          <p:cNvPr id="563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563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C474E448-7D63-45E9-BCB9-1DEFDB24170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 smtClean="0"/>
              <a:t>When you get a new gadget, how do you learn how to use it?</a:t>
            </a:r>
            <a:r>
              <a:rPr lang="en-US" altLang="en-US" dirty="0" smtClean="0"/>
              <a:t> 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415C29B2-DA04-42C9-9C97-D74B1DED469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smtClean="0"/>
              <a:t>Why instructors need to evaluate</a:t>
            </a:r>
          </a:p>
          <a:p>
            <a:pPr lvl="1"/>
            <a:r>
              <a:rPr lang="en-US" altLang="en-US" smtClean="0"/>
              <a:t>Formal and informal ways to evaluate</a:t>
            </a:r>
          </a:p>
          <a:p>
            <a:pPr lvl="1"/>
            <a:r>
              <a:rPr lang="en-US" altLang="en-US" smtClean="0"/>
              <a:t>Guidelines for asking and answering questions</a:t>
            </a:r>
          </a:p>
          <a:p>
            <a:pPr lvl="1"/>
            <a:r>
              <a:rPr lang="en-US" altLang="en-US" smtClean="0"/>
              <a:t>Guidelines for when and how to give feedback</a:t>
            </a:r>
          </a:p>
        </p:txBody>
      </p:sp>
      <p:sp>
        <p:nvSpPr>
          <p:cNvPr id="573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573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1660DB41-A53A-4B80-8A6E-7EBE31E0E4B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Unit Summary </a:t>
            </a:r>
            <a:r>
              <a:rPr lang="en-US" altLang="en-US" sz="4400" i="1" dirty="0">
                <a:solidFill>
                  <a:schemeClr val="bg1"/>
                </a:solidFill>
                <a:cs typeface="Times New Roman" pitchFamily="18" charset="0"/>
              </a:rPr>
              <a:t>(</a:t>
            </a:r>
            <a:r>
              <a:rPr lang="en-US" altLang="en-US" sz="4400" i="1" dirty="0" smtClean="0">
                <a:solidFill>
                  <a:schemeClr val="bg1"/>
                </a:solidFill>
                <a:cs typeface="Times New Roman" pitchFamily="18" charset="0"/>
              </a:rPr>
              <a:t>cont’d)</a:t>
            </a:r>
            <a:endParaRPr lang="en-US" altLang="en-US" sz="4400" i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Learn through seeing:</a:t>
            </a:r>
          </a:p>
          <a:p>
            <a:pPr lvl="1"/>
            <a:r>
              <a:rPr lang="en-US" altLang="en-US" smtClean="0"/>
              <a:t>Pictures </a:t>
            </a:r>
          </a:p>
          <a:p>
            <a:pPr lvl="1"/>
            <a:r>
              <a:rPr lang="en-US" altLang="en-US" smtClean="0"/>
              <a:t>Demonstrations</a:t>
            </a:r>
          </a:p>
          <a:p>
            <a:pPr lvl="1"/>
            <a:r>
              <a:rPr lang="en-US" altLang="en-US" smtClean="0"/>
              <a:t>Diagrams</a:t>
            </a:r>
          </a:p>
          <a:p>
            <a:pPr lvl="1"/>
            <a:r>
              <a:rPr lang="en-US" altLang="en-US" smtClean="0"/>
              <a:t>Illustrated text books</a:t>
            </a:r>
          </a:p>
          <a:p>
            <a:pPr lvl="1"/>
            <a:r>
              <a:rPr lang="en-US" altLang="en-US" smtClean="0"/>
              <a:t>PowerPoint slides</a:t>
            </a:r>
          </a:p>
          <a:p>
            <a:pPr lvl="1"/>
            <a:r>
              <a:rPr lang="en-US" altLang="en-US" smtClean="0"/>
              <a:t>Videos</a:t>
            </a:r>
          </a:p>
          <a:p>
            <a:pPr lvl="1"/>
            <a:r>
              <a:rPr lang="en-US" altLang="en-US" smtClean="0"/>
              <a:t>Flipcharts</a:t>
            </a:r>
          </a:p>
          <a:p>
            <a:pPr lvl="1"/>
            <a:r>
              <a:rPr lang="en-US" altLang="en-US" smtClean="0"/>
              <a:t>Handouts</a:t>
            </a:r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591370AF-03C2-4B1B-8800-9C4FBACE342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</a:t>
            </a:r>
            <a:endParaRPr lang="en-US" sz="1400" b="1" dirty="0">
              <a:latin typeface="+mn-lt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Visual Learners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Instructor’s body language and facial expressions help them understand</a:t>
            </a:r>
          </a:p>
          <a:p>
            <a:r>
              <a:rPr lang="en-US" altLang="en-US" smtClean="0"/>
              <a:t>Sit at front of room</a:t>
            </a:r>
          </a:p>
          <a:p>
            <a:r>
              <a:rPr lang="en-US" altLang="en-US" smtClean="0"/>
              <a:t>Remember by seeing</a:t>
            </a:r>
          </a:p>
          <a:p>
            <a:r>
              <a:rPr lang="en-US" altLang="en-US" smtClean="0"/>
              <a:t>Like to take detailed notes to absorb information</a:t>
            </a: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76FB8674-4278-47BE-ACC3-C156B5A790A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Visual Learners </a:t>
            </a:r>
            <a:r>
              <a:rPr lang="en-US" altLang="en-US" sz="4400" i="1" dirty="0" smtClean="0">
                <a:solidFill>
                  <a:schemeClr val="bg1"/>
                </a:solidFill>
                <a:cs typeface="Times New Roman" pitchFamily="18" charset="0"/>
              </a:rPr>
              <a:t>(</a:t>
            </a:r>
            <a:r>
              <a:rPr lang="en-US" altLang="en-US" sz="4400" i="1" dirty="0" err="1" smtClean="0">
                <a:solidFill>
                  <a:schemeClr val="bg1"/>
                </a:solidFill>
                <a:cs typeface="Times New Roman" pitchFamily="18" charset="0"/>
              </a:rPr>
              <a:t>con’t</a:t>
            </a:r>
            <a:r>
              <a:rPr lang="en-US" altLang="en-US" sz="4400" i="1" dirty="0" smtClean="0">
                <a:solidFill>
                  <a:schemeClr val="bg1"/>
                </a:solidFill>
                <a:cs typeface="Times New Roman" pitchFamily="18" charset="0"/>
              </a:rPr>
              <a:t>)</a:t>
            </a:r>
            <a:endParaRPr lang="en-US" altLang="en-US" sz="4400" i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Learn by doing, moving, touching</a:t>
            </a:r>
          </a:p>
          <a:p>
            <a:pPr lvl="1"/>
            <a:r>
              <a:rPr lang="en-US" altLang="en-US" smtClean="0"/>
              <a:t>Hands-on activities</a:t>
            </a:r>
          </a:p>
          <a:p>
            <a:r>
              <a:rPr lang="en-US" altLang="en-US" smtClean="0"/>
              <a:t>Find it hard to sit still for very long  </a:t>
            </a:r>
          </a:p>
          <a:p>
            <a:r>
              <a:rPr lang="en-US" altLang="en-US" smtClean="0"/>
              <a:t>Want to actively explore physical world around them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D023304C-EC86-40B7-9EDE-6805B8D08D2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Tactile Learners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Good instruction should combine auditory, visual, and tactile</a:t>
            </a:r>
          </a:p>
          <a:p>
            <a:r>
              <a:rPr lang="en-US" altLang="en-US" smtClean="0"/>
              <a:t>Retention increases dramatically when learning involves more senses and is more active 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Maximize Learning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9E3BAD42-64C8-4199-8D9D-DE3426752CB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Learning Styles and Teaching 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11&quot;/&gt;&lt;/object&gt;&lt;object type=&quot;3&quot; unique_id=&quot;10006&quot;&gt;&lt;property id=&quot;20148&quot; value=&quot;5&quot;/&gt;&lt;property id=&quot;20300&quot; value=&quot;Slide 3&quot;/&gt;&lt;property id=&quot;20307&quot; value=&quot;328&quot;/&gt;&lt;/object&gt;&lt;object type=&quot;3&quot; unique_id=&quot;10007&quot;&gt;&lt;property id=&quot;20148&quot; value=&quot;5&quot;/&gt;&lt;property id=&quot;20300&quot; value=&quot;Slide 4&quot;/&gt;&lt;property id=&quot;20307&quot; value=&quot;313&quot;/&gt;&lt;/object&gt;&lt;object type=&quot;3&quot; unique_id=&quot;10008&quot;&gt;&lt;property id=&quot;20148&quot; value=&quot;5&quot;/&gt;&lt;property id=&quot;20300&quot; value=&quot;Slide 5&quot;/&gt;&lt;property id=&quot;20307&quot; value=&quot;314&quot;/&gt;&lt;/object&gt;&lt;object type=&quot;3&quot; unique_id=&quot;10009&quot;&gt;&lt;property id=&quot;20148&quot; value=&quot;5&quot;/&gt;&lt;property id=&quot;20300&quot; value=&quot;Slide 6 - &amp;quot;Learning Styles&amp;quot;&quot;/&gt;&lt;property id=&quot;20307&quot; value=&quot;291&quot;/&gt;&lt;/object&gt;&lt;object type=&quot;3&quot; unique_id=&quot;10010&quot;&gt;&lt;property id=&quot;20148&quot; value=&quot;5&quot;/&gt;&lt;property id=&quot;20300&quot; value=&quot;Slide 7&quot;/&gt;&lt;property id=&quot;20307&quot; value=&quot;301&quot;/&gt;&lt;/object&gt;&lt;object type=&quot;3&quot; unique_id=&quot;10011&quot;&gt;&lt;property id=&quot;20148&quot; value=&quot;5&quot;/&gt;&lt;property id=&quot;20300&quot; value=&quot;Slide 8&quot;/&gt;&lt;property id=&quot;20307&quot; value=&quot;302&quot;/&gt;&lt;/object&gt;&lt;object type=&quot;3&quot; unique_id=&quot;10012&quot;&gt;&lt;property id=&quot;20148&quot; value=&quot;5&quot;/&gt;&lt;property id=&quot;20300&quot; value=&quot;Slide 9&quot;/&gt;&lt;property id=&quot;20307&quot; value=&quot;312&quot;/&gt;&lt;/object&gt;&lt;object type=&quot;3&quot; unique_id=&quot;10013&quot;&gt;&lt;property id=&quot;20148&quot; value=&quot;5&quot;/&gt;&lt;property id=&quot;20300&quot; value=&quot;Slide 10&quot;/&gt;&lt;property id=&quot;20307&quot; value=&quot;303&quot;/&gt;&lt;/object&gt;&lt;object type=&quot;3&quot; unique_id=&quot;10014&quot;&gt;&lt;property id=&quot;20148&quot; value=&quot;5&quot;/&gt;&lt;property id=&quot;20300&quot; value=&quot;Slide 11&quot;/&gt;&lt;property id=&quot;20307&quot; value=&quot;315&quot;/&gt;&lt;/object&gt;&lt;object type=&quot;3&quot; unique_id=&quot;10015&quot;&gt;&lt;property id=&quot;20148&quot; value=&quot;5&quot;/&gt;&lt;property id=&quot;20300&quot; value=&quot;Slide 12&quot;/&gt;&lt;property id=&quot;20307&quot; value=&quot;304&quot;/&gt;&lt;/object&gt;&lt;object type=&quot;3&quot; unique_id=&quot;10016&quot;&gt;&lt;property id=&quot;20148&quot; value=&quot;5&quot;/&gt;&lt;property id=&quot;20300&quot; value=&quot;Slide 13&quot;/&gt;&lt;property id=&quot;20307&quot; value=&quot;316&quot;/&gt;&lt;/object&gt;&lt;object type=&quot;3&quot; unique_id=&quot;10017&quot;&gt;&lt;property id=&quot;20148&quot; value=&quot;5&quot;/&gt;&lt;property id=&quot;20300&quot; value=&quot;Slide 14&quot;/&gt;&lt;property id=&quot;20307&quot; value=&quot;305&quot;/&gt;&lt;/object&gt;&lt;object type=&quot;3&quot; unique_id=&quot;10018&quot;&gt;&lt;property id=&quot;20148&quot; value=&quot;5&quot;/&gt;&lt;property id=&quot;20300&quot; value=&quot;Slide 15&quot;/&gt;&lt;property id=&quot;20307&quot; value=&quot;306&quot;/&gt;&lt;/object&gt;&lt;object type=&quot;3&quot; unique_id=&quot;10019&quot;&gt;&lt;property id=&quot;20148&quot; value=&quot;5&quot;/&gt;&lt;property id=&quot;20300&quot; value=&quot;Slide 16&quot;/&gt;&lt;property id=&quot;20307&quot; value=&quot;318&quot;/&gt;&lt;/object&gt;&lt;object type=&quot;3&quot; unique_id=&quot;10020&quot;&gt;&lt;property id=&quot;20148&quot; value=&quot;5&quot;/&gt;&lt;property id=&quot;20300&quot; value=&quot;Slide 17&quot;/&gt;&lt;property id=&quot;20307&quot; value=&quot;317&quot;/&gt;&lt;/object&gt;&lt;object type=&quot;3&quot; unique_id=&quot;10021&quot;&gt;&lt;property id=&quot;20148&quot; value=&quot;5&quot;/&gt;&lt;property id=&quot;20300&quot; value=&quot;Slide 18&quot;/&gt;&lt;property id=&quot;20307&quot; value=&quot;319&quot;/&gt;&lt;/object&gt;&lt;object type=&quot;3&quot; unique_id=&quot;10022&quot;&gt;&lt;property id=&quot;20148&quot; value=&quot;5&quot;/&gt;&lt;property id=&quot;20300&quot; value=&quot;Slide 19&quot;/&gt;&lt;property id=&quot;20307&quot; value=&quot;320&quot;/&gt;&lt;/object&gt;&lt;object type=&quot;3&quot; unique_id=&quot;10023&quot;&gt;&lt;property id=&quot;20148&quot; value=&quot;5&quot;/&gt;&lt;property id=&quot;20300&quot; value=&quot;Slide 20&quot;/&gt;&lt;property id=&quot;20307&quot; value=&quot;307&quot;/&gt;&lt;/object&gt;&lt;object type=&quot;3&quot; unique_id=&quot;10024&quot;&gt;&lt;property id=&quot;20148&quot; value=&quot;5&quot;/&gt;&lt;property id=&quot;20300&quot; value=&quot;Slide 21&quot;/&gt;&lt;property id=&quot;20307&quot; value=&quot;321&quot;/&gt;&lt;/object&gt;&lt;object type=&quot;3&quot; unique_id=&quot;10025&quot;&gt;&lt;property id=&quot;20148&quot; value=&quot;5&quot;/&gt;&lt;property id=&quot;20300&quot; value=&quot;Slide 22&quot;/&gt;&lt;property id=&quot;20307&quot; value=&quot;322&quot;/&gt;&lt;/object&gt;&lt;object type=&quot;3&quot; unique_id=&quot;10026&quot;&gt;&lt;property id=&quot;20148&quot; value=&quot;5&quot;/&gt;&lt;property id=&quot;20300&quot; value=&quot;Slide 23&quot;/&gt;&lt;property id=&quot;20307&quot; value=&quot;323&quot;/&gt;&lt;/object&gt;&lt;object type=&quot;3&quot; unique_id=&quot;10027&quot;&gt;&lt;property id=&quot;20148&quot; value=&quot;5&quot;/&gt;&lt;property id=&quot;20300&quot; value=&quot;Slide 24&quot;/&gt;&lt;property id=&quot;20307&quot; value=&quot;309&quot;/&gt;&lt;/object&gt;&lt;object type=&quot;3&quot; unique_id=&quot;10028&quot;&gt;&lt;property id=&quot;20148&quot; value=&quot;5&quot;/&gt;&lt;property id=&quot;20300&quot; value=&quot;Slide 25&quot;/&gt;&lt;property id=&quot;20307&quot; value=&quot;324&quot;/&gt;&lt;/object&gt;&lt;object type=&quot;3&quot; unique_id=&quot;10029&quot;&gt;&lt;property id=&quot;20148&quot; value=&quot;5&quot;/&gt;&lt;property id=&quot;20300&quot; value=&quot;Slide 26&quot;/&gt;&lt;property id=&quot;20307&quot; value=&quot;325&quot;/&gt;&lt;/object&gt;&lt;object type=&quot;3&quot; unique_id=&quot;10030&quot;&gt;&lt;property id=&quot;20148&quot; value=&quot;5&quot;/&gt;&lt;property id=&quot;20300&quot; value=&quot;Slide 27&quot;/&gt;&lt;property id=&quot;20307&quot; value=&quot;326&quot;/&gt;&lt;/object&gt;&lt;object type=&quot;3&quot; unique_id=&quot;10031&quot;&gt;&lt;property id=&quot;20148&quot; value=&quot;5&quot;/&gt;&lt;property id=&quot;20300&quot; value=&quot;Slide 28&quot;/&gt;&lt;property id=&quot;20307&quot; value=&quot;327&quot;/&gt;&lt;/object&gt;&lt;object type=&quot;3&quot; unique_id=&quot;10032&quot;&gt;&lt;property id=&quot;20148&quot; value=&quot;5&quot;/&gt;&lt;property id=&quot;20300&quot; value=&quot;Slide 29&quot;/&gt;&lt;property id=&quot;20307&quot; value=&quot;330&quot;/&gt;&lt;/object&gt;&lt;object type=&quot;3&quot; unique_id=&quot;10033&quot;&gt;&lt;property id=&quot;20148&quot; value=&quot;5&quot;/&gt;&lt;property id=&quot;20300&quot; value=&quot;Slide 30&quot;/&gt;&lt;property id=&quot;20307&quot; value=&quot;331&quot;/&gt;&lt;/object&gt;&lt;object type=&quot;3&quot; unique_id=&quot;10034&quot;&gt;&lt;property id=&quot;20148&quot; value=&quot;5&quot;/&gt;&lt;property id=&quot;20300&quot; value=&quot;Slide 31&quot;/&gt;&lt;property id=&quot;20307&quot; value=&quot;332&quot;/&gt;&lt;/object&gt;&lt;object type=&quot;3&quot; unique_id=&quot;10035&quot;&gt;&lt;property id=&quot;20148&quot; value=&quot;5&quot;/&gt;&lt;property id=&quot;20300&quot; value=&quot;Slide 32&quot;/&gt;&lt;property id=&quot;20307&quot; value=&quot;333&quot;/&gt;&lt;/object&gt;&lt;object type=&quot;3&quot; unique_id=&quot;10036&quot;&gt;&lt;property id=&quot;20148&quot; value=&quot;5&quot;/&gt;&lt;property id=&quot;20300&quot; value=&quot;Slide 33&quot;/&gt;&lt;property id=&quot;20307&quot; value=&quot;334&quot;/&gt;&lt;/object&gt;&lt;object type=&quot;3&quot; unique_id=&quot;10037&quot;&gt;&lt;property id=&quot;20148&quot; value=&quot;5&quot;/&gt;&lt;property id=&quot;20300&quot; value=&quot;Slide 34&quot;/&gt;&lt;property id=&quot;20307&quot; value=&quot;335&quot;/&gt;&lt;/object&gt;&lt;object type=&quot;3&quot; unique_id=&quot;10038&quot;&gt;&lt;property id=&quot;20148&quot; value=&quot;5&quot;/&gt;&lt;property id=&quot;20300&quot; value=&quot;Slide 35&quot;/&gt;&lt;property id=&quot;20307&quot; value=&quot;336&quot;/&gt;&lt;/object&gt;&lt;object type=&quot;3&quot; unique_id=&quot;10039&quot;&gt;&lt;property id=&quot;20148&quot; value=&quot;5&quot;/&gt;&lt;property id=&quot;20300&quot; value=&quot;Slide 36&quot;/&gt;&lt;property id=&quot;20307&quot; value=&quot;337&quot;/&gt;&lt;/object&gt;&lt;object type=&quot;3&quot; unique_id=&quot;10040&quot;&gt;&lt;property id=&quot;20148&quot; value=&quot;5&quot;/&gt;&lt;property id=&quot;20300&quot; value=&quot;Slide 37&quot;/&gt;&lt;property id=&quot;20307&quot; value=&quot;338&quot;/&gt;&lt;/object&gt;&lt;object type=&quot;3&quot; unique_id=&quot;10041&quot;&gt;&lt;property id=&quot;20148&quot; value=&quot;5&quot;/&gt;&lt;property id=&quot;20300&quot; value=&quot;Slide 38&quot;/&gt;&lt;property id=&quot;20307&quot; value=&quot;339&quot;/&gt;&lt;/object&gt;&lt;object type=&quot;3&quot; unique_id=&quot;10042&quot;&gt;&lt;property id=&quot;20148&quot; value=&quot;5&quot;/&gt;&lt;property id=&quot;20300&quot; value=&quot;Slide 39&quot;/&gt;&lt;property id=&quot;20307&quot; value=&quot;340&quot;/&gt;&lt;/object&gt;&lt;object type=&quot;3&quot; unique_id=&quot;10043&quot;&gt;&lt;property id=&quot;20148&quot; value=&quot;5&quot;/&gt;&lt;property id=&quot;20300&quot; value=&quot;Slide 40&quot;/&gt;&lt;property id=&quot;20307&quot; value=&quot;341&quot;/&gt;&lt;/object&gt;&lt;object type=&quot;3&quot; unique_id=&quot;10044&quot;&gt;&lt;property id=&quot;20148&quot; value=&quot;5&quot;/&gt;&lt;property id=&quot;20300&quot; value=&quot;Slide 41&quot;/&gt;&lt;property id=&quot;20307&quot; value=&quot;343&quot;/&gt;&lt;/object&gt;&lt;object type=&quot;3&quot; unique_id=&quot;10045&quot;&gt;&lt;property id=&quot;20148&quot; value=&quot;5&quot;/&gt;&lt;property id=&quot;20300&quot; value=&quot;Slide 42&quot;/&gt;&lt;property id=&quot;20307&quot; value=&quot;342&quot;/&gt;&lt;/object&gt;&lt;object type=&quot;3&quot; unique_id=&quot;10046&quot;&gt;&lt;property id=&quot;20148&quot; value=&quot;5&quot;/&gt;&lt;property id=&quot;20300&quot; value=&quot;Slide 43&quot;/&gt;&lt;property id=&quot;20307&quot; value=&quot;344&quot;/&gt;&lt;/object&gt;&lt;object type=&quot;3&quot; unique_id=&quot;10047&quot;&gt;&lt;property id=&quot;20148&quot; value=&quot;5&quot;/&gt;&lt;property id=&quot;20300&quot; value=&quot;Slide 44&quot;/&gt;&lt;property id=&quot;20307&quot; value=&quot;345&quot;/&gt;&lt;/object&gt;&lt;object type=&quot;3&quot; unique_id=&quot;10048&quot;&gt;&lt;property id=&quot;20148&quot; value=&quot;5&quot;/&gt;&lt;property id=&quot;20300&quot; value=&quot;Slide 45&quot;/&gt;&lt;property id=&quot;20307&quot; value=&quot;346&quot;/&gt;&lt;/object&gt;&lt;object type=&quot;3&quot; unique_id=&quot;10049&quot;&gt;&lt;property id=&quot;20148&quot; value=&quot;5&quot;/&gt;&lt;property id=&quot;20300&quot; value=&quot;Slide 46&quot;/&gt;&lt;property id=&quot;20307&quot; value=&quot;347&quot;/&gt;&lt;/object&gt;&lt;object type=&quot;3&quot; unique_id=&quot;10050&quot;&gt;&lt;property id=&quot;20148&quot; value=&quot;5&quot;/&gt;&lt;property id=&quot;20300&quot; value=&quot;Slide 47&quot;/&gt;&lt;property id=&quot;20307&quot; value=&quot;348&quot;/&gt;&lt;/object&gt;&lt;object type=&quot;3&quot; unique_id=&quot;10051&quot;&gt;&lt;property id=&quot;20148&quot; value=&quot;5&quot;/&gt;&lt;property id=&quot;20300&quot; value=&quot;Slide 48&quot;/&gt;&lt;property id=&quot;20307&quot; value=&quot;349&quot;/&gt;&lt;/object&gt;&lt;object type=&quot;3&quot; unique_id=&quot;10052&quot;&gt;&lt;property id=&quot;20148&quot; value=&quot;5&quot;/&gt;&lt;property id=&quot;20300&quot; value=&quot;Slide 49&quot;/&gt;&lt;property id=&quot;20307&quot; value=&quot;350&quot;/&gt;&lt;/object&gt;&lt;object type=&quot;3&quot; unique_id=&quot;10053&quot;&gt;&lt;property id=&quot;20148&quot; value=&quot;5&quot;/&gt;&lt;property id=&quot;20300&quot; value=&quot;Slide 50&quot;/&gt;&lt;property id=&quot;20307&quot; value=&quot;351&quot;/&gt;&lt;/object&gt;&lt;object type=&quot;3&quot; unique_id=&quot;10054&quot;&gt;&lt;property id=&quot;20148&quot; value=&quot;5&quot;/&gt;&lt;property id=&quot;20300&quot; value=&quot;Slide 51&quot;/&gt;&lt;property id=&quot;20307&quot; value=&quot;354&quot;/&gt;&lt;/object&gt;&lt;object type=&quot;3&quot; unique_id=&quot;10055&quot;&gt;&lt;property id=&quot;20148&quot; value=&quot;5&quot;/&gt;&lt;property id=&quot;20300&quot; value=&quot;Slide 52&quot;/&gt;&lt;property id=&quot;20307&quot; value=&quot;352&quot;/&gt;&lt;/object&gt;&lt;object type=&quot;3&quot; unique_id=&quot;10056&quot;&gt;&lt;property id=&quot;20148&quot; value=&quot;5&quot;/&gt;&lt;property id=&quot;20300&quot; value=&quot;Slide 53&quot;/&gt;&lt;property id=&quot;20307&quot; value=&quot;353&quot;/&gt;&lt;/object&gt;&lt;object type=&quot;3&quot; unique_id=&quot;10057&quot;&gt;&lt;property id=&quot;20148&quot; value=&quot;5&quot;/&gt;&lt;property id=&quot;20300&quot; value=&quot;Slide 54&quot;/&gt;&lt;property id=&quot;20307&quot; value=&quot;308&quot;/&gt;&lt;/object&gt;&lt;object type=&quot;3&quot; unique_id=&quot;10058&quot;&gt;&lt;property id=&quot;20148&quot; value=&quot;5&quot;/&gt;&lt;property id=&quot;20300&quot; value=&quot;Slide 55&quot;/&gt;&lt;property id=&quot;20307&quot; value=&quot;355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2704BD-1C79-4E9B-B8EF-1428894B64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15E9B97-F839-44F9-8A40-3752D4DB11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1242C1A9-9B1C-4E44-B40A-D4A1F4BFCDD6}">
  <ds:schemaRefs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6813</TotalTime>
  <Words>1768</Words>
  <Application>Microsoft Office PowerPoint</Application>
  <PresentationFormat>On-screen Show (4:3)</PresentationFormat>
  <Paragraphs>431</Paragraphs>
  <Slides>50</Slides>
  <Notes>50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Custom Design</vt:lpstr>
      <vt:lpstr>Unit 5: Maximize Learning</vt:lpstr>
      <vt:lpstr>Unit Objectives</vt:lpstr>
      <vt:lpstr>Unit Objectives (con’t)</vt:lpstr>
      <vt:lpstr>Exercise</vt:lpstr>
      <vt:lpstr>What Do You Think?</vt:lpstr>
      <vt:lpstr>Visual Learners</vt:lpstr>
      <vt:lpstr>Visual Learners (con’t)</vt:lpstr>
      <vt:lpstr>Tactile Learners</vt:lpstr>
      <vt:lpstr>Learning Styles and Teaching </vt:lpstr>
      <vt:lpstr>To Retain Learning</vt:lpstr>
      <vt:lpstr>Learning Styles and Instructors</vt:lpstr>
      <vt:lpstr>Create Positive Learning  Environment</vt:lpstr>
      <vt:lpstr>What Do You Think?</vt:lpstr>
      <vt:lpstr>Physical Factors</vt:lpstr>
      <vt:lpstr>Emotional Factors</vt:lpstr>
      <vt:lpstr>What Do You Think?</vt:lpstr>
      <vt:lpstr>Provide Emotional Factors</vt:lpstr>
      <vt:lpstr>Intellectual Factors</vt:lpstr>
      <vt:lpstr>What Do You Think?</vt:lpstr>
      <vt:lpstr>Provide Intellectual Factors</vt:lpstr>
      <vt:lpstr>Differentiate Factors</vt:lpstr>
      <vt:lpstr>Techniques to  Maximize Learning</vt:lpstr>
      <vt:lpstr>Motivation</vt:lpstr>
      <vt:lpstr>Reinforcement</vt:lpstr>
      <vt:lpstr>Repetition</vt:lpstr>
      <vt:lpstr>Exercise</vt:lpstr>
      <vt:lpstr>What is Your Job as a Trainer?</vt:lpstr>
      <vt:lpstr>Your Job as Trainer</vt:lpstr>
      <vt:lpstr>What Do You Think?</vt:lpstr>
      <vt:lpstr>Training Methods</vt:lpstr>
      <vt:lpstr>Assess Learning</vt:lpstr>
      <vt:lpstr>Why Evaluate?</vt:lpstr>
      <vt:lpstr>What Do You Think?</vt:lpstr>
      <vt:lpstr>How To Assess Learning</vt:lpstr>
      <vt:lpstr>Types of Evaluation</vt:lpstr>
      <vt:lpstr>What Do You Think?</vt:lpstr>
      <vt:lpstr>Why We Ask Questions</vt:lpstr>
      <vt:lpstr>Kinds of Questions to Ask</vt:lpstr>
      <vt:lpstr>What Do You Think?</vt:lpstr>
      <vt:lpstr>Closed Questions</vt:lpstr>
      <vt:lpstr>Open Questions</vt:lpstr>
      <vt:lpstr>To Different Audiences</vt:lpstr>
      <vt:lpstr>Too Many Questions</vt:lpstr>
      <vt:lpstr>What Do You Think? </vt:lpstr>
      <vt:lpstr>Feedback Opportunities</vt:lpstr>
      <vt:lpstr>Give Feedback</vt:lpstr>
      <vt:lpstr>What Do You Think?</vt:lpstr>
      <vt:lpstr>Exercise</vt:lpstr>
      <vt:lpstr>Unit Summary</vt:lpstr>
      <vt:lpstr>Unit Summary (cont’d)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5: Maximize Learning  - CERT Basic Train-the-Trainer Presentation</dc:title>
  <dc:subject>This presentation contains Unit 5 of the Train-the-Trainer Course for CERT Basic Training.</dc:subject>
  <dc:creator>FEMA;Community Emergency Response Team</dc:creator>
  <cp:keywords>FEMA, CERT, basic, training, train-the-trainer, unit 5, maximize learning</cp:keywords>
  <cp:lastModifiedBy>Jones, Cynthia</cp:lastModifiedBy>
  <cp:revision>261</cp:revision>
  <cp:lastPrinted>2005-12-21T16:28:49Z</cp:lastPrinted>
  <dcterms:created xsi:type="dcterms:W3CDTF">2005-12-20T16:22:26Z</dcterms:created>
  <dcterms:modified xsi:type="dcterms:W3CDTF">2016-07-06T16:03:15Z</dcterms:modified>
</cp:coreProperties>
</file>