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20"/>
  </p:notesMasterIdLst>
  <p:handoutMasterIdLst>
    <p:handoutMasterId r:id="rId21"/>
  </p:handoutMasterIdLst>
  <p:sldIdLst>
    <p:sldId id="256" r:id="rId5"/>
    <p:sldId id="308" r:id="rId6"/>
    <p:sldId id="309" r:id="rId7"/>
    <p:sldId id="310" r:id="rId8"/>
    <p:sldId id="311" r:id="rId9"/>
    <p:sldId id="312" r:id="rId10"/>
    <p:sldId id="291" r:id="rId11"/>
    <p:sldId id="301" r:id="rId12"/>
    <p:sldId id="327" r:id="rId13"/>
    <p:sldId id="302" r:id="rId14"/>
    <p:sldId id="304" r:id="rId15"/>
    <p:sldId id="303" r:id="rId16"/>
    <p:sldId id="307" r:id="rId17"/>
    <p:sldId id="305" r:id="rId18"/>
    <p:sldId id="306" r:id="rId19"/>
  </p:sldIdLst>
  <p:sldSz cx="9144000" cy="6858000" type="screen4x3"/>
  <p:notesSz cx="6858000" cy="9144000"/>
  <p:custDataLst>
    <p:tags r:id="rId22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98831" autoAdjust="0"/>
  </p:normalViewPr>
  <p:slideViewPr>
    <p:cSldViewPr snapToGrid="0">
      <p:cViewPr varScale="1">
        <p:scale>
          <a:sx n="87" d="100"/>
          <a:sy n="87" d="100"/>
        </p:scale>
        <p:origin x="-150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E52F988-5685-447C-B4C0-25FA63CF6E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885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CFFDAA4-C8B2-42C0-A4B5-784B58DEE5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716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271368CD-058F-44C5-A860-64E248D6D8DA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7E6CA4AF-BDD5-4D85-88F6-CDB99B09736E}" type="slidenum">
              <a:rPr lang="en-US" altLang="en-US" sz="1200" smtClean="0"/>
              <a:pPr/>
              <a:t>7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6C0D64AB-B55F-4561-A048-B42AFF634F9A}" type="slidenum">
              <a:rPr lang="en-US" altLang="en-US" sz="1200"/>
              <a:pPr algn="r"/>
              <a:t>8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662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8335A6A6-1372-40A5-9E6B-506532A2F337}" type="slidenum">
              <a:rPr lang="en-US" altLang="en-US" sz="1200"/>
              <a:pPr algn="r"/>
              <a:t>9</a:t>
            </a:fld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87106" y="3497493"/>
            <a:ext cx="8517846" cy="825500"/>
          </a:xfrm>
          <a:prstGeom prst="rect">
            <a:avLst/>
          </a:prstGeom>
        </p:spPr>
        <p:txBody>
          <a:bodyPr/>
          <a:lstStyle>
            <a:lvl1pPr algn="l">
              <a:defRPr sz="3600" baseline="0">
                <a:solidFill>
                  <a:schemeClr val="bg1"/>
                </a:solidFill>
                <a:latin typeface="Times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632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Basic Training Unit 2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C6CF8A28-90E6-4370-834F-4E530762D4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71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Basic Training Unit 2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A9099268-D206-49DB-A998-B6393C2B81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633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Basic Training Unit 2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F7F52329-0C20-45DF-8333-9F2F999C0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41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7785100" cy="825500"/>
          </a:xfrm>
          <a:prstGeom prst="rect">
            <a:avLst/>
          </a:prstGeom>
        </p:spPr>
        <p:txBody>
          <a:bodyPr/>
          <a:lstStyle>
            <a:lvl1pPr algn="l">
              <a:defRPr sz="44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Basic Training Unit 2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6CAEDCBB-044D-4B3F-ABC2-19E9DCA1BB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751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Basic Training Unit 2 Review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DF0D7977-935E-4AF6-BB5D-5D3E8E5A21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248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Basic Training Unit 2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3E208E2D-1F3C-4012-9F6D-678496F7C3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40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Basic Training Unit 2 Review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0EA3C63B-B493-4696-AF9C-28118A9800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125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Basic Training Unit 2 Review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BF7F6CB0-A1C2-4276-B511-28C0B0079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360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Basic Training Unit 2 Review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7A0BA99C-3A6B-40E8-9891-5B231B8B44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000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Basic Training Unit 2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5E8CD640-A11F-41FB-9039-1E384E1FF7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261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Basic Training Unit 2 Review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507894BD-14EB-4870-9FE0-156DACA5C8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997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24100" y="6572250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Train-the-Trainer:  Basic Training Unit 2 Review</a:t>
            </a: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4-</a:t>
            </a:r>
            <a:fld id="{1127FF62-85CD-43B0-9FC2-B153A28D21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360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Background image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742" y="5837816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38846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200">
                <a:solidFill>
                  <a:schemeClr val="bg1"/>
                </a:solidFill>
                <a:latin typeface="Franklin Gothic Book" pitchFamily="34" charset="0"/>
              </a:rPr>
              <a:t>CERT Basic Train-the-Trainer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Unit 4: CERT Basic Training Unit 2 </a:t>
            </a:r>
            <a:r>
              <a:rPr lang="en-US" altLang="en-US" dirty="0" smtClean="0"/>
              <a:t>Review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Suppressing Small Fires</a:t>
            </a:r>
          </a:p>
          <a:p>
            <a:endParaRPr lang="en-US" altLang="en-US" smtClean="0"/>
          </a:p>
        </p:txBody>
      </p:sp>
      <p:sp>
        <p:nvSpPr>
          <p:cNvPr id="112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Basic Training Unit 2 Review</a:t>
            </a:r>
          </a:p>
        </p:txBody>
      </p:sp>
      <p:sp>
        <p:nvSpPr>
          <p:cNvPr id="1126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4-</a:t>
            </a:r>
            <a:fld id="{B10BD419-F8ED-4D1F-84E2-F721BD65822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/>
          </a:p>
        </p:txBody>
      </p:sp>
      <p:pic>
        <p:nvPicPr>
          <p:cNvPr id="11270" name="Picture 7" descr="CERTFireExtinguish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300" y="2260600"/>
            <a:ext cx="5368925" cy="3590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4-3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Hands-On Activities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Be prepared to answer “what if” questions</a:t>
            </a:r>
          </a:p>
          <a:p>
            <a:r>
              <a:rPr lang="en-US" altLang="en-US" smtClean="0"/>
              <a:t>Emphasize role of CERT members</a:t>
            </a:r>
          </a:p>
          <a:p>
            <a:r>
              <a:rPr lang="en-US" altLang="en-US" smtClean="0"/>
              <a:t>Highlight importance of buddy system</a:t>
            </a:r>
          </a:p>
          <a:p>
            <a:pPr lvl="1"/>
            <a:r>
              <a:rPr lang="en-US" altLang="en-US" smtClean="0"/>
              <a:t>Demonstrate how to work together as a team</a:t>
            </a:r>
          </a:p>
          <a:p>
            <a:r>
              <a:rPr lang="en-US" altLang="en-US" smtClean="0"/>
              <a:t>Emphasize importance of PPE</a:t>
            </a:r>
          </a:p>
          <a:p>
            <a:pPr lvl="1"/>
            <a:r>
              <a:rPr lang="en-US" altLang="en-US" smtClean="0"/>
              <a:t>Tell participants to follow PPE guidelines as specified by local jurisdiction</a:t>
            </a:r>
          </a:p>
          <a:p>
            <a:pPr lvl="1"/>
            <a:r>
              <a:rPr lang="en-US" altLang="en-US" smtClean="0"/>
              <a:t>Wear PPE as part of all demonstrations and activities</a:t>
            </a:r>
          </a:p>
        </p:txBody>
      </p:sp>
      <p:sp>
        <p:nvSpPr>
          <p:cNvPr id="1229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Basic Training Unit 2 Review</a:t>
            </a:r>
          </a:p>
        </p:txBody>
      </p:sp>
      <p:sp>
        <p:nvSpPr>
          <p:cNvPr id="1229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4-</a:t>
            </a:r>
            <a:fld id="{080D2462-AEA4-4E2D-B81D-14FCEAAEC17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4-4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200" dirty="0">
                <a:solidFill>
                  <a:schemeClr val="bg1"/>
                </a:solidFill>
                <a:cs typeface="Times New Roman" pitchFamily="18" charset="0"/>
              </a:rPr>
              <a:t>Tips for Teaching Unit</a:t>
            </a:r>
          </a:p>
        </p:txBody>
      </p:sp>
      <p:pic>
        <p:nvPicPr>
          <p:cNvPr id="9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Know when and why you turn off utilities</a:t>
            </a:r>
          </a:p>
          <a:p>
            <a:pPr lvl="1"/>
            <a:r>
              <a:rPr lang="en-US" altLang="en-US" smtClean="0"/>
              <a:t>Learn about rural and urban differences in types of utilities </a:t>
            </a:r>
          </a:p>
          <a:p>
            <a:r>
              <a:rPr lang="en-US" altLang="en-US" smtClean="0"/>
              <a:t>Make sure to have all types of fire extinguishers</a:t>
            </a:r>
          </a:p>
          <a:p>
            <a:pPr lvl="1"/>
            <a:r>
              <a:rPr lang="en-US" altLang="en-US" smtClean="0"/>
              <a:t>Consider asking participants to bring extinguishers from home</a:t>
            </a:r>
          </a:p>
          <a:p>
            <a:pPr lvl="1"/>
            <a:r>
              <a:rPr lang="en-US" altLang="en-US" smtClean="0"/>
              <a:t>Place extinguishers at front of room</a:t>
            </a:r>
          </a:p>
          <a:p>
            <a:pPr lvl="1"/>
            <a:r>
              <a:rPr lang="en-US" altLang="en-US" smtClean="0"/>
              <a:t>Ventilate classroom when using CO</a:t>
            </a:r>
            <a:r>
              <a:rPr lang="en-US" altLang="en-US" baseline="-25000" smtClean="0"/>
              <a:t>2</a:t>
            </a:r>
            <a:r>
              <a:rPr lang="en-US" altLang="en-US" smtClean="0"/>
              <a:t> extinguisher</a:t>
            </a:r>
          </a:p>
        </p:txBody>
      </p:sp>
      <p:sp>
        <p:nvSpPr>
          <p:cNvPr id="1331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Basic Training Unit 2 Review</a:t>
            </a:r>
          </a:p>
        </p:txBody>
      </p:sp>
      <p:sp>
        <p:nvSpPr>
          <p:cNvPr id="1331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4-</a:t>
            </a:r>
            <a:fld id="{3C69B9A2-DA29-4863-81D9-8BF4C24B918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More Tips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Demonstrate each step using a buddy:</a:t>
            </a:r>
          </a:p>
          <a:p>
            <a:pPr lvl="1"/>
            <a:r>
              <a:rPr lang="en-US" altLang="en-US" smtClean="0"/>
              <a:t>Approaching fire</a:t>
            </a:r>
          </a:p>
          <a:p>
            <a:pPr lvl="1"/>
            <a:r>
              <a:rPr lang="en-US" altLang="en-US" smtClean="0"/>
              <a:t>Discharging extinguisher</a:t>
            </a:r>
          </a:p>
          <a:p>
            <a:pPr lvl="1"/>
            <a:r>
              <a:rPr lang="en-US" altLang="en-US" smtClean="0"/>
              <a:t>Backing out</a:t>
            </a:r>
          </a:p>
          <a:p>
            <a:r>
              <a:rPr lang="en-US" altLang="en-US" smtClean="0"/>
              <a:t>Explain each step as you demonstrate</a:t>
            </a:r>
          </a:p>
          <a:p>
            <a:r>
              <a:rPr lang="en-US" altLang="en-US" smtClean="0"/>
              <a:t>Emphasize how quickly fire spreads</a:t>
            </a:r>
          </a:p>
          <a:p>
            <a:r>
              <a:rPr lang="en-US" altLang="en-US" smtClean="0"/>
              <a:t>Encourage people to think creatively about what would be fire suppression resources</a:t>
            </a:r>
          </a:p>
        </p:txBody>
      </p:sp>
      <p:sp>
        <p:nvSpPr>
          <p:cNvPr id="1433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Basic Training Unit 2 Review</a:t>
            </a:r>
          </a:p>
        </p:txBody>
      </p:sp>
      <p:sp>
        <p:nvSpPr>
          <p:cNvPr id="1433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4-</a:t>
            </a:r>
            <a:fld id="{3497846E-13D6-4924-B318-68570E7EE67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4-5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More Tips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Emphasize how everyday products can be hazardous, e.g., dairy creamer.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Don’t get too in-depth about placards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Emphasize that they are a “stop sign”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Prepare props for demonstration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Breaker box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Fuse box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Gas meter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Consider taking cotton ball exercise outside</a:t>
            </a:r>
          </a:p>
        </p:txBody>
      </p:sp>
      <p:sp>
        <p:nvSpPr>
          <p:cNvPr id="1536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Basic Training Unit 2 Review</a:t>
            </a:r>
          </a:p>
        </p:txBody>
      </p:sp>
      <p:sp>
        <p:nvSpPr>
          <p:cNvPr id="1536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4-</a:t>
            </a:r>
            <a:fld id="{58374362-9756-4CFA-9527-59639176E95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More Tips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Unit introduces concept of sizeup</a:t>
            </a:r>
          </a:p>
          <a:p>
            <a:r>
              <a:rPr lang="en-US" altLang="en-US" smtClean="0"/>
              <a:t>Reinforces concepts of:</a:t>
            </a:r>
          </a:p>
          <a:p>
            <a:pPr lvl="1"/>
            <a:r>
              <a:rPr lang="en-US" altLang="en-US" smtClean="0"/>
              <a:t>Teamwork</a:t>
            </a:r>
          </a:p>
          <a:p>
            <a:pPr lvl="1"/>
            <a:r>
              <a:rPr lang="en-US" altLang="en-US" smtClean="0"/>
              <a:t>The buddy system</a:t>
            </a:r>
          </a:p>
          <a:p>
            <a:pPr lvl="1"/>
            <a:r>
              <a:rPr lang="en-US" altLang="en-US" smtClean="0"/>
              <a:t>PPE</a:t>
            </a:r>
          </a:p>
          <a:p>
            <a:pPr lvl="1"/>
            <a:r>
              <a:rPr lang="en-US" altLang="en-US" smtClean="0"/>
              <a:t>Personal safety</a:t>
            </a:r>
          </a:p>
          <a:p>
            <a:pPr lvl="1"/>
            <a:r>
              <a:rPr lang="en-US" altLang="en-US" smtClean="0"/>
              <a:t>Limitations </a:t>
            </a:r>
          </a:p>
        </p:txBody>
      </p:sp>
      <p:sp>
        <p:nvSpPr>
          <p:cNvPr id="1638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Basic Training Unit 2 Review</a:t>
            </a:r>
          </a:p>
        </p:txBody>
      </p:sp>
      <p:sp>
        <p:nvSpPr>
          <p:cNvPr id="1638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4-</a:t>
            </a:r>
            <a:fld id="{80073A76-504C-4BC6-A224-87C73FDF9CF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4-6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200" dirty="0">
                <a:solidFill>
                  <a:schemeClr val="bg1"/>
                </a:solidFill>
                <a:cs typeface="Times New Roman" pitchFamily="18" charset="0"/>
              </a:rPr>
              <a:t>Connection to Course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is the purpose of </a:t>
            </a:r>
            <a:r>
              <a:rPr lang="en-US" altLang="en-US" b="1" i="1" smtClean="0"/>
              <a:t>CERT Basic Training </a:t>
            </a:r>
            <a:r>
              <a:rPr lang="en-US" altLang="en-US" b="1" smtClean="0"/>
              <a:t>Unit 2?</a:t>
            </a:r>
          </a:p>
        </p:txBody>
      </p:sp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Basic Training Unit 2 Review</a:t>
            </a:r>
          </a:p>
        </p:txBody>
      </p:sp>
      <p:sp>
        <p:nvSpPr>
          <p:cNvPr id="30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4-</a:t>
            </a:r>
            <a:fld id="{17D1F0B0-9D79-4589-8AF0-74CE6DBF2DB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is the purpose of </a:t>
            </a:r>
            <a:r>
              <a:rPr lang="en-US" altLang="en-US" b="1" i="1" smtClean="0"/>
              <a:t>CERT Basic </a:t>
            </a:r>
            <a:br>
              <a:rPr lang="en-US" altLang="en-US" b="1" i="1" smtClean="0"/>
            </a:br>
            <a:r>
              <a:rPr lang="en-US" altLang="en-US" b="1" i="1" smtClean="0"/>
              <a:t>Training </a:t>
            </a:r>
            <a:r>
              <a:rPr lang="en-US" altLang="en-US" b="1" smtClean="0"/>
              <a:t>Unit 2?</a:t>
            </a:r>
          </a:p>
          <a:p>
            <a:pPr lvl="1"/>
            <a:r>
              <a:rPr lang="en-US" altLang="en-US" smtClean="0"/>
              <a:t>To teach about fire hazards and personal fire safety</a:t>
            </a:r>
          </a:p>
          <a:p>
            <a:pPr lvl="1"/>
            <a:r>
              <a:rPr lang="en-US" altLang="en-US" smtClean="0"/>
              <a:t>To introduce concept of sizeup</a:t>
            </a:r>
          </a:p>
          <a:p>
            <a:pPr lvl="1"/>
            <a:r>
              <a:rPr lang="en-US" altLang="en-US" smtClean="0"/>
              <a:t>To reinforce concept of teamwork </a:t>
            </a:r>
          </a:p>
        </p:txBody>
      </p:sp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Basic Training Unit 2 Review</a:t>
            </a:r>
          </a:p>
        </p:txBody>
      </p:sp>
      <p:sp>
        <p:nvSpPr>
          <p:cNvPr id="40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4-</a:t>
            </a:r>
            <a:fld id="{BE90225F-0323-41D9-8D41-33F83764B5F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200" dirty="0">
                <a:solidFill>
                  <a:schemeClr val="bg1"/>
                </a:solidFill>
                <a:cs typeface="Times New Roman" pitchFamily="18" charset="0"/>
              </a:rPr>
              <a:t>The Purpose of Unit 2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What are the learning objectives for this unit?</a:t>
            </a:r>
          </a:p>
        </p:txBody>
      </p:sp>
      <p:sp>
        <p:nvSpPr>
          <p:cNvPr id="51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Basic Training Unit 2 Review</a:t>
            </a:r>
          </a:p>
        </p:txBody>
      </p:sp>
      <p:sp>
        <p:nvSpPr>
          <p:cNvPr id="51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4-</a:t>
            </a:r>
            <a:fld id="{6F41B57C-A998-4125-9E40-DA09047D8A1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/>
            <a:r>
              <a:rPr lang="en-US" altLang="en-US" sz="2800" b="1" smtClean="0"/>
              <a:t>What are the learning objectives for this unit?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2800" smtClean="0"/>
              <a:t>To explain role of CERTs in fire safety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2800" smtClean="0"/>
              <a:t>To identify and reduce potential fire and utility risks in home and workplace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2800" smtClean="0"/>
              <a:t>To know nine steps of CERT sizeup process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2800" smtClean="0"/>
              <a:t>To conduct basic sizeup for fire emergency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2800" smtClean="0"/>
              <a:t>To operate portable fire extinguisher correctly</a:t>
            </a:r>
          </a:p>
        </p:txBody>
      </p:sp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Basic Training Unit 2 Review</a:t>
            </a:r>
          </a:p>
        </p:txBody>
      </p:sp>
      <p:sp>
        <p:nvSpPr>
          <p:cNvPr id="61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4-</a:t>
            </a:r>
            <a:fld id="{96D5A094-0CDF-4660-B6E0-1820C31720E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/>
            <a:r>
              <a:rPr lang="en-US" altLang="en-US" b="1" smtClean="0"/>
              <a:t>What are the learning objectives for this unit? (continued)</a:t>
            </a:r>
          </a:p>
          <a:p>
            <a:pPr marL="609600" indent="-609600">
              <a:buFontTx/>
              <a:buAutoNum type="arabicPeriod" startAt="6"/>
            </a:pPr>
            <a:r>
              <a:rPr lang="en-US" altLang="en-US" sz="2800" smtClean="0"/>
              <a:t>To understand minimum safety precautions, including safety equipment, utility control, buddy system, and backup teams</a:t>
            </a:r>
          </a:p>
          <a:p>
            <a:pPr marL="609600" indent="-609600">
              <a:buFontTx/>
              <a:buAutoNum type="arabicPeriod" startAt="6"/>
            </a:pPr>
            <a:r>
              <a:rPr lang="en-US" altLang="en-US" sz="2800" smtClean="0"/>
              <a:t>To identify locations of hazardous materials in community and home and reduce risk from hazardous materials in home</a:t>
            </a:r>
          </a:p>
        </p:txBody>
      </p:sp>
      <p:sp>
        <p:nvSpPr>
          <p:cNvPr id="71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Basic Training Unit 2 Review</a:t>
            </a:r>
          </a:p>
        </p:txBody>
      </p:sp>
      <p:sp>
        <p:nvSpPr>
          <p:cNvPr id="71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4-</a:t>
            </a:r>
            <a:fld id="{C3EA9A41-BDA4-4225-BD84-3597183D887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What Do You Think?  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Basic Training Unit 2 Review</a:t>
            </a:r>
          </a:p>
        </p:txBody>
      </p:sp>
      <p:sp>
        <p:nvSpPr>
          <p:cNvPr id="819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4-</a:t>
            </a:r>
            <a:fld id="{E3CC68BB-2BE4-4037-B821-E699DA1481D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8196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4400" smtClean="0">
                <a:latin typeface="Arial" charset="0"/>
              </a:rPr>
              <a:t>Key Topics</a:t>
            </a:r>
          </a:p>
        </p:txBody>
      </p:sp>
      <p:sp>
        <p:nvSpPr>
          <p:cNvPr id="819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Give brief overview of unit </a:t>
            </a:r>
          </a:p>
          <a:p>
            <a:r>
              <a:rPr lang="en-US" altLang="en-US" smtClean="0"/>
              <a:t>Provide basic information about fire, fire hazards, and hazardous materials</a:t>
            </a:r>
          </a:p>
          <a:p>
            <a:r>
              <a:rPr lang="en-US" altLang="en-US" smtClean="0"/>
              <a:t>Teach how to reduce hazards</a:t>
            </a:r>
          </a:p>
          <a:p>
            <a:r>
              <a:rPr lang="en-US" altLang="en-US" smtClean="0"/>
              <a:t>Teach what can and </a:t>
            </a:r>
            <a:r>
              <a:rPr lang="en-US" altLang="en-US" u="sng" smtClean="0"/>
              <a:t>can’t </a:t>
            </a:r>
            <a:r>
              <a:rPr lang="en-US" altLang="en-US" smtClean="0"/>
              <a:t>respond to</a:t>
            </a:r>
          </a:p>
          <a:p>
            <a:pPr lvl="1"/>
            <a:r>
              <a:rPr lang="en-US" altLang="en-US" smtClean="0"/>
              <a:t>How to do it safely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4-2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Basic Training Unit 2 Review</a:t>
            </a:r>
          </a:p>
        </p:txBody>
      </p:sp>
      <p:sp>
        <p:nvSpPr>
          <p:cNvPr id="921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4-</a:t>
            </a:r>
            <a:fld id="{0A2784C0-3274-47A2-8077-B5402862B2C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sp>
        <p:nvSpPr>
          <p:cNvPr id="9220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965200" y="76200"/>
            <a:ext cx="5588000" cy="82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>Key Topics (cont’d)</a:t>
            </a:r>
          </a:p>
        </p:txBody>
      </p:sp>
      <p:sp>
        <p:nvSpPr>
          <p:cNvPr id="922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altLang="en-US" smtClean="0"/>
              <a:t>Highlight:</a:t>
            </a:r>
          </a:p>
          <a:p>
            <a:pPr lvl="1"/>
            <a:r>
              <a:rPr lang="en-US" altLang="en-US" smtClean="0"/>
              <a:t>Role of CERT members</a:t>
            </a:r>
          </a:p>
          <a:p>
            <a:pPr lvl="1"/>
            <a:r>
              <a:rPr lang="en-US" altLang="en-US" smtClean="0"/>
              <a:t>Importance of buddy system</a:t>
            </a:r>
          </a:p>
          <a:p>
            <a:pPr lvl="1"/>
            <a:r>
              <a:rPr lang="en-US" altLang="en-US" smtClean="0"/>
              <a:t>Importance of personal protective equipment (PPE)</a:t>
            </a:r>
          </a:p>
          <a:p>
            <a:r>
              <a:rPr lang="en-US" altLang="en-US" smtClean="0"/>
              <a:t>Continue modeling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4-2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Basic Training Unit 2 Review</a:t>
            </a:r>
          </a:p>
        </p:txBody>
      </p:sp>
      <p:sp>
        <p:nvSpPr>
          <p:cNvPr id="1024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4-</a:t>
            </a:r>
            <a:fld id="{B6B188F1-5CC8-4C8D-995C-C0FE4C87A11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sp>
        <p:nvSpPr>
          <p:cNvPr id="10244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965200" y="76200"/>
            <a:ext cx="5588000" cy="82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US" altLang="en-US" smtClean="0">
                <a:solidFill>
                  <a:schemeClr val="bg1"/>
                </a:solidFill>
                <a:cs typeface="Times New Roman" pitchFamily="18" charset="0"/>
              </a:rPr>
              <a:t>Training Videos</a:t>
            </a:r>
          </a:p>
        </p:txBody>
      </p:sp>
      <p:sp>
        <p:nvSpPr>
          <p:cNvPr id="1024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altLang="en-US" smtClean="0"/>
              <a:t>If time permits, show 18-minute video </a:t>
            </a:r>
            <a:r>
              <a:rPr lang="en-US" altLang="en-US" i="1" smtClean="0"/>
              <a:t>Fire Safety:  The CERT Member’s Role</a:t>
            </a:r>
          </a:p>
          <a:p>
            <a:r>
              <a:rPr lang="en-US" altLang="en-US" smtClean="0"/>
              <a:t>Video provides information on how to:</a:t>
            </a:r>
          </a:p>
          <a:p>
            <a:pPr lvl="1"/>
            <a:r>
              <a:rPr lang="en-US" altLang="en-US" smtClean="0"/>
              <a:t>Size up fire</a:t>
            </a:r>
          </a:p>
          <a:p>
            <a:pPr lvl="1"/>
            <a:r>
              <a:rPr lang="en-US" altLang="en-US" smtClean="0"/>
              <a:t>Select right extinguisher</a:t>
            </a:r>
          </a:p>
          <a:p>
            <a:pPr lvl="1"/>
            <a:r>
              <a:rPr lang="en-US" altLang="en-US" smtClean="0"/>
              <a:t>Use extinguishers correctly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4-3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308&quot;/&gt;&lt;/object&gt;&lt;object type=&quot;3&quot; unique_id=&quot;10006&quot;&gt;&lt;property id=&quot;20148&quot; value=&quot;5&quot;/&gt;&lt;property id=&quot;20300&quot; value=&quot;Slide 3&quot;/&gt;&lt;property id=&quot;20307&quot; value=&quot;309&quot;/&gt;&lt;/object&gt;&lt;object type=&quot;3&quot; unique_id=&quot;10007&quot;&gt;&lt;property id=&quot;20148&quot; value=&quot;5&quot;/&gt;&lt;property id=&quot;20300&quot; value=&quot;Slide 4&quot;/&gt;&lt;property id=&quot;20307&quot; value=&quot;310&quot;/&gt;&lt;/object&gt;&lt;object type=&quot;3&quot; unique_id=&quot;10008&quot;&gt;&lt;property id=&quot;20148&quot; value=&quot;5&quot;/&gt;&lt;property id=&quot;20300&quot; value=&quot;Slide 5&quot;/&gt;&lt;property id=&quot;20307&quot; value=&quot;311&quot;/&gt;&lt;/object&gt;&lt;object type=&quot;3&quot; unique_id=&quot;10009&quot;&gt;&lt;property id=&quot;20148&quot; value=&quot;5&quot;/&gt;&lt;property id=&quot;20300&quot; value=&quot;Slide 6&quot;/&gt;&lt;property id=&quot;20307&quot; value=&quot;312&quot;/&gt;&lt;/object&gt;&lt;object type=&quot;3&quot; unique_id=&quot;10010&quot;&gt;&lt;property id=&quot;20148&quot; value=&quot;5&quot;/&gt;&lt;property id=&quot;20300&quot; value=&quot;Slide 7&quot;/&gt;&lt;property id=&quot;20307&quot; value=&quot;313&quot;/&gt;&lt;/object&gt;&lt;object type=&quot;3&quot; unique_id=&quot;10011&quot;&gt;&lt;property id=&quot;20148&quot; value=&quot;5&quot;/&gt;&lt;property id=&quot;20300&quot; value=&quot;Slide 8&quot;/&gt;&lt;property id=&quot;20307&quot; value=&quot;314&quot;/&gt;&lt;/object&gt;&lt;object type=&quot;3&quot; unique_id=&quot;10012&quot;&gt;&lt;property id=&quot;20148&quot; value=&quot;5&quot;/&gt;&lt;property id=&quot;20300&quot; value=&quot;Slide 9&quot;/&gt;&lt;property id=&quot;20307&quot; value=&quot;317&quot;/&gt;&lt;/object&gt;&lt;object type=&quot;3&quot; unique_id=&quot;10013&quot;&gt;&lt;property id=&quot;20148&quot; value=&quot;5&quot;/&gt;&lt;property id=&quot;20300&quot; value=&quot;Slide 10&quot;/&gt;&lt;property id=&quot;20307&quot; value=&quot;318&quot;/&gt;&lt;/object&gt;&lt;object type=&quot;3&quot; unique_id=&quot;10014&quot;&gt;&lt;property id=&quot;20148&quot; value=&quot;5&quot;/&gt;&lt;property id=&quot;20300&quot; value=&quot;Slide 11&quot;/&gt;&lt;property id=&quot;20307&quot; value=&quot;315&quot;/&gt;&lt;/object&gt;&lt;object type=&quot;3&quot; unique_id=&quot;10015&quot;&gt;&lt;property id=&quot;20148&quot; value=&quot;5&quot;/&gt;&lt;property id=&quot;20300&quot; value=&quot;Slide 12&quot;/&gt;&lt;property id=&quot;20307&quot; value=&quot;316&quot;/&gt;&lt;/object&gt;&lt;object type=&quot;3&quot; unique_id=&quot;10016&quot;&gt;&lt;property id=&quot;20148&quot; value=&quot;5&quot;/&gt;&lt;property id=&quot;20300&quot; value=&quot;Slide 13&quot;/&gt;&lt;property id=&quot;20307&quot; value=&quot;319&quot;/&gt;&lt;/object&gt;&lt;object type=&quot;3&quot; unique_id=&quot;10017&quot;&gt;&lt;property id=&quot;20148&quot; value=&quot;5&quot;/&gt;&lt;property id=&quot;20300&quot; value=&quot;Slide 14&quot;/&gt;&lt;property id=&quot;20307&quot; value=&quot;320&quot;/&gt;&lt;/object&gt;&lt;object type=&quot;3&quot; unique_id=&quot;10018&quot;&gt;&lt;property id=&quot;20148&quot; value=&quot;5&quot;/&gt;&lt;property id=&quot;20300&quot; value=&quot;Slide 15&quot;/&gt;&lt;property id=&quot;20307&quot; value=&quot;321&quot;/&gt;&lt;/object&gt;&lt;object type=&quot;3&quot; unique_id=&quot;10019&quot;&gt;&lt;property id=&quot;20148&quot; value=&quot;5&quot;/&gt;&lt;property id=&quot;20300&quot; value=&quot;Slide 16&quot;/&gt;&lt;property id=&quot;20307&quot; value=&quot;322&quot;/&gt;&lt;/object&gt;&lt;object type=&quot;3&quot; unique_id=&quot;10020&quot;&gt;&lt;property id=&quot;20148&quot; value=&quot;5&quot;/&gt;&lt;property id=&quot;20300&quot; value=&quot;Slide 17&quot;/&gt;&lt;property id=&quot;20307&quot; value=&quot;323&quot;/&gt;&lt;/object&gt;&lt;object type=&quot;3&quot; unique_id=&quot;10021&quot;&gt;&lt;property id=&quot;20148&quot; value=&quot;5&quot;/&gt;&lt;property id=&quot;20300&quot; value=&quot;Slide 18&quot;/&gt;&lt;property id=&quot;20307&quot; value=&quot;324&quot;/&gt;&lt;/object&gt;&lt;object type=&quot;3&quot; unique_id=&quot;10022&quot;&gt;&lt;property id=&quot;20148&quot; value=&quot;5&quot;/&gt;&lt;property id=&quot;20300&quot; value=&quot;Slide 19&quot;/&gt;&lt;property id=&quot;20307&quot; value=&quot;325&quot;/&gt;&lt;/object&gt;&lt;object type=&quot;3&quot; unique_id=&quot;10023&quot;&gt;&lt;property id=&quot;20148&quot; value=&quot;5&quot;/&gt;&lt;property id=&quot;20300&quot; value=&quot;Slide 20&quot;/&gt;&lt;property id=&quot;20307&quot; value=&quot;326&quot;/&gt;&lt;/object&gt;&lt;object type=&quot;3&quot; unique_id=&quot;10024&quot;&gt;&lt;property id=&quot;20148&quot; value=&quot;5&quot;/&gt;&lt;property id=&quot;20300&quot; value=&quot;Slide 21 - &amp;quot;Key Topics&amp;quot;&quot;/&gt;&lt;property id=&quot;20307&quot; value=&quot;291&quot;/&gt;&lt;/object&gt;&lt;object type=&quot;3&quot; unique_id=&quot;10025&quot;&gt;&lt;property id=&quot;20148&quot; value=&quot;5&quot;/&gt;&lt;property id=&quot;20300&quot; value=&quot;Slide 22 - &amp;quot;Key Topics (contd.)&amp;quot;&quot;/&gt;&lt;property id=&quot;20307&quot; value=&quot;301&quot;/&gt;&lt;/object&gt;&lt;object type=&quot;3&quot; unique_id=&quot;10026&quot;&gt;&lt;property id=&quot;20148&quot; value=&quot;5&quot;/&gt;&lt;property id=&quot;20300&quot; value=&quot;Slide 23 - &amp;quot;Training Videos&amp;quot;&quot;/&gt;&lt;property id=&quot;20307&quot; value=&quot;327&quot;/&gt;&lt;/object&gt;&lt;object type=&quot;3&quot; unique_id=&quot;10027&quot;&gt;&lt;property id=&quot;20148&quot; value=&quot;5&quot;/&gt;&lt;property id=&quot;20300&quot; value=&quot;Slide 24&quot;/&gt;&lt;property id=&quot;20307&quot; value=&quot;302&quot;/&gt;&lt;/object&gt;&lt;object type=&quot;3&quot; unique_id=&quot;10028&quot;&gt;&lt;property id=&quot;20148&quot; value=&quot;5&quot;/&gt;&lt;property id=&quot;20300&quot; value=&quot;Slide 25&quot;/&gt;&lt;property id=&quot;20307&quot; value=&quot;304&quot;/&gt;&lt;/object&gt;&lt;object type=&quot;3&quot; unique_id=&quot;10029&quot;&gt;&lt;property id=&quot;20148&quot; value=&quot;5&quot;/&gt;&lt;property id=&quot;20300&quot; value=&quot;Slide 26&quot;/&gt;&lt;property id=&quot;20307&quot; value=&quot;303&quot;/&gt;&lt;/object&gt;&lt;object type=&quot;3&quot; unique_id=&quot;10030&quot;&gt;&lt;property id=&quot;20148&quot; value=&quot;5&quot;/&gt;&lt;property id=&quot;20300&quot; value=&quot;Slide 27&quot;/&gt;&lt;property id=&quot;20307&quot; value=&quot;307&quot;/&gt;&lt;/object&gt;&lt;object type=&quot;3&quot; unique_id=&quot;10031&quot;&gt;&lt;property id=&quot;20148&quot; value=&quot;5&quot;/&gt;&lt;property id=&quot;20300&quot; value=&quot;Slide 28&quot;/&gt;&lt;property id=&quot;20307&quot; value=&quot;305&quot;/&gt;&lt;/object&gt;&lt;object type=&quot;3&quot; unique_id=&quot;10032&quot;&gt;&lt;property id=&quot;20148&quot; value=&quot;5&quot;/&gt;&lt;property id=&quot;20300&quot; value=&quot;Slide 29&quot;/&gt;&lt;property id=&quot;20307&quot; value=&quot;306&quot;/&gt;&lt;/object&gt;&lt;/object&gt;&lt;/object&gt;&lt;/database&gt;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BF25F47-9147-4774-BB35-532A0C128BC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0781EBE-F5D9-4F4C-B5C0-8596DC6A9B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81569139-A11C-4721-820A-846BE12AFB72}">
  <ds:schemaRefs>
    <ds:schemaRef ds:uri="http://purl.org/dc/elements/1.1/"/>
    <ds:schemaRef ds:uri="http://purl.org/dc/terms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2025</TotalTime>
  <Words>628</Words>
  <Application>Microsoft Office PowerPoint</Application>
  <PresentationFormat>On-screen Show (4:3)</PresentationFormat>
  <Paragraphs>128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Custom Design</vt:lpstr>
      <vt:lpstr>Unit 4: CERT Basic Training Unit 2 Review</vt:lpstr>
      <vt:lpstr>What Do You Think?</vt:lpstr>
      <vt:lpstr>The Purpose of Unit 2</vt:lpstr>
      <vt:lpstr>What Do You Think?</vt:lpstr>
      <vt:lpstr>What Do You Think?</vt:lpstr>
      <vt:lpstr>What Do You Think?  </vt:lpstr>
      <vt:lpstr>Key Topics</vt:lpstr>
      <vt:lpstr>Key Topics (cont’d)</vt:lpstr>
      <vt:lpstr>Training Videos</vt:lpstr>
      <vt:lpstr>Hands-On Activities</vt:lpstr>
      <vt:lpstr>Tips for Teaching Unit</vt:lpstr>
      <vt:lpstr>More Tips</vt:lpstr>
      <vt:lpstr>More Tips</vt:lpstr>
      <vt:lpstr>More Tips</vt:lpstr>
      <vt:lpstr>Connection to Course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4: CERT Basic Training Unit 2 Review - CERT Basic Train-the-Trainer Presentation</dc:title>
  <dc:subject>This presentation contains Unit 4 of the Train-the-Trainer Course for CERT Basic Training.</dc:subject>
  <dc:creator>FEMA;Community Emergency Response Team</dc:creator>
  <cp:keywords>FEMA, CERT, basic, training, train-the-trainer, unit 4, basic training, unit 2 review</cp:keywords>
  <cp:lastModifiedBy>Jones, Cynthia</cp:lastModifiedBy>
  <cp:revision>222</cp:revision>
  <cp:lastPrinted>2005-12-21T16:28:49Z</cp:lastPrinted>
  <dcterms:created xsi:type="dcterms:W3CDTF">2005-12-20T16:22:26Z</dcterms:created>
  <dcterms:modified xsi:type="dcterms:W3CDTF">2016-07-06T16:03:26Z</dcterms:modified>
</cp:coreProperties>
</file>