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1" r:id="rId4"/>
  </p:sldMasterIdLst>
  <p:notesMasterIdLst>
    <p:notesMasterId r:id="rId48"/>
  </p:notesMasterIdLst>
  <p:handoutMasterIdLst>
    <p:handoutMasterId r:id="rId49"/>
  </p:handoutMasterIdLst>
  <p:sldIdLst>
    <p:sldId id="256" r:id="rId5"/>
    <p:sldId id="309" r:id="rId6"/>
    <p:sldId id="316" r:id="rId7"/>
    <p:sldId id="291" r:id="rId8"/>
    <p:sldId id="311" r:id="rId9"/>
    <p:sldId id="301" r:id="rId10"/>
    <p:sldId id="302" r:id="rId11"/>
    <p:sldId id="303" r:id="rId12"/>
    <p:sldId id="304" r:id="rId13"/>
    <p:sldId id="305" r:id="rId14"/>
    <p:sldId id="318" r:id="rId15"/>
    <p:sldId id="319" r:id="rId16"/>
    <p:sldId id="306" r:id="rId17"/>
    <p:sldId id="320" r:id="rId18"/>
    <p:sldId id="321" r:id="rId19"/>
    <p:sldId id="307" r:id="rId20"/>
    <p:sldId id="345" r:id="rId21"/>
    <p:sldId id="346" r:id="rId22"/>
    <p:sldId id="344" r:id="rId23"/>
    <p:sldId id="317" r:id="rId24"/>
    <p:sldId id="322" r:id="rId25"/>
    <p:sldId id="347" r:id="rId26"/>
    <p:sldId id="323" r:id="rId27"/>
    <p:sldId id="324" r:id="rId28"/>
    <p:sldId id="325" r:id="rId29"/>
    <p:sldId id="326" r:id="rId30"/>
    <p:sldId id="327" r:id="rId31"/>
    <p:sldId id="328" r:id="rId32"/>
    <p:sldId id="329" r:id="rId33"/>
    <p:sldId id="330" r:id="rId34"/>
    <p:sldId id="331" r:id="rId35"/>
    <p:sldId id="332" r:id="rId36"/>
    <p:sldId id="333" r:id="rId37"/>
    <p:sldId id="334" r:id="rId38"/>
    <p:sldId id="335" r:id="rId39"/>
    <p:sldId id="336" r:id="rId40"/>
    <p:sldId id="337" r:id="rId41"/>
    <p:sldId id="338" r:id="rId42"/>
    <p:sldId id="339" r:id="rId43"/>
    <p:sldId id="340" r:id="rId44"/>
    <p:sldId id="348" r:id="rId45"/>
    <p:sldId id="341" r:id="rId46"/>
    <p:sldId id="349" r:id="rId47"/>
  </p:sldIdLst>
  <p:sldSz cx="9144000" cy="6858000" type="screen4x3"/>
  <p:notesSz cx="6858000" cy="9144000"/>
  <p:custDataLst>
    <p:tags r:id="rId50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CFCF"/>
    <a:srgbClr val="336699"/>
    <a:srgbClr val="333333"/>
    <a:srgbClr val="CCCCCC"/>
    <a:srgbClr val="002F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99" autoAdjust="0"/>
    <p:restoredTop sz="94676" autoAdjust="0"/>
  </p:normalViewPr>
  <p:slideViewPr>
    <p:cSldViewPr snapToGrid="0">
      <p:cViewPr varScale="1">
        <p:scale>
          <a:sx n="83" d="100"/>
          <a:sy n="83" d="100"/>
        </p:scale>
        <p:origin x="-1452" y="-90"/>
      </p:cViewPr>
      <p:guideLst>
        <p:guide orient="horz" pos="1621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676"/>
    </p:cViewPr>
  </p:sorterViewPr>
  <p:notesViewPr>
    <p:cSldViewPr snapToGrid="0">
      <p:cViewPr varScale="1">
        <p:scale>
          <a:sx n="60" d="100"/>
          <a:sy n="60" d="100"/>
        </p:scale>
        <p:origin x="-1788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tags" Target="tags/tag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51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CEB7456-0A39-486F-A646-A1BA387D5D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72425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D848797-7D28-4E6B-9717-B2B9EDD2533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0494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0D754256-F493-44A5-9E8A-4F13B426C35A}" type="slidenum">
              <a:rPr lang="en-US" altLang="en-US" sz="1200" smtClean="0"/>
              <a:pPr/>
              <a:t>1</a:t>
            </a:fld>
            <a:endParaRPr lang="en-US" altLang="en-US" sz="1200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4813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/>
            <a:fld id="{12510C57-4F60-4308-9F3B-8FB0DA003C95}" type="slidenum">
              <a:rPr lang="en-US" altLang="en-US" sz="1200"/>
              <a:pPr algn="r"/>
              <a:t>2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4915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/>
            <a:fld id="{A3906CC4-89ED-4A90-8731-09C7F58D6BCD}" type="slidenum">
              <a:rPr lang="en-US" altLang="en-US" sz="1200"/>
              <a:pPr algn="r"/>
              <a:t>3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AD949629-75E2-46F4-B3F9-080260BB97F2}" type="slidenum">
              <a:rPr lang="en-US" altLang="en-US" sz="1200" smtClean="0"/>
              <a:pPr/>
              <a:t>4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5120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/>
            <a:fld id="{0D557820-B825-4EF9-99B2-FB55562364C5}" type="slidenum">
              <a:rPr lang="en-US" altLang="en-US" sz="1200"/>
              <a:pPr algn="r"/>
              <a:t>5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5222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/>
            <a:fld id="{F8615F7D-A3DF-4564-A0C8-4FCC76A3F522}" type="slidenum">
              <a:rPr lang="en-US" altLang="en-US" sz="1200"/>
              <a:pPr algn="r"/>
              <a:t>6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55515" y="3515437"/>
            <a:ext cx="7687481" cy="825500"/>
          </a:xfrm>
          <a:prstGeom prst="rect">
            <a:avLst/>
          </a:prstGeom>
        </p:spPr>
        <p:txBody>
          <a:bodyPr/>
          <a:lstStyle>
            <a:lvl1pPr algn="l">
              <a:defRPr sz="4400" baseline="0">
                <a:solidFill>
                  <a:schemeClr val="bg1"/>
                </a:solidFill>
                <a:latin typeface="Times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5280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Your Role as Instructor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2-</a:t>
            </a:r>
            <a:fld id="{76FC51C7-6129-4078-AFA5-62A7F471E9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203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274638"/>
            <a:ext cx="2063750" cy="61007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38850" cy="6100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Your Role as Instructor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2-</a:t>
            </a:r>
            <a:fld id="{E5898215-728B-4F17-8015-AA0FE520DB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1814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82600" y="1201738"/>
            <a:ext cx="4038600" cy="5173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201738"/>
            <a:ext cx="4038600" cy="5173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Your Role as Instructor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2-</a:t>
            </a:r>
            <a:fld id="{22982F52-01F2-44F4-8CB0-93160C2945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925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5199" y="76200"/>
            <a:ext cx="7687481" cy="825500"/>
          </a:xfrm>
          <a:prstGeom prst="rect">
            <a:avLst/>
          </a:prstGeom>
        </p:spPr>
        <p:txBody>
          <a:bodyPr/>
          <a:lstStyle>
            <a:lvl1pPr algn="l">
              <a:defRPr sz="4400" baseline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Your Role as Instructor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2-</a:t>
            </a:r>
            <a:fld id="{A833090A-D131-4186-9737-A3B4289982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08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Your Role as Instructor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2-</a:t>
            </a:r>
            <a:fld id="{AE71EE7D-5B7B-4225-9FD1-130044CA4E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262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600" y="1201738"/>
            <a:ext cx="4038600" cy="5173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201738"/>
            <a:ext cx="4038600" cy="5173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Your Role as Instructor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2-</a:t>
            </a:r>
            <a:fld id="{23AADD23-8BFF-4367-899F-7CABD11DBA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097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Your Role as Instructor</a:t>
            </a:r>
          </a:p>
        </p:txBody>
      </p:sp>
      <p:sp>
        <p:nvSpPr>
          <p:cNvPr id="8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2-</a:t>
            </a:r>
            <a:fld id="{C55ABD84-5768-4833-9E80-8E4BB215F7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696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Your Role as Instructor</a:t>
            </a:r>
          </a:p>
        </p:txBody>
      </p:sp>
      <p:sp>
        <p:nvSpPr>
          <p:cNvPr id="4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2-</a:t>
            </a:r>
            <a:fld id="{4E61D06B-B7CF-4220-A613-45E99FDF09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348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Your Role as Instructor</a:t>
            </a:r>
          </a:p>
        </p:txBody>
      </p:sp>
      <p:sp>
        <p:nvSpPr>
          <p:cNvPr id="3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2-</a:t>
            </a:r>
            <a:fld id="{83AB76D4-CC0F-43D4-8026-A31BF086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838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Your Role as Instructor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2-</a:t>
            </a:r>
            <a:fld id="{4DBF229A-2586-428B-BF0C-C5FB20AA17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803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Your Role as Instructor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2-</a:t>
            </a:r>
            <a:fld id="{B96C6109-8C44-4A85-9025-9E233B4015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027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82600" y="1201738"/>
            <a:ext cx="8229600" cy="5173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First Level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4608" name="Rectangle 3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35200" y="6584950"/>
            <a:ext cx="50673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CERT Train-the-Trainer: Your Role as Instructor</a:t>
            </a:r>
          </a:p>
        </p:txBody>
      </p:sp>
      <p:sp>
        <p:nvSpPr>
          <p:cNvPr id="24609" name="Rectangle 3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611938"/>
            <a:ext cx="10668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2-</a:t>
            </a:r>
            <a:fld id="{666860A5-7759-4B06-A24C-39A66CA82B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0" name="Text Box 6"/>
          <p:cNvSpPr txBox="1">
            <a:spLocks noChangeArrowheads="1"/>
          </p:cNvSpPr>
          <p:nvPr userDrawn="1"/>
        </p:nvSpPr>
        <p:spPr bwMode="auto">
          <a:xfrm>
            <a:off x="1079500" y="44450"/>
            <a:ext cx="5435600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 sz="3600">
              <a:solidFill>
                <a:schemeClr val="bg1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  <p:sldLayoutId id="2147483817" r:id="rId10"/>
    <p:sldLayoutId id="2147483818" r:id="rId11"/>
    <p:sldLayoutId id="2147483819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3" descr="Background image with FEMA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4226" y="5848574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3" descr="Background image with FEMA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5742" y="5837816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304800" y="4343400"/>
            <a:ext cx="3884613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en-US" altLang="en-US" sz="2200" dirty="0">
                <a:solidFill>
                  <a:schemeClr val="bg1"/>
                </a:solidFill>
                <a:latin typeface="Franklin Gothic Book" pitchFamily="34" charset="0"/>
              </a:rPr>
              <a:t>CERT Basic Train-the-Trainer</a:t>
            </a:r>
          </a:p>
        </p:txBody>
      </p:sp>
      <p:sp>
        <p:nvSpPr>
          <p:cNvPr id="5" name="Text Box 8"/>
          <p:cNvSpPr txBox="1"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en-US" altLang="en-US" sz="4400" dirty="0">
                <a:solidFill>
                  <a:schemeClr val="bg1"/>
                </a:solidFill>
              </a:rPr>
              <a:t>Unit 2: Your Role as Instructor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Your Role as Instructor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2-</a:t>
            </a:r>
            <a:fld id="{4BCB214F-657E-4D50-B9F8-7002005DB063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Have relationship with class as a whole and individuals in class</a:t>
            </a:r>
          </a:p>
          <a:p>
            <a:r>
              <a:rPr lang="en-US" altLang="en-US" smtClean="0"/>
              <a:t>Put learners at ease</a:t>
            </a:r>
          </a:p>
          <a:p>
            <a:r>
              <a:rPr lang="en-US" altLang="en-US" smtClean="0"/>
              <a:t>Motivate learners</a:t>
            </a:r>
          </a:p>
          <a:p>
            <a:pPr lvl="1"/>
            <a:endParaRPr lang="en-US" altLang="en-US" smtClean="0"/>
          </a:p>
          <a:p>
            <a:pPr lvl="1"/>
            <a:endParaRPr lang="en-US" altLang="en-US" smtClean="0"/>
          </a:p>
        </p:txBody>
      </p:sp>
      <p:sp>
        <p:nvSpPr>
          <p:cNvPr id="6" name="TextBox 5"/>
          <p:cNvSpPr txBox="1"/>
          <p:nvPr/>
        </p:nvSpPr>
        <p:spPr>
          <a:xfrm>
            <a:off x="7529513" y="6140450"/>
            <a:ext cx="950912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2-3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xfrm>
            <a:off x="965200" y="117475"/>
            <a:ext cx="768826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200" dirty="0">
                <a:solidFill>
                  <a:schemeClr val="bg1"/>
                </a:solidFill>
                <a:cs typeface="Times New Roman" pitchFamily="18" charset="0"/>
              </a:rPr>
              <a:t>Role #4: Friend/Coach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Your Role as Instructor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2-</a:t>
            </a:r>
            <a:fld id="{4E5266E7-8AFC-4730-AD17-B8552C4C5EE9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smtClean="0"/>
              <a:t>What things does an effective instructor do to motivate learners?</a:t>
            </a:r>
          </a:p>
          <a:p>
            <a:endParaRPr lang="en-US" altLang="en-US" smtClean="0"/>
          </a:p>
          <a:p>
            <a:pPr lvl="1"/>
            <a:endParaRPr lang="en-US" altLang="en-US" smtClean="0"/>
          </a:p>
        </p:txBody>
      </p:sp>
      <p:sp>
        <p:nvSpPr>
          <p:cNvPr id="6" name="TextBox 5"/>
          <p:cNvSpPr txBox="1"/>
          <p:nvPr/>
        </p:nvSpPr>
        <p:spPr>
          <a:xfrm>
            <a:off x="7529513" y="6140450"/>
            <a:ext cx="950912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2-4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xfrm>
            <a:off x="965200" y="117475"/>
            <a:ext cx="768826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Your Role as Instructor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2-</a:t>
            </a:r>
            <a:fld id="{5D21C2F6-0813-431A-90B8-DD957C01E418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smtClean="0"/>
              <a:t>What things does an effective instructor do to motivate learners?</a:t>
            </a:r>
          </a:p>
          <a:p>
            <a:r>
              <a:rPr lang="en-US" altLang="en-US" smtClean="0"/>
              <a:t>An effective instructor should:</a:t>
            </a:r>
          </a:p>
          <a:p>
            <a:pPr lvl="1"/>
            <a:r>
              <a:rPr lang="en-US" altLang="en-US" smtClean="0"/>
              <a:t>Be enthusiastic</a:t>
            </a:r>
          </a:p>
          <a:p>
            <a:pPr lvl="1"/>
            <a:r>
              <a:rPr lang="en-US" altLang="en-US" smtClean="0"/>
              <a:t>Expect a good performance</a:t>
            </a:r>
          </a:p>
          <a:p>
            <a:pPr lvl="1"/>
            <a:r>
              <a:rPr lang="en-US" altLang="en-US" smtClean="0"/>
              <a:t>Make the training relevant</a:t>
            </a:r>
          </a:p>
          <a:p>
            <a:pPr lvl="1"/>
            <a:r>
              <a:rPr lang="en-US" altLang="en-US" smtClean="0"/>
              <a:t>Use positive reinforcement</a:t>
            </a:r>
          </a:p>
          <a:p>
            <a:pPr lvl="1"/>
            <a:r>
              <a:rPr lang="en-US" altLang="en-US" smtClean="0"/>
              <a:t>Correct with sensitivity and empathy</a:t>
            </a:r>
          </a:p>
          <a:p>
            <a:pPr lvl="1"/>
            <a:r>
              <a:rPr lang="en-US" altLang="en-US" smtClean="0"/>
              <a:t>Encourage and encourage </a:t>
            </a:r>
          </a:p>
          <a:p>
            <a:endParaRPr lang="en-US" altLang="en-US" smtClean="0"/>
          </a:p>
          <a:p>
            <a:pPr lvl="1"/>
            <a:endParaRPr lang="en-US" altLang="en-US" smtClean="0"/>
          </a:p>
        </p:txBody>
      </p:sp>
      <p:sp>
        <p:nvSpPr>
          <p:cNvPr id="6" name="TextBox 5"/>
          <p:cNvSpPr txBox="1"/>
          <p:nvPr/>
        </p:nvSpPr>
        <p:spPr>
          <a:xfrm>
            <a:off x="7529513" y="6140450"/>
            <a:ext cx="950912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2-4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xfrm>
            <a:off x="965200" y="117475"/>
            <a:ext cx="768826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>
                <a:solidFill>
                  <a:schemeClr val="bg1"/>
                </a:solidFill>
                <a:cs typeface="Times New Roman" pitchFamily="18" charset="0"/>
              </a:rPr>
              <a:t>Providing Motivation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Your Role as Instructor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2-</a:t>
            </a:r>
            <a:fld id="{1D021097-9B08-4633-8987-086FE0DCB7E1}" type="slidenum">
              <a:rPr lang="en-US"/>
              <a:pPr>
                <a:defRPr/>
              </a:pPr>
              <a:t>13</a:t>
            </a:fld>
            <a:endParaRPr lang="en-US"/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Show how CERT member should behave</a:t>
            </a:r>
          </a:p>
          <a:p>
            <a:r>
              <a:rPr lang="en-US" altLang="en-US" smtClean="0"/>
              <a:t>Reinforce important habits</a:t>
            </a:r>
          </a:p>
          <a:p>
            <a:pPr lvl="1"/>
            <a:r>
              <a:rPr lang="en-US" altLang="en-US" smtClean="0"/>
              <a:t>Safety</a:t>
            </a:r>
          </a:p>
          <a:p>
            <a:pPr lvl="1"/>
            <a:r>
              <a:rPr lang="en-US" altLang="en-US" smtClean="0"/>
              <a:t>Appropriate use of humor</a:t>
            </a:r>
          </a:p>
          <a:p>
            <a:pPr lvl="1"/>
            <a:endParaRPr lang="en-US" altLang="en-US" smtClean="0"/>
          </a:p>
        </p:txBody>
      </p:sp>
      <p:sp>
        <p:nvSpPr>
          <p:cNvPr id="6" name="TextBox 5"/>
          <p:cNvSpPr txBox="1"/>
          <p:nvPr/>
        </p:nvSpPr>
        <p:spPr>
          <a:xfrm>
            <a:off x="7529513" y="6140450"/>
            <a:ext cx="950912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2-4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xfrm>
            <a:off x="965200" y="117475"/>
            <a:ext cx="768826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>
                <a:solidFill>
                  <a:schemeClr val="bg1"/>
                </a:solidFill>
                <a:cs typeface="Times New Roman" pitchFamily="18" charset="0"/>
              </a:rPr>
              <a:t>Role #5: Role Model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Your Role as Instructor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2-</a:t>
            </a:r>
            <a:fld id="{B66025A7-29AA-4CCC-8801-CF12F325D470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smtClean="0"/>
              <a:t>How does an instructor model CERT’s values and messages?</a:t>
            </a:r>
            <a:endParaRPr lang="en-US" altLang="en-US" smtClean="0"/>
          </a:p>
          <a:p>
            <a:pPr lvl="1"/>
            <a:endParaRPr lang="en-US" altLang="en-US" smtClean="0"/>
          </a:p>
        </p:txBody>
      </p:sp>
      <p:sp>
        <p:nvSpPr>
          <p:cNvPr id="6" name="TextBox 5"/>
          <p:cNvSpPr txBox="1"/>
          <p:nvPr/>
        </p:nvSpPr>
        <p:spPr>
          <a:xfrm>
            <a:off x="7529513" y="6140450"/>
            <a:ext cx="950912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2-4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xfrm>
            <a:off x="965200" y="117475"/>
            <a:ext cx="768826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Your Role as Instructor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2-</a:t>
            </a:r>
            <a:fld id="{100CEFAA-1F1D-4FA2-B733-903DAA7E861C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smtClean="0"/>
              <a:t>How does an instructor model CERT’s values and messages?</a:t>
            </a:r>
          </a:p>
          <a:p>
            <a:pPr lvl="1"/>
            <a:r>
              <a:rPr lang="en-US" altLang="en-US" smtClean="0"/>
              <a:t>Always wear correct safety equipment</a:t>
            </a:r>
          </a:p>
          <a:p>
            <a:pPr lvl="1"/>
            <a:r>
              <a:rPr lang="en-US" altLang="en-US" smtClean="0"/>
              <a:t>Work effectively as part of a  team</a:t>
            </a:r>
          </a:p>
          <a:p>
            <a:pPr lvl="1"/>
            <a:r>
              <a:rPr lang="en-US" altLang="en-US" smtClean="0"/>
              <a:t>Value the learners as important assets</a:t>
            </a:r>
          </a:p>
          <a:p>
            <a:pPr lvl="1"/>
            <a:r>
              <a:rPr lang="en-US" altLang="en-US" smtClean="0"/>
              <a:t>Be prepared </a:t>
            </a:r>
          </a:p>
          <a:p>
            <a:pPr lvl="1"/>
            <a:r>
              <a:rPr lang="en-US" altLang="en-US" smtClean="0"/>
              <a:t>Function effectively as a leader</a:t>
            </a:r>
          </a:p>
          <a:p>
            <a:pPr lvl="1"/>
            <a:r>
              <a:rPr lang="en-US" altLang="en-US" smtClean="0"/>
              <a:t>Insist that skills are practiced multiple times </a:t>
            </a:r>
          </a:p>
          <a:p>
            <a:pPr lvl="1"/>
            <a:endParaRPr lang="en-US" altLang="en-US" smtClean="0"/>
          </a:p>
        </p:txBody>
      </p:sp>
      <p:sp>
        <p:nvSpPr>
          <p:cNvPr id="6" name="TextBox 5"/>
          <p:cNvSpPr txBox="1"/>
          <p:nvPr/>
        </p:nvSpPr>
        <p:spPr>
          <a:xfrm>
            <a:off x="7529513" y="6140450"/>
            <a:ext cx="950912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2-4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xfrm>
            <a:off x="965200" y="117475"/>
            <a:ext cx="768826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 dirty="0">
                <a:solidFill>
                  <a:schemeClr val="bg1"/>
                </a:solidFill>
                <a:cs typeface="Times New Roman" pitchFamily="18" charset="0"/>
              </a:rPr>
              <a:t>Modeling CERT Values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Your Role as Instructor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2-</a:t>
            </a:r>
            <a:fld id="{95D7CE2F-6C2F-4E39-ADC2-F2CBD1CD07D1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Time management and transitioning</a:t>
            </a:r>
          </a:p>
          <a:p>
            <a:r>
              <a:rPr lang="en-US" altLang="en-US" smtClean="0"/>
              <a:t>Transitioning from one unit to next</a:t>
            </a:r>
          </a:p>
          <a:p>
            <a:r>
              <a:rPr lang="en-US" altLang="en-US" smtClean="0"/>
              <a:t>Running training equipment </a:t>
            </a:r>
          </a:p>
          <a:p>
            <a:r>
              <a:rPr lang="en-US" altLang="en-US" smtClean="0"/>
              <a:t>Arranging for activity supplies</a:t>
            </a:r>
          </a:p>
          <a:p>
            <a:r>
              <a:rPr lang="en-US" altLang="en-US" smtClean="0"/>
              <a:t>Working with participants with different agenda or with physical or mental limitations</a:t>
            </a:r>
          </a:p>
          <a:p>
            <a:r>
              <a:rPr lang="en-US" altLang="en-US" smtClean="0"/>
              <a:t>Being inclusive</a:t>
            </a:r>
          </a:p>
          <a:p>
            <a:r>
              <a:rPr lang="en-US" altLang="en-US" smtClean="0"/>
              <a:t>Dealing with sensitive topics</a:t>
            </a:r>
          </a:p>
          <a:p>
            <a:pPr lvl="1"/>
            <a:endParaRPr lang="en-US" altLang="en-US" smtClean="0"/>
          </a:p>
        </p:txBody>
      </p:sp>
      <p:sp>
        <p:nvSpPr>
          <p:cNvPr id="6" name="TextBox 5"/>
          <p:cNvSpPr txBox="1"/>
          <p:nvPr/>
        </p:nvSpPr>
        <p:spPr>
          <a:xfrm>
            <a:off x="7529513" y="6140450"/>
            <a:ext cx="950912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2-5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xfrm>
            <a:off x="965200" y="117475"/>
            <a:ext cx="768826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dirty="0">
                <a:solidFill>
                  <a:schemeClr val="bg1"/>
                </a:solidFill>
                <a:cs typeface="Times New Roman" pitchFamily="18" charset="0"/>
              </a:rPr>
              <a:t>Role #6: Classroom Manager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Your Role as Instructor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2-</a:t>
            </a:r>
            <a:fld id="{223ED924-BF19-4C64-816B-051960E891D6}" type="slidenum">
              <a:rPr lang="en-US"/>
              <a:pPr>
                <a:defRPr/>
              </a:pPr>
              <a:t>17</a:t>
            </a:fld>
            <a:endParaRPr lang="en-US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47663" indent="-347663">
              <a:spcBef>
                <a:spcPct val="50000"/>
              </a:spcBef>
            </a:pPr>
            <a:r>
              <a:rPr lang="en-US" altLang="en-US" smtClean="0"/>
              <a:t>Learn more about each instructor role: </a:t>
            </a:r>
          </a:p>
          <a:p>
            <a:pPr marL="806450" lvl="1"/>
            <a:r>
              <a:rPr lang="en-US" altLang="en-US" sz="2600" smtClean="0"/>
              <a:t>Subject Matter Expert: </a:t>
            </a:r>
            <a:r>
              <a:rPr lang="en-US" altLang="en-US" sz="2600" i="1" smtClean="0"/>
              <a:t>CERT Basic Training </a:t>
            </a:r>
            <a:r>
              <a:rPr lang="en-US" altLang="en-US" sz="2600" smtClean="0"/>
              <a:t>review in Units 3, 4, 6, 7, 8, 10, 12, 13, 14</a:t>
            </a:r>
          </a:p>
          <a:p>
            <a:pPr marL="806450" lvl="1"/>
            <a:r>
              <a:rPr lang="en-US" altLang="en-US" sz="2600" smtClean="0"/>
              <a:t>Trainer: Unit 2, Your Role as Instructor, and Unit 5, Maximize Learning</a:t>
            </a:r>
          </a:p>
          <a:p>
            <a:pPr marL="806450" lvl="1"/>
            <a:r>
              <a:rPr lang="en-US" altLang="en-US" sz="2600" smtClean="0"/>
              <a:t>Evaluator: Unit 5, Maximize Learning</a:t>
            </a:r>
          </a:p>
          <a:p>
            <a:pPr marL="806450" lvl="1"/>
            <a:endParaRPr lang="en-US" altLang="en-US" sz="2600" smtClean="0"/>
          </a:p>
          <a:p>
            <a:pPr marL="347663" indent="-347663">
              <a:spcBef>
                <a:spcPct val="50000"/>
              </a:spcBef>
            </a:pPr>
            <a:endParaRPr lang="en-US" altLang="en-US" smtClean="0"/>
          </a:p>
        </p:txBody>
      </p:sp>
      <p:sp>
        <p:nvSpPr>
          <p:cNvPr id="6" name="TextBox 5"/>
          <p:cNvSpPr txBox="1"/>
          <p:nvPr/>
        </p:nvSpPr>
        <p:spPr>
          <a:xfrm>
            <a:off x="7529513" y="6140450"/>
            <a:ext cx="950912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2-5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xfrm>
            <a:off x="965200" y="117475"/>
            <a:ext cx="768826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>
                <a:solidFill>
                  <a:schemeClr val="bg1"/>
                </a:solidFill>
                <a:cs typeface="Times New Roman" pitchFamily="18" charset="0"/>
              </a:rPr>
              <a:t>Instructor Roles 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Your Role as Instructor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2-</a:t>
            </a:r>
            <a:fld id="{80CA9350-56DE-431E-AA7E-5BC1602C9954}" type="slidenum">
              <a:rPr lang="en-US"/>
              <a:pPr>
                <a:defRPr/>
              </a:pPr>
              <a:t>18</a:t>
            </a:fld>
            <a:endParaRPr lang="en-US"/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806450" lvl="1"/>
            <a:r>
              <a:rPr lang="en-US" altLang="en-US" sz="2600" smtClean="0"/>
              <a:t>Friend and Coach: Unit 11, Manage the Classroom </a:t>
            </a:r>
          </a:p>
          <a:p>
            <a:pPr marL="806450" lvl="1"/>
            <a:r>
              <a:rPr lang="en-US" altLang="en-US" sz="2600" smtClean="0"/>
              <a:t>Role Model: Throughout this course</a:t>
            </a:r>
          </a:p>
          <a:p>
            <a:pPr marL="806450" lvl="1"/>
            <a:r>
              <a:rPr lang="en-US" altLang="en-US" sz="2600" smtClean="0"/>
              <a:t>Classroom Manager: Unit 11, Manage the Classroom and Unit 16, Preparing for the </a:t>
            </a:r>
            <a:r>
              <a:rPr lang="en-US" altLang="en-US" sz="2600" i="1" smtClean="0"/>
              <a:t>CERT Basic Training </a:t>
            </a:r>
            <a:r>
              <a:rPr lang="en-US" altLang="en-US" sz="2600" smtClean="0"/>
              <a:t>Course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29513" y="6140450"/>
            <a:ext cx="950912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2-5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xfrm>
            <a:off x="965200" y="117475"/>
            <a:ext cx="768826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Instructor Roles </a:t>
            </a:r>
            <a:r>
              <a:rPr lang="en-US" altLang="en-US" sz="4400" i="1" dirty="0" smtClean="0">
                <a:solidFill>
                  <a:schemeClr val="bg1"/>
                </a:solidFill>
                <a:cs typeface="Times New Roman" pitchFamily="18" charset="0"/>
              </a:rPr>
              <a:t>(</a:t>
            </a:r>
            <a:r>
              <a:rPr lang="en-US" altLang="en-US" sz="4400" i="1" dirty="0" err="1" smtClean="0">
                <a:solidFill>
                  <a:schemeClr val="bg1"/>
                </a:solidFill>
                <a:cs typeface="Times New Roman" pitchFamily="18" charset="0"/>
              </a:rPr>
              <a:t>con’t</a:t>
            </a:r>
            <a:r>
              <a:rPr lang="en-US" altLang="en-US" sz="4400" i="1" dirty="0" smtClean="0">
                <a:solidFill>
                  <a:schemeClr val="bg1"/>
                </a:solidFill>
                <a:cs typeface="Times New Roman" pitchFamily="18" charset="0"/>
              </a:rPr>
              <a:t>)</a:t>
            </a:r>
            <a:endParaRPr lang="en-US" altLang="en-US" sz="4400" i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Your Role as Instructor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2-</a:t>
            </a:r>
            <a:fld id="{5E35075F-5CF2-48CF-B8AB-9F1C4FDA70D3}" type="slidenum">
              <a:rPr lang="en-US"/>
              <a:pPr>
                <a:defRPr/>
              </a:pPr>
              <a:t>19</a:t>
            </a:fld>
            <a:endParaRPr lang="en-US"/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47663" indent="-347663"/>
            <a:r>
              <a:rPr lang="en-US" altLang="en-US" sz="4000" b="1" smtClean="0"/>
              <a:t>What qualities are found in a good CERT instructor?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29513" y="6140450"/>
            <a:ext cx="950912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2-6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xfrm>
            <a:off x="965200" y="117475"/>
            <a:ext cx="768826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2-</a:t>
            </a:r>
            <a:fld id="{FBE95AB6-2B00-4575-86D6-671F39B8945E}" type="slidenum">
              <a:rPr lang="en-US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307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Your Role as Instructor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529513" y="6140450"/>
            <a:ext cx="950912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2-1</a:t>
            </a:r>
            <a:endParaRPr lang="en-US" sz="1400" b="1" dirty="0">
              <a:latin typeface="+mn-lt"/>
            </a:endParaRPr>
          </a:p>
        </p:txBody>
      </p:sp>
      <p:sp>
        <p:nvSpPr>
          <p:cNvPr id="3077" name="Content Placeholder 2"/>
          <p:cNvSpPr>
            <a:spLocks noGrp="1"/>
          </p:cNvSpPr>
          <p:nvPr>
            <p:ph idx="4294967295"/>
          </p:nvPr>
        </p:nvSpPr>
        <p:spPr>
          <a:xfrm>
            <a:off x="482600" y="1201738"/>
            <a:ext cx="8229600" cy="3561331"/>
          </a:xfrm>
        </p:spPr>
        <p:txBody>
          <a:bodyPr/>
          <a:lstStyle/>
          <a:p>
            <a:pPr marL="347663" indent="-347663"/>
            <a:r>
              <a:rPr lang="en-US" altLang="en-US" b="1" smtClean="0"/>
              <a:t>What is the goal of every </a:t>
            </a:r>
            <a:r>
              <a:rPr lang="en-US" altLang="en-US" b="1" i="1" smtClean="0"/>
              <a:t>CERT Basic Training </a:t>
            </a:r>
            <a:r>
              <a:rPr lang="en-US" altLang="en-US" b="1" smtClean="0"/>
              <a:t>class?</a:t>
            </a:r>
            <a:r>
              <a:rPr lang="en-US" altLang="en-US" smtClean="0"/>
              <a:t> </a:t>
            </a:r>
          </a:p>
        </p:txBody>
      </p:sp>
      <p:sp>
        <p:nvSpPr>
          <p:cNvPr id="3076" name="Title 1"/>
          <p:cNvSpPr>
            <a:spLocks noGrp="1"/>
          </p:cNvSpPr>
          <p:nvPr>
            <p:ph type="title" idx="4294967295"/>
          </p:nvPr>
        </p:nvSpPr>
        <p:spPr bwMode="auto">
          <a:xfrm>
            <a:off x="965200" y="76200"/>
            <a:ext cx="5588000" cy="82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eaLnBrk="1" hangingPunct="1"/>
            <a:r>
              <a:rPr lang="en-US" altLang="en-US" smtClean="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Your Role as Instructor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2-</a:t>
            </a:r>
            <a:fld id="{831EB582-A399-4B62-BA10-B3EA4BB33B42}" type="slidenum">
              <a:rPr lang="en-US"/>
              <a:pPr>
                <a:defRPr/>
              </a:pPr>
              <a:t>20</a:t>
            </a:fld>
            <a:endParaRPr lang="en-US"/>
          </a:p>
        </p:txBody>
      </p:sp>
      <p:sp>
        <p:nvSpPr>
          <p:cNvPr id="2150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47663" indent="-347663"/>
            <a:r>
              <a:rPr lang="en-US" altLang="en-US" b="1" smtClean="0"/>
              <a:t>What qualities are found in a good CERT instructor?</a:t>
            </a:r>
          </a:p>
          <a:p>
            <a:pPr marL="806450" lvl="1"/>
            <a:r>
              <a:rPr lang="en-US" altLang="en-US" sz="2400" smtClean="0"/>
              <a:t>Prepared</a:t>
            </a:r>
          </a:p>
          <a:p>
            <a:pPr marL="806450" lvl="1"/>
            <a:r>
              <a:rPr lang="en-US" altLang="en-US" sz="2400" smtClean="0"/>
              <a:t>Energetic</a:t>
            </a:r>
          </a:p>
          <a:p>
            <a:pPr marL="806450" lvl="1"/>
            <a:r>
              <a:rPr lang="en-US" altLang="en-US" sz="2400" smtClean="0"/>
              <a:t>Enthusiastic</a:t>
            </a:r>
          </a:p>
          <a:p>
            <a:pPr marL="806450" lvl="1"/>
            <a:r>
              <a:rPr lang="en-US" altLang="en-US" sz="2400" smtClean="0"/>
              <a:t>Interested </a:t>
            </a:r>
          </a:p>
          <a:p>
            <a:pPr marL="806450" lvl="1"/>
            <a:r>
              <a:rPr lang="en-US" altLang="en-US" sz="2400" smtClean="0"/>
              <a:t>Sensitive</a:t>
            </a:r>
          </a:p>
          <a:p>
            <a:pPr marL="806450" lvl="1"/>
            <a:r>
              <a:rPr lang="en-US" altLang="en-US" sz="2400" smtClean="0"/>
              <a:t>Makes training fun, safe, and interactive</a:t>
            </a:r>
          </a:p>
          <a:p>
            <a:pPr marL="806450" lvl="1"/>
            <a:r>
              <a:rPr lang="en-US" altLang="en-US" sz="2400" smtClean="0"/>
              <a:t>Leaves the ego and war stories at home</a:t>
            </a:r>
          </a:p>
          <a:p>
            <a:pPr marL="806450" lvl="1"/>
            <a:r>
              <a:rPr lang="en-US" altLang="en-US" sz="2400" smtClean="0"/>
              <a:t>Patient</a:t>
            </a:r>
          </a:p>
          <a:p>
            <a:pPr marL="806450" lvl="1"/>
            <a:r>
              <a:rPr lang="en-US" altLang="en-US" sz="2400" smtClean="0"/>
              <a:t>Sense of humor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29513" y="6140450"/>
            <a:ext cx="950912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2-6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xfrm>
            <a:off x="965200" y="117475"/>
            <a:ext cx="768826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CERT Instructor Qualities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Your Role as Instructor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2-</a:t>
            </a:r>
            <a:fld id="{51BACD7A-390A-487D-8123-706F66A303E7}" type="slidenum">
              <a:rPr lang="en-US"/>
              <a:pPr>
                <a:defRPr/>
              </a:pPr>
              <a:t>21</a:t>
            </a:fld>
            <a:endParaRPr lang="en-US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Learners often judge an instructor by </a:t>
            </a:r>
            <a:r>
              <a:rPr lang="en-US" altLang="en-US" u="sng" smtClean="0"/>
              <a:t>how</a:t>
            </a:r>
            <a:r>
              <a:rPr lang="en-US" altLang="en-US" smtClean="0"/>
              <a:t> he or she speaks and looks</a:t>
            </a:r>
          </a:p>
          <a:p>
            <a:r>
              <a:rPr lang="en-US" altLang="en-US" smtClean="0"/>
              <a:t>A trainer must be “credible” </a:t>
            </a:r>
          </a:p>
          <a:p>
            <a:r>
              <a:rPr lang="en-US" altLang="en-US" smtClean="0"/>
              <a:t>Credibility is based:</a:t>
            </a:r>
          </a:p>
          <a:p>
            <a:pPr lvl="1"/>
            <a:r>
              <a:rPr lang="en-US" altLang="en-US" smtClean="0"/>
              <a:t>45% on how you appear</a:t>
            </a:r>
          </a:p>
          <a:p>
            <a:pPr lvl="1"/>
            <a:r>
              <a:rPr lang="en-US" altLang="en-US" smtClean="0"/>
              <a:t>45% on how you sound</a:t>
            </a:r>
          </a:p>
          <a:p>
            <a:pPr lvl="1"/>
            <a:r>
              <a:rPr lang="en-US" altLang="en-US" smtClean="0"/>
              <a:t>10% on actual words you say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29513" y="6140450"/>
            <a:ext cx="950912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2-6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xfrm>
            <a:off x="965200" y="117475"/>
            <a:ext cx="768826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>
                <a:solidFill>
                  <a:schemeClr val="bg1"/>
                </a:solidFill>
                <a:cs typeface="Times New Roman" pitchFamily="18" charset="0"/>
              </a:rPr>
              <a:t>Presenter Qualities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Your Role as Instructor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2-</a:t>
            </a:r>
            <a:fld id="{7C91F5D1-9A59-4B61-9828-B7C429009C5E}" type="slidenum">
              <a:rPr lang="en-US"/>
              <a:pPr>
                <a:defRPr/>
              </a:pPr>
              <a:t>22</a:t>
            </a:fld>
            <a:endParaRPr lang="en-US"/>
          </a:p>
        </p:txBody>
      </p:sp>
      <p:sp>
        <p:nvSpPr>
          <p:cNvPr id="2355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smtClean="0"/>
              <a:t>When someone speaks of a good presenter, what qualities are they talking about?</a:t>
            </a:r>
            <a:endParaRPr lang="en-US" altLang="en-US" smtClean="0"/>
          </a:p>
        </p:txBody>
      </p:sp>
      <p:sp>
        <p:nvSpPr>
          <p:cNvPr id="7" name="TextBox 6"/>
          <p:cNvSpPr txBox="1"/>
          <p:nvPr/>
        </p:nvSpPr>
        <p:spPr>
          <a:xfrm>
            <a:off x="7529513" y="6140450"/>
            <a:ext cx="950912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2-6</a:t>
            </a:r>
            <a:endParaRPr lang="en-US" sz="1400" b="1" dirty="0">
              <a:latin typeface="+mn-lt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xfrm>
            <a:off x="965200" y="117475"/>
            <a:ext cx="768826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Your Role as Instructor</a:t>
            </a:r>
          </a:p>
        </p:txBody>
      </p:sp>
      <p:sp>
        <p:nvSpPr>
          <p:cNvPr id="7" name="Rectangle 3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2-</a:t>
            </a:r>
            <a:fld id="{1A7E2428-68AF-4C16-83E7-F3FDE1EFF9E6}" type="slidenum">
              <a:rPr lang="en-US"/>
              <a:pPr>
                <a:defRPr/>
              </a:pPr>
              <a:t>23</a:t>
            </a:fld>
            <a:endParaRPr lang="en-US"/>
          </a:p>
        </p:txBody>
      </p:sp>
      <p:sp>
        <p:nvSpPr>
          <p:cNvPr id="2458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82600" y="1201738"/>
            <a:ext cx="8229600" cy="2197100"/>
          </a:xfrm>
        </p:spPr>
        <p:txBody>
          <a:bodyPr/>
          <a:lstStyle/>
          <a:p>
            <a:r>
              <a:rPr lang="en-US" altLang="en-US" b="1" smtClean="0"/>
              <a:t>When someone speaks of a good presenter, what qualities are they talking about?</a:t>
            </a:r>
          </a:p>
          <a:p>
            <a:pPr lvl="1"/>
            <a:r>
              <a:rPr lang="en-US" altLang="en-US" sz="3200" smtClean="0"/>
              <a:t>A good presenter is:</a:t>
            </a:r>
          </a:p>
        </p:txBody>
      </p:sp>
      <p:sp>
        <p:nvSpPr>
          <p:cNvPr id="24582" name="Text Box 4"/>
          <p:cNvSpPr txBox="1">
            <a:spLocks noChangeArrowheads="1"/>
          </p:cNvSpPr>
          <p:nvPr/>
        </p:nvSpPr>
        <p:spPr bwMode="auto">
          <a:xfrm>
            <a:off x="1466850" y="3406775"/>
            <a:ext cx="2509838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1">
              <a:spcBef>
                <a:spcPct val="0"/>
              </a:spcBef>
              <a:buFontTx/>
              <a:buChar char="•"/>
            </a:pPr>
            <a:r>
              <a:rPr lang="en-US" altLang="en-US" sz="2400"/>
              <a:t>Sincere</a:t>
            </a:r>
          </a:p>
          <a:p>
            <a:pPr lvl="1">
              <a:spcBef>
                <a:spcPct val="0"/>
              </a:spcBef>
              <a:buFontTx/>
              <a:buChar char="•"/>
            </a:pPr>
            <a:r>
              <a:rPr lang="en-US" altLang="en-US" sz="2400"/>
              <a:t>Enthusiastic</a:t>
            </a:r>
          </a:p>
          <a:p>
            <a:pPr lvl="1">
              <a:spcBef>
                <a:spcPct val="0"/>
              </a:spcBef>
              <a:buFontTx/>
              <a:buChar char="•"/>
            </a:pPr>
            <a:r>
              <a:rPr lang="en-US" altLang="en-US" sz="2400"/>
              <a:t>Lively</a:t>
            </a:r>
          </a:p>
          <a:p>
            <a:pPr lvl="1">
              <a:spcBef>
                <a:spcPct val="0"/>
              </a:spcBef>
              <a:buFontTx/>
              <a:buChar char="•"/>
            </a:pPr>
            <a:r>
              <a:rPr lang="en-US" altLang="en-US" sz="2400"/>
              <a:t>Expressive</a:t>
            </a:r>
          </a:p>
          <a:p>
            <a:pPr lvl="1">
              <a:spcBef>
                <a:spcPct val="0"/>
              </a:spcBef>
              <a:buFontTx/>
              <a:buChar char="•"/>
            </a:pPr>
            <a:r>
              <a:rPr lang="en-US" altLang="en-US" sz="2400"/>
              <a:t>Interesting</a:t>
            </a:r>
          </a:p>
          <a:p>
            <a:pPr lvl="1">
              <a:spcBef>
                <a:spcPct val="0"/>
              </a:spcBef>
              <a:buFontTx/>
              <a:buChar char="•"/>
            </a:pPr>
            <a:r>
              <a:rPr lang="en-US" altLang="en-US" sz="2400"/>
              <a:t>Assertive</a:t>
            </a:r>
          </a:p>
          <a:p>
            <a:pPr lvl="1">
              <a:spcBef>
                <a:spcPct val="0"/>
              </a:spcBef>
              <a:buFontTx/>
              <a:buChar char="•"/>
            </a:pPr>
            <a:r>
              <a:rPr lang="en-US" altLang="en-US" sz="2400"/>
              <a:t>Convincing</a:t>
            </a:r>
          </a:p>
        </p:txBody>
      </p:sp>
      <p:sp>
        <p:nvSpPr>
          <p:cNvPr id="24583" name="Text Box 5"/>
          <p:cNvSpPr txBox="1">
            <a:spLocks noChangeArrowheads="1"/>
          </p:cNvSpPr>
          <p:nvPr/>
        </p:nvSpPr>
        <p:spPr bwMode="auto">
          <a:xfrm>
            <a:off x="3781425" y="3424238"/>
            <a:ext cx="4065588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379538" indent="-79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3">
              <a:spcBef>
                <a:spcPct val="0"/>
              </a:spcBef>
              <a:buFontTx/>
              <a:buChar char="•"/>
            </a:pPr>
            <a:r>
              <a:rPr lang="en-US" altLang="en-US" sz="2400"/>
              <a:t>Credible</a:t>
            </a:r>
          </a:p>
          <a:p>
            <a:pPr lvl="3">
              <a:spcBef>
                <a:spcPct val="0"/>
              </a:spcBef>
              <a:buFontTx/>
              <a:buChar char="•"/>
            </a:pPr>
            <a:r>
              <a:rPr lang="en-US" altLang="en-US" sz="2400"/>
              <a:t>Confident</a:t>
            </a:r>
          </a:p>
          <a:p>
            <a:pPr lvl="3">
              <a:spcBef>
                <a:spcPct val="0"/>
              </a:spcBef>
              <a:buFontTx/>
              <a:buChar char="•"/>
            </a:pPr>
            <a:r>
              <a:rPr lang="en-US" altLang="en-US" sz="2400"/>
              <a:t>Poised </a:t>
            </a:r>
          </a:p>
          <a:p>
            <a:pPr lvl="3">
              <a:spcBef>
                <a:spcPct val="0"/>
              </a:spcBef>
              <a:buFontTx/>
              <a:buChar char="•"/>
            </a:pPr>
            <a:r>
              <a:rPr lang="en-US" altLang="en-US" sz="2400"/>
              <a:t>Professional</a:t>
            </a:r>
          </a:p>
          <a:p>
            <a:pPr lvl="3">
              <a:spcBef>
                <a:spcPct val="0"/>
              </a:spcBef>
              <a:buFontTx/>
              <a:buChar char="•"/>
            </a:pPr>
            <a:r>
              <a:rPr lang="en-US" altLang="en-US" sz="2400"/>
              <a:t>Funny</a:t>
            </a:r>
          </a:p>
          <a:p>
            <a:pPr lvl="3">
              <a:spcBef>
                <a:spcPct val="0"/>
              </a:spcBef>
              <a:buFontTx/>
              <a:buChar char="•"/>
            </a:pPr>
            <a:r>
              <a:rPr lang="en-US" altLang="en-US" sz="2400"/>
              <a:t>Accepting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529513" y="6140450"/>
            <a:ext cx="950912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2-6</a:t>
            </a:r>
            <a:endParaRPr lang="en-US" sz="1400" b="1" dirty="0">
              <a:latin typeface="+mn-lt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 bwMode="auto">
          <a:xfrm>
            <a:off x="965200" y="117475"/>
            <a:ext cx="768826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A Good Presenter</a:t>
            </a:r>
          </a:p>
        </p:txBody>
      </p:sp>
      <p:pic>
        <p:nvPicPr>
          <p:cNvPr id="9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Your Role as Instructor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2-</a:t>
            </a:r>
            <a:fld id="{54BCC137-039D-4E9A-8E5F-04392D0F2CEB}" type="slidenum">
              <a:rPr lang="en-US"/>
              <a:pPr>
                <a:defRPr/>
              </a:pPr>
              <a:t>24</a:t>
            </a:fld>
            <a:endParaRPr lang="en-US"/>
          </a:p>
        </p:txBody>
      </p:sp>
      <p:sp>
        <p:nvSpPr>
          <p:cNvPr id="2560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smtClean="0"/>
          </a:p>
          <a:p>
            <a:endParaRPr lang="en-US" altLang="en-US" smtClean="0"/>
          </a:p>
          <a:p>
            <a:pPr algn="ctr">
              <a:buFontTx/>
              <a:buNone/>
            </a:pPr>
            <a:endParaRPr lang="en-US" altLang="en-US" b="1" smtClean="0"/>
          </a:p>
          <a:p>
            <a:pPr algn="ctr">
              <a:buFontTx/>
              <a:buNone/>
            </a:pPr>
            <a:r>
              <a:rPr lang="en-US" altLang="en-US" b="1" smtClean="0"/>
              <a:t>Exercise: The Super Trainer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29513" y="6140450"/>
            <a:ext cx="950912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2-7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xfrm>
            <a:off x="965200" y="117475"/>
            <a:ext cx="768826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Exercise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Your Role as Instructor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2-</a:t>
            </a:r>
            <a:fld id="{69ED0D3D-2977-43E3-8A8F-3E8ABDE0152A}" type="slidenum">
              <a:rPr lang="en-US"/>
              <a:pPr>
                <a:defRPr/>
              </a:pPr>
              <a:t>25</a:t>
            </a:fld>
            <a:endParaRPr lang="en-US"/>
          </a:p>
        </p:txBody>
      </p:sp>
      <p:sp>
        <p:nvSpPr>
          <p:cNvPr id="2662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smtClean="0"/>
              <a:t>What should a presenter’s general appearance be?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29513" y="6140450"/>
            <a:ext cx="950912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2-7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xfrm>
            <a:off x="965200" y="117475"/>
            <a:ext cx="768826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Your Role as Instructor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2-</a:t>
            </a:r>
            <a:fld id="{F46EF02D-E10C-4055-A242-016053634684}" type="slidenum">
              <a:rPr lang="en-US"/>
              <a:pPr>
                <a:defRPr/>
              </a:pPr>
              <a:t>26</a:t>
            </a:fld>
            <a:endParaRPr lang="en-US"/>
          </a:p>
        </p:txBody>
      </p:sp>
      <p:sp>
        <p:nvSpPr>
          <p:cNvPr id="2765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smtClean="0"/>
              <a:t>What should a presenter’s general appearance be?</a:t>
            </a:r>
          </a:p>
          <a:p>
            <a:pPr lvl="1"/>
            <a:r>
              <a:rPr lang="en-US" altLang="en-US" smtClean="0"/>
              <a:t>Neat and clean</a:t>
            </a:r>
          </a:p>
          <a:p>
            <a:pPr lvl="1"/>
            <a:r>
              <a:rPr lang="en-US" altLang="en-US" smtClean="0"/>
              <a:t>Simple</a:t>
            </a:r>
          </a:p>
          <a:p>
            <a:pPr lvl="1"/>
            <a:r>
              <a:rPr lang="en-US" altLang="en-US" smtClean="0"/>
              <a:t>No jingles</a:t>
            </a:r>
          </a:p>
          <a:p>
            <a:pPr lvl="1"/>
            <a:r>
              <a:rPr lang="en-US" altLang="en-US" smtClean="0"/>
              <a:t>Professional attire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29513" y="6140450"/>
            <a:ext cx="950912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2-7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xfrm>
            <a:off x="965200" y="117475"/>
            <a:ext cx="768826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>
                <a:solidFill>
                  <a:schemeClr val="bg1"/>
                </a:solidFill>
                <a:cs typeface="Times New Roman" pitchFamily="18" charset="0"/>
              </a:rPr>
              <a:t>Presenter Appearance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Your Role as Instructor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2-</a:t>
            </a:r>
            <a:fld id="{B089F723-2537-4696-A2E1-2EF672035A7E}" type="slidenum">
              <a:rPr lang="en-US"/>
              <a:pPr>
                <a:defRPr/>
              </a:pPr>
              <a:t>27</a:t>
            </a:fld>
            <a:endParaRPr lang="en-US"/>
          </a:p>
        </p:txBody>
      </p:sp>
      <p:sp>
        <p:nvSpPr>
          <p:cNvPr id="2867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smtClean="0"/>
              <a:t>What should the eyes be doing?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29513" y="6140450"/>
            <a:ext cx="950912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2-7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xfrm>
            <a:off x="965200" y="117475"/>
            <a:ext cx="768826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Your Role as Instructor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2-</a:t>
            </a:r>
            <a:fld id="{FE07DB19-37F7-40F5-B940-F9670D5396FF}" type="slidenum">
              <a:rPr lang="en-US"/>
              <a:pPr>
                <a:defRPr/>
              </a:pPr>
              <a:t>28</a:t>
            </a:fld>
            <a:endParaRPr lang="en-US"/>
          </a:p>
        </p:txBody>
      </p:sp>
      <p:sp>
        <p:nvSpPr>
          <p:cNvPr id="2970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smtClean="0"/>
              <a:t>What should the eyes be doing?</a:t>
            </a:r>
          </a:p>
          <a:p>
            <a:pPr lvl="1"/>
            <a:r>
              <a:rPr lang="en-US" altLang="en-US" smtClean="0"/>
              <a:t>Make eye contact</a:t>
            </a:r>
          </a:p>
          <a:p>
            <a:pPr lvl="1"/>
            <a:r>
              <a:rPr lang="en-US" altLang="en-US" smtClean="0"/>
              <a:t>Scan the group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29513" y="6140450"/>
            <a:ext cx="950912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2-7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xfrm>
            <a:off x="965200" y="117475"/>
            <a:ext cx="768826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>
                <a:solidFill>
                  <a:schemeClr val="bg1"/>
                </a:solidFill>
                <a:cs typeface="Times New Roman" pitchFamily="18" charset="0"/>
              </a:rPr>
              <a:t>Presenter Eyes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Your Role as Instructor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2-</a:t>
            </a:r>
            <a:fld id="{E8418CC0-930F-40A3-94B5-73F395B03529}" type="slidenum">
              <a:rPr lang="en-US"/>
              <a:pPr>
                <a:defRPr/>
              </a:pPr>
              <a:t>29</a:t>
            </a:fld>
            <a:endParaRPr lang="en-US"/>
          </a:p>
        </p:txBody>
      </p:sp>
      <p:sp>
        <p:nvSpPr>
          <p:cNvPr id="3072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dirty="0" smtClean="0"/>
              <a:t>What should the ears be doing?</a:t>
            </a:r>
          </a:p>
          <a:p>
            <a:pPr lvl="1">
              <a:buFontTx/>
              <a:buNone/>
            </a:pPr>
            <a:endParaRPr lang="en-US" alt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7529513" y="6140450"/>
            <a:ext cx="950912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2-7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xfrm>
            <a:off x="965200" y="117475"/>
            <a:ext cx="768826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2-</a:t>
            </a:r>
            <a:fld id="{7251D6A7-A60B-4338-B0B8-A368CDD507A7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409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Your Role as Instructor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529513" y="6140450"/>
            <a:ext cx="950912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2-1</a:t>
            </a:r>
            <a:endParaRPr lang="en-US" sz="1400" b="1" dirty="0">
              <a:latin typeface="+mn-lt"/>
            </a:endParaRPr>
          </a:p>
        </p:txBody>
      </p:sp>
      <p:sp>
        <p:nvSpPr>
          <p:cNvPr id="4101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347663" indent="-347663"/>
            <a:r>
              <a:rPr lang="en-US" altLang="en-US" b="1" smtClean="0"/>
              <a:t>What is the goal of every </a:t>
            </a:r>
            <a:r>
              <a:rPr lang="en-US" altLang="en-US" b="1" i="1" smtClean="0"/>
              <a:t>CERT Basic Training </a:t>
            </a:r>
            <a:r>
              <a:rPr lang="en-US" altLang="en-US" b="1" smtClean="0"/>
              <a:t>class?</a:t>
            </a:r>
            <a:r>
              <a:rPr lang="en-US" altLang="en-US" smtClean="0"/>
              <a:t> </a:t>
            </a:r>
          </a:p>
          <a:p>
            <a:pPr marL="347663" indent="-347663"/>
            <a:r>
              <a:rPr lang="en-US" altLang="en-US" smtClean="0"/>
              <a:t>To prepare people to help themselves, their families, and their neighbors, coworkers, and others in the event of a catastrophic disaster</a:t>
            </a:r>
          </a:p>
        </p:txBody>
      </p:sp>
      <p:sp>
        <p:nvSpPr>
          <p:cNvPr id="4100" name="Title 1"/>
          <p:cNvSpPr>
            <a:spLocks noGrp="1"/>
          </p:cNvSpPr>
          <p:nvPr>
            <p:ph type="title" idx="4294967295"/>
          </p:nvPr>
        </p:nvSpPr>
        <p:spPr bwMode="auto">
          <a:xfrm>
            <a:off x="965200" y="76200"/>
            <a:ext cx="7577138" cy="82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eaLnBrk="1" hangingPunct="1"/>
            <a:r>
              <a:rPr lang="en-US" altLang="en-US" sz="3200" dirty="0" smtClean="0">
                <a:solidFill>
                  <a:schemeClr val="bg1"/>
                </a:solidFill>
                <a:cs typeface="Times New Roman" pitchFamily="18" charset="0"/>
              </a:rPr>
              <a:t>Goal of CERT Basic Training</a:t>
            </a:r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Your Role as Instructor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2-</a:t>
            </a:r>
            <a:fld id="{3E4580A1-B0EA-43FD-808C-7958620352EE}" type="slidenum">
              <a:rPr lang="en-US"/>
              <a:pPr>
                <a:defRPr/>
              </a:pPr>
              <a:t>30</a:t>
            </a:fld>
            <a:endParaRPr lang="en-US"/>
          </a:p>
        </p:txBody>
      </p:sp>
      <p:sp>
        <p:nvSpPr>
          <p:cNvPr id="3174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smtClean="0"/>
              <a:t>What should the ears be doing?</a:t>
            </a:r>
          </a:p>
          <a:p>
            <a:pPr lvl="1"/>
            <a:r>
              <a:rPr lang="en-US" altLang="en-US" smtClean="0"/>
              <a:t>Listening to participants </a:t>
            </a:r>
          </a:p>
          <a:p>
            <a:pPr lvl="2"/>
            <a:r>
              <a:rPr lang="en-US" altLang="en-US" smtClean="0"/>
              <a:t>Ask fellow instructor to tell you if you miss something </a:t>
            </a:r>
          </a:p>
          <a:p>
            <a:pPr lvl="1">
              <a:buFontTx/>
              <a:buNone/>
            </a:pPr>
            <a:endParaRPr lang="en-US" altLang="en-US" smtClean="0"/>
          </a:p>
        </p:txBody>
      </p:sp>
      <p:sp>
        <p:nvSpPr>
          <p:cNvPr id="6" name="TextBox 5"/>
          <p:cNvSpPr txBox="1"/>
          <p:nvPr/>
        </p:nvSpPr>
        <p:spPr>
          <a:xfrm>
            <a:off x="7529513" y="6140450"/>
            <a:ext cx="950912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2-7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xfrm>
            <a:off x="965200" y="117475"/>
            <a:ext cx="768826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>
                <a:solidFill>
                  <a:schemeClr val="bg1"/>
                </a:solidFill>
                <a:cs typeface="Times New Roman" pitchFamily="18" charset="0"/>
              </a:rPr>
              <a:t>Presenter Ears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Your Role as Instructor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2-</a:t>
            </a:r>
            <a:fld id="{85E0D077-7F48-4CA5-BE1E-54C76ABFD9DC}" type="slidenum">
              <a:rPr lang="en-US"/>
              <a:pPr>
                <a:defRPr/>
              </a:pPr>
              <a:t>31</a:t>
            </a:fld>
            <a:endParaRPr lang="en-US"/>
          </a:p>
        </p:txBody>
      </p:sp>
      <p:sp>
        <p:nvSpPr>
          <p:cNvPr id="3277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smtClean="0"/>
              <a:t>What should the face be doing?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29513" y="6140450"/>
            <a:ext cx="950912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2-7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xfrm>
            <a:off x="965200" y="117475"/>
            <a:ext cx="768826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Your Role as Instructor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2-</a:t>
            </a:r>
            <a:fld id="{108BBD26-F99C-40CD-B82D-114EBF1B6425}" type="slidenum">
              <a:rPr lang="en-US"/>
              <a:pPr>
                <a:defRPr/>
              </a:pPr>
              <a:t>32</a:t>
            </a:fld>
            <a:endParaRPr lang="en-US"/>
          </a:p>
        </p:txBody>
      </p:sp>
      <p:sp>
        <p:nvSpPr>
          <p:cNvPr id="3379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smtClean="0"/>
              <a:t>What should the face be doing?</a:t>
            </a:r>
          </a:p>
          <a:p>
            <a:pPr lvl="1"/>
            <a:r>
              <a:rPr lang="en-US" altLang="en-US" smtClean="0"/>
              <a:t>The presenter’s face should be:</a:t>
            </a:r>
          </a:p>
          <a:p>
            <a:pPr lvl="2"/>
            <a:r>
              <a:rPr lang="en-US" altLang="en-US" smtClean="0"/>
              <a:t>Animated</a:t>
            </a:r>
          </a:p>
          <a:p>
            <a:pPr lvl="2"/>
            <a:r>
              <a:rPr lang="en-US" altLang="en-US" smtClean="0"/>
              <a:t>Smiling a lot, with mouth and eyes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29513" y="6140450"/>
            <a:ext cx="950912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2-7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xfrm>
            <a:off x="965200" y="117475"/>
            <a:ext cx="768826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>
                <a:solidFill>
                  <a:schemeClr val="bg1"/>
                </a:solidFill>
                <a:cs typeface="Times New Roman" pitchFamily="18" charset="0"/>
              </a:rPr>
              <a:t>Presenter Face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Your Role as Instructor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2-</a:t>
            </a:r>
            <a:fld id="{FA2C9112-D0A0-4E61-A282-64E4CFB9315B}" type="slidenum">
              <a:rPr lang="en-US"/>
              <a:pPr>
                <a:defRPr/>
              </a:pPr>
              <a:t>33</a:t>
            </a:fld>
            <a:endParaRPr lang="en-US"/>
          </a:p>
        </p:txBody>
      </p:sp>
      <p:sp>
        <p:nvSpPr>
          <p:cNvPr id="3482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smtClean="0"/>
              <a:t>What should the voice be doing?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29513" y="6140450"/>
            <a:ext cx="950912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2-7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xfrm>
            <a:off x="965200" y="117475"/>
            <a:ext cx="768826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Your Role as Instructor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2-</a:t>
            </a:r>
            <a:fld id="{88DB9644-07EB-4FFB-8A43-994E44682E8D}" type="slidenum">
              <a:rPr lang="en-US"/>
              <a:pPr>
                <a:defRPr/>
              </a:pPr>
              <a:t>34</a:t>
            </a:fld>
            <a:endParaRPr lang="en-US"/>
          </a:p>
        </p:txBody>
      </p:sp>
      <p:sp>
        <p:nvSpPr>
          <p:cNvPr id="3584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smtClean="0"/>
              <a:t>What should the voice be doing?</a:t>
            </a:r>
          </a:p>
          <a:p>
            <a:pPr lvl="1"/>
            <a:r>
              <a:rPr lang="en-US" altLang="en-US" smtClean="0"/>
              <a:t>The presenter’s voice should:</a:t>
            </a:r>
          </a:p>
          <a:p>
            <a:pPr lvl="2"/>
            <a:r>
              <a:rPr lang="en-US" altLang="en-US" smtClean="0"/>
              <a:t>Vary pace; not too slow or too fast</a:t>
            </a:r>
          </a:p>
          <a:p>
            <a:pPr lvl="2"/>
            <a:r>
              <a:rPr lang="en-US" altLang="en-US" smtClean="0"/>
              <a:t>Vary volume</a:t>
            </a:r>
          </a:p>
          <a:p>
            <a:pPr lvl="2"/>
            <a:r>
              <a:rPr lang="en-US" altLang="en-US" smtClean="0"/>
              <a:t>Use inflections</a:t>
            </a:r>
          </a:p>
          <a:p>
            <a:pPr lvl="2"/>
            <a:r>
              <a:rPr lang="en-US" altLang="en-US" smtClean="0"/>
              <a:t>Use pauses for emphasis and suspense</a:t>
            </a:r>
          </a:p>
          <a:p>
            <a:pPr lvl="2"/>
            <a:r>
              <a:rPr lang="en-US" altLang="en-US" smtClean="0"/>
              <a:t>Watch “er” and “um”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29513" y="6140450"/>
            <a:ext cx="950912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2-7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xfrm>
            <a:off x="965200" y="117475"/>
            <a:ext cx="768826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>
                <a:solidFill>
                  <a:schemeClr val="bg1"/>
                </a:solidFill>
                <a:cs typeface="Times New Roman" pitchFamily="18" charset="0"/>
              </a:rPr>
              <a:t>Presenter Voice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Your Role as Instructor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2-</a:t>
            </a:r>
            <a:fld id="{EE0F309D-EEB1-4C1F-8E7E-3A61B84E5D08}" type="slidenum">
              <a:rPr lang="en-US"/>
              <a:pPr>
                <a:defRPr/>
              </a:pPr>
              <a:t>35</a:t>
            </a:fld>
            <a:endParaRPr lang="en-US"/>
          </a:p>
        </p:txBody>
      </p:sp>
      <p:sp>
        <p:nvSpPr>
          <p:cNvPr id="3686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smtClean="0"/>
              <a:t>What should the body stance be?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29513" y="6140450"/>
            <a:ext cx="950912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2-7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xfrm>
            <a:off x="965200" y="117475"/>
            <a:ext cx="768826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Your Role as Instructor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2-</a:t>
            </a:r>
            <a:fld id="{CD302432-C3C4-4EDB-8A95-C0503E1BD542}" type="slidenum">
              <a:rPr lang="en-US"/>
              <a:pPr>
                <a:defRPr/>
              </a:pPr>
              <a:t>36</a:t>
            </a:fld>
            <a:endParaRPr lang="en-US"/>
          </a:p>
        </p:txBody>
      </p:sp>
      <p:sp>
        <p:nvSpPr>
          <p:cNvPr id="3789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smtClean="0"/>
              <a:t>What should the body stance be?</a:t>
            </a:r>
          </a:p>
          <a:p>
            <a:pPr lvl="1"/>
            <a:r>
              <a:rPr lang="en-US" altLang="en-US" smtClean="0"/>
              <a:t>The presenter’s stance should be:</a:t>
            </a:r>
          </a:p>
          <a:p>
            <a:pPr lvl="2"/>
            <a:r>
              <a:rPr lang="en-US" altLang="en-US" smtClean="0"/>
              <a:t>Open</a:t>
            </a:r>
          </a:p>
          <a:p>
            <a:pPr lvl="2"/>
            <a:r>
              <a:rPr lang="en-US" altLang="en-US" smtClean="0"/>
              <a:t>Inviting</a:t>
            </a:r>
          </a:p>
          <a:p>
            <a:pPr lvl="2"/>
            <a:r>
              <a:rPr lang="en-US" altLang="en-US" smtClean="0"/>
              <a:t>Good posture</a:t>
            </a:r>
          </a:p>
          <a:p>
            <a:pPr lvl="2"/>
            <a:r>
              <a:rPr lang="en-US" altLang="en-US" smtClean="0"/>
              <a:t>Poised and confident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29513" y="6140450"/>
            <a:ext cx="950912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2-7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xfrm>
            <a:off x="965200" y="117475"/>
            <a:ext cx="768826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>
                <a:solidFill>
                  <a:schemeClr val="bg1"/>
                </a:solidFill>
                <a:cs typeface="Times New Roman" pitchFamily="18" charset="0"/>
              </a:rPr>
              <a:t>Presenter Stance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Your Role as Instructor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2-</a:t>
            </a:r>
            <a:fld id="{82BE473C-1CF3-412F-B191-85E374593729}" type="slidenum">
              <a:rPr lang="en-US"/>
              <a:pPr>
                <a:defRPr/>
              </a:pPr>
              <a:t>37</a:t>
            </a:fld>
            <a:endParaRPr lang="en-US"/>
          </a:p>
        </p:txBody>
      </p:sp>
      <p:sp>
        <p:nvSpPr>
          <p:cNvPr id="3891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smtClean="0"/>
              <a:t>What should the arms be doing?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29513" y="6140450"/>
            <a:ext cx="950912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2-7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xfrm>
            <a:off x="965200" y="117475"/>
            <a:ext cx="768826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Your Role as Instructor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2-</a:t>
            </a:r>
            <a:fld id="{481F6466-BF67-41A5-8F23-0C0C684D7E00}" type="slidenum">
              <a:rPr lang="en-US"/>
              <a:pPr>
                <a:defRPr/>
              </a:pPr>
              <a:t>38</a:t>
            </a:fld>
            <a:endParaRPr lang="en-US"/>
          </a:p>
        </p:txBody>
      </p:sp>
      <p:sp>
        <p:nvSpPr>
          <p:cNvPr id="3994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smtClean="0"/>
              <a:t>What should the arms be doing?</a:t>
            </a:r>
            <a:endParaRPr lang="en-US" altLang="en-US" smtClean="0"/>
          </a:p>
          <a:p>
            <a:pPr lvl="1"/>
            <a:r>
              <a:rPr lang="en-US" altLang="en-US" smtClean="0"/>
              <a:t>Use gestures purposefully</a:t>
            </a:r>
          </a:p>
          <a:p>
            <a:pPr lvl="1"/>
            <a:r>
              <a:rPr lang="en-US" altLang="en-US" smtClean="0"/>
              <a:t>Don’t flail or point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29513" y="6140450"/>
            <a:ext cx="950912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2-7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xfrm>
            <a:off x="965200" y="117475"/>
            <a:ext cx="768826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>
                <a:solidFill>
                  <a:schemeClr val="bg1"/>
                </a:solidFill>
                <a:cs typeface="Times New Roman" pitchFamily="18" charset="0"/>
              </a:rPr>
              <a:t>Presenter Arms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Your Role as Instructor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2-</a:t>
            </a:r>
            <a:fld id="{3DA5F13C-0B9F-408C-84F4-65FE4741C7C4}" type="slidenum">
              <a:rPr lang="en-US"/>
              <a:pPr>
                <a:defRPr/>
              </a:pPr>
              <a:t>39</a:t>
            </a:fld>
            <a:endParaRPr lang="en-US"/>
          </a:p>
        </p:txBody>
      </p:sp>
      <p:sp>
        <p:nvSpPr>
          <p:cNvPr id="4096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smtClean="0"/>
              <a:t>What should the feet be doing?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29513" y="6140450"/>
            <a:ext cx="950912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2-7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xfrm>
            <a:off x="965200" y="117475"/>
            <a:ext cx="768826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Your Role as Instructor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2-</a:t>
            </a:r>
            <a:fld id="{B7FDCE13-1B44-4497-BDE0-54FCF39E26BC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5124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4400" smtClean="0">
                <a:latin typeface="Arial" charset="0"/>
              </a:rPr>
              <a:t>Unit Objectives</a:t>
            </a:r>
          </a:p>
        </p:txBody>
      </p:sp>
      <p:sp>
        <p:nvSpPr>
          <p:cNvPr id="512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At the conclusion of this unit, the participants will be able to:</a:t>
            </a:r>
          </a:p>
          <a:p>
            <a:pPr lvl="1"/>
            <a:r>
              <a:rPr lang="en-US" altLang="en-US" smtClean="0"/>
              <a:t>Describe the roles of the CERT instructor</a:t>
            </a:r>
          </a:p>
          <a:p>
            <a:pPr lvl="1"/>
            <a:r>
              <a:rPr lang="en-US" altLang="en-US" smtClean="0"/>
              <a:t>State desired qualities of an effective CERT instructor</a:t>
            </a:r>
          </a:p>
          <a:p>
            <a:pPr lvl="1"/>
            <a:r>
              <a:rPr lang="en-US" altLang="en-US" smtClean="0"/>
              <a:t>List the qualities of a good presenter</a:t>
            </a:r>
          </a:p>
          <a:p>
            <a:pPr lvl="1"/>
            <a:r>
              <a:rPr lang="en-US" altLang="en-US" smtClean="0"/>
              <a:t>Explain how to develop a teaching style that conveys those qualities</a:t>
            </a:r>
          </a:p>
          <a:p>
            <a:pPr lvl="1"/>
            <a:endParaRPr lang="en-US" altLang="en-US" smtClean="0"/>
          </a:p>
        </p:txBody>
      </p:sp>
      <p:sp>
        <p:nvSpPr>
          <p:cNvPr id="7" name="TextBox 6"/>
          <p:cNvSpPr txBox="1"/>
          <p:nvPr/>
        </p:nvSpPr>
        <p:spPr>
          <a:xfrm>
            <a:off x="7529513" y="6140450"/>
            <a:ext cx="950912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2-1</a:t>
            </a:r>
            <a:endParaRPr lang="en-US" sz="1400" b="1" dirty="0">
              <a:latin typeface="+mn-lt"/>
            </a:endParaRPr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Your Role as Instructor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2-</a:t>
            </a:r>
            <a:fld id="{C3965360-FDB7-4703-9FE9-9335E2B95524}" type="slidenum">
              <a:rPr lang="en-US"/>
              <a:pPr>
                <a:defRPr/>
              </a:pPr>
              <a:t>40</a:t>
            </a:fld>
            <a:endParaRPr lang="en-US"/>
          </a:p>
        </p:txBody>
      </p:sp>
      <p:sp>
        <p:nvSpPr>
          <p:cNvPr id="4198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smtClean="0"/>
              <a:t>What should the feet be doing?</a:t>
            </a:r>
          </a:p>
          <a:p>
            <a:pPr lvl="1"/>
            <a:r>
              <a:rPr lang="en-US" altLang="en-US" smtClean="0"/>
              <a:t>The presenter’s feet should:</a:t>
            </a:r>
          </a:p>
          <a:p>
            <a:pPr lvl="2"/>
            <a:r>
              <a:rPr lang="en-US" altLang="en-US" smtClean="0"/>
              <a:t>Move around purposefully </a:t>
            </a:r>
          </a:p>
          <a:p>
            <a:pPr lvl="2"/>
            <a:r>
              <a:rPr lang="en-US" altLang="en-US" smtClean="0"/>
              <a:t>Not stand in one place but not move constantly</a:t>
            </a:r>
          </a:p>
          <a:p>
            <a:pPr lvl="2"/>
            <a:r>
              <a:rPr lang="en-US" altLang="en-US" smtClean="0"/>
              <a:t>Not fidget, rock, or pace back and forth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29513" y="6140450"/>
            <a:ext cx="950912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2-7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xfrm>
            <a:off x="965200" y="117475"/>
            <a:ext cx="768826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>
                <a:solidFill>
                  <a:schemeClr val="bg1"/>
                </a:solidFill>
                <a:cs typeface="Times New Roman" pitchFamily="18" charset="0"/>
              </a:rPr>
              <a:t>Presenter Feet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Your Role as Instructor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2-</a:t>
            </a:r>
            <a:fld id="{826F76EA-75F3-497B-9639-900078C168E1}" type="slidenum">
              <a:rPr lang="en-US"/>
              <a:pPr>
                <a:defRPr/>
              </a:pPr>
              <a:t>41</a:t>
            </a:fld>
            <a:endParaRPr lang="en-US"/>
          </a:p>
        </p:txBody>
      </p:sp>
      <p:sp>
        <p:nvSpPr>
          <p:cNvPr id="4301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An effective presenter’s attitude is: </a:t>
            </a:r>
          </a:p>
          <a:p>
            <a:pPr lvl="1"/>
            <a:r>
              <a:rPr lang="en-US" altLang="en-US" smtClean="0"/>
              <a:t>Positive</a:t>
            </a:r>
          </a:p>
          <a:p>
            <a:pPr lvl="1"/>
            <a:r>
              <a:rPr lang="en-US" altLang="en-US" smtClean="0"/>
              <a:t>Accepting </a:t>
            </a:r>
          </a:p>
          <a:p>
            <a:pPr lvl="1"/>
            <a:r>
              <a:rPr lang="en-US" altLang="en-US" smtClean="0"/>
              <a:t>Enthusiastic</a:t>
            </a:r>
          </a:p>
          <a:p>
            <a:pPr lvl="1"/>
            <a:r>
              <a:rPr lang="en-US" altLang="en-US" smtClean="0"/>
              <a:t>Encouraging</a:t>
            </a:r>
          </a:p>
          <a:p>
            <a:r>
              <a:rPr lang="en-US" altLang="en-US" smtClean="0"/>
              <a:t>The presenter’s manner should be:</a:t>
            </a:r>
          </a:p>
          <a:p>
            <a:pPr lvl="1"/>
            <a:r>
              <a:rPr lang="en-US" altLang="en-US" smtClean="0"/>
              <a:t>Confident</a:t>
            </a:r>
          </a:p>
          <a:p>
            <a:pPr lvl="1"/>
            <a:r>
              <a:rPr lang="en-US" altLang="en-US" smtClean="0"/>
              <a:t>Calm</a:t>
            </a:r>
          </a:p>
          <a:p>
            <a:pPr lvl="1"/>
            <a:r>
              <a:rPr lang="en-US" altLang="en-US" smtClean="0"/>
              <a:t>Matter of fact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29513" y="6140450"/>
            <a:ext cx="950912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2-7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xfrm>
            <a:off x="965200" y="117475"/>
            <a:ext cx="768826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>
                <a:solidFill>
                  <a:schemeClr val="bg1"/>
                </a:solidFill>
                <a:cs typeface="Times New Roman" pitchFamily="18" charset="0"/>
              </a:rPr>
              <a:t>Presenter Attitude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An instructor is a:</a:t>
            </a:r>
          </a:p>
          <a:p>
            <a:pPr lvl="1"/>
            <a:r>
              <a:rPr lang="en-US" altLang="en-US" smtClean="0"/>
              <a:t>Subject matter expert</a:t>
            </a:r>
          </a:p>
          <a:p>
            <a:pPr lvl="1"/>
            <a:r>
              <a:rPr lang="en-US" altLang="en-US" smtClean="0"/>
              <a:t>Trainer</a:t>
            </a:r>
          </a:p>
          <a:p>
            <a:pPr lvl="1"/>
            <a:r>
              <a:rPr lang="en-US" altLang="en-US" smtClean="0"/>
              <a:t>Evaluator</a:t>
            </a:r>
          </a:p>
          <a:p>
            <a:pPr lvl="1"/>
            <a:r>
              <a:rPr lang="en-US" altLang="en-US" smtClean="0"/>
              <a:t>Friend and coach</a:t>
            </a:r>
          </a:p>
          <a:p>
            <a:pPr lvl="1"/>
            <a:r>
              <a:rPr lang="en-US" altLang="en-US" smtClean="0"/>
              <a:t>Role model</a:t>
            </a:r>
          </a:p>
          <a:p>
            <a:pPr lvl="1"/>
            <a:r>
              <a:rPr lang="en-US" altLang="en-US" smtClean="0"/>
              <a:t>Classroom manager</a:t>
            </a:r>
          </a:p>
          <a:p>
            <a:pPr>
              <a:buFontTx/>
              <a:buNone/>
            </a:pPr>
            <a:endParaRPr lang="en-US" altLang="en-US" smtClean="0"/>
          </a:p>
          <a:p>
            <a:pPr lvl="1"/>
            <a:endParaRPr lang="en-US" altLang="en-US" smtClean="0"/>
          </a:p>
        </p:txBody>
      </p:sp>
      <p:sp>
        <p:nvSpPr>
          <p:cNvPr id="4403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Your Role as Instructor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2-</a:t>
            </a:r>
            <a:fld id="{41B31844-6F08-4CCD-83DB-EEB2EF9EF6E1}" type="slidenum">
              <a:rPr lang="en-US"/>
              <a:pPr>
                <a:defRPr/>
              </a:pPr>
              <a:t>42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529513" y="6140450"/>
            <a:ext cx="950912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2-12</a:t>
            </a:r>
            <a:endParaRPr lang="en-US" sz="1400" b="1" dirty="0">
              <a:latin typeface="+mn-lt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>
                <a:solidFill>
                  <a:schemeClr val="bg1"/>
                </a:solidFill>
                <a:cs typeface="Times New Roman" pitchFamily="18" charset="0"/>
              </a:rPr>
              <a:t>Unit Summary</a:t>
            </a:r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Focus is on participant</a:t>
            </a:r>
          </a:p>
          <a:p>
            <a:r>
              <a:rPr lang="en-US" altLang="en-US" smtClean="0"/>
              <a:t>Good teaching is a performance</a:t>
            </a:r>
          </a:p>
          <a:p>
            <a:r>
              <a:rPr lang="en-US" altLang="en-US" smtClean="0"/>
              <a:t>Every instructor has to find his or her own style</a:t>
            </a:r>
          </a:p>
          <a:p>
            <a:pPr lvl="1"/>
            <a:r>
              <a:rPr lang="en-US" altLang="en-US" smtClean="0"/>
              <a:t>Must reflect good presenter qualities</a:t>
            </a:r>
          </a:p>
        </p:txBody>
      </p:sp>
      <p:sp>
        <p:nvSpPr>
          <p:cNvPr id="4505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Your Role as Instructor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2-</a:t>
            </a:r>
            <a:fld id="{77C6F7B5-2EDC-4F57-BC1E-A8AE7B1C4716}" type="slidenum">
              <a:rPr lang="en-US"/>
              <a:pPr>
                <a:defRPr/>
              </a:pPr>
              <a:t>43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529513" y="6140450"/>
            <a:ext cx="950912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2-12</a:t>
            </a:r>
            <a:endParaRPr lang="en-US" sz="1400" b="1" dirty="0">
              <a:latin typeface="+mn-lt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Unit Summary </a:t>
            </a:r>
            <a:r>
              <a:rPr lang="en-US" altLang="en-US" sz="4400" i="1" dirty="0" smtClean="0">
                <a:solidFill>
                  <a:schemeClr val="bg1"/>
                </a:solidFill>
                <a:cs typeface="Times New Roman" pitchFamily="18" charset="0"/>
              </a:rPr>
              <a:t>(</a:t>
            </a:r>
            <a:r>
              <a:rPr lang="en-US" altLang="en-US" sz="4400" i="1" dirty="0" err="1" smtClean="0">
                <a:solidFill>
                  <a:schemeClr val="bg1"/>
                </a:solidFill>
                <a:cs typeface="Times New Roman" pitchFamily="18" charset="0"/>
              </a:rPr>
              <a:t>con’t</a:t>
            </a:r>
            <a:r>
              <a:rPr lang="en-US" altLang="en-US" sz="4400" i="1" dirty="0" smtClean="0">
                <a:solidFill>
                  <a:schemeClr val="bg1"/>
                </a:solidFill>
                <a:cs typeface="Times New Roman" pitchFamily="18" charset="0"/>
              </a:rPr>
              <a:t>)</a:t>
            </a:r>
            <a:endParaRPr lang="en-US" altLang="en-US" sz="4400" i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Your Role as Instructor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2-</a:t>
            </a:r>
            <a:fld id="{6354C16E-2CD4-4E63-A123-126AA20FCAF3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6148" name="Title 1"/>
          <p:cNvSpPr>
            <a:spLocks noGrp="1"/>
          </p:cNvSpPr>
          <p:nvPr>
            <p:ph type="title" idx="4294967295"/>
          </p:nvPr>
        </p:nvSpPr>
        <p:spPr bwMode="auto">
          <a:xfrm>
            <a:off x="965200" y="76200"/>
            <a:ext cx="5588000" cy="82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eaLnBrk="1" hangingPunct="1"/>
            <a:r>
              <a:rPr lang="en-US" altLang="en-US" smtClean="0">
                <a:solidFill>
                  <a:schemeClr val="bg1"/>
                </a:solidFill>
                <a:cs typeface="Times New Roman" pitchFamily="18" charset="0"/>
              </a:rPr>
              <a:t>Instructor Roles</a:t>
            </a:r>
          </a:p>
        </p:txBody>
      </p:sp>
      <p:sp>
        <p:nvSpPr>
          <p:cNvPr id="6149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altLang="en-US" smtClean="0"/>
              <a:t>An effective CERT instructor should be:</a:t>
            </a:r>
          </a:p>
          <a:p>
            <a:pPr lvl="1"/>
            <a:r>
              <a:rPr lang="en-US" altLang="en-US" smtClean="0"/>
              <a:t>A subject matter expert</a:t>
            </a:r>
          </a:p>
          <a:p>
            <a:pPr lvl="1"/>
            <a:r>
              <a:rPr lang="en-US" altLang="en-US" smtClean="0"/>
              <a:t>A trainer</a:t>
            </a:r>
          </a:p>
          <a:p>
            <a:pPr lvl="1"/>
            <a:r>
              <a:rPr lang="en-US" altLang="en-US" smtClean="0"/>
              <a:t>An evaluator</a:t>
            </a:r>
          </a:p>
          <a:p>
            <a:pPr lvl="1"/>
            <a:r>
              <a:rPr lang="en-US" altLang="en-US" smtClean="0"/>
              <a:t>A friend and coach</a:t>
            </a:r>
          </a:p>
          <a:p>
            <a:pPr lvl="1"/>
            <a:r>
              <a:rPr lang="en-US" altLang="en-US" smtClean="0"/>
              <a:t>A role model</a:t>
            </a:r>
          </a:p>
          <a:p>
            <a:pPr lvl="1"/>
            <a:r>
              <a:rPr lang="en-US" altLang="en-US" smtClean="0"/>
              <a:t>A classroom manager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529513" y="6140450"/>
            <a:ext cx="950912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2-1</a:t>
            </a:r>
            <a:endParaRPr lang="en-US" sz="1400" b="1" dirty="0">
              <a:latin typeface="+mn-lt"/>
            </a:endParaRPr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CERT Instructor</a:t>
            </a:r>
            <a:endParaRPr lang="en-US" dirty="0"/>
          </a:p>
        </p:txBody>
      </p:sp>
      <p:pic>
        <p:nvPicPr>
          <p:cNvPr id="7174" name="Picture 9" descr="MVC-032S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9400" y="1502569"/>
            <a:ext cx="6096000" cy="4572000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17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Your Role as Instructor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2-</a:t>
            </a:r>
            <a:fld id="{2320528B-B1B3-4567-A44B-034E9D13BB3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529513" y="6140450"/>
            <a:ext cx="950912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2-2</a:t>
            </a:r>
            <a:endParaRPr lang="en-US" sz="1400" b="1" dirty="0">
              <a:latin typeface="+mn-lt"/>
            </a:endParaRPr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5199" y="76200"/>
            <a:ext cx="7687481" cy="825500"/>
          </a:xfrm>
        </p:spPr>
        <p:txBody>
          <a:bodyPr/>
          <a:lstStyle/>
          <a:p>
            <a:r>
              <a:rPr lang="en-US" altLang="en-US" dirty="0"/>
              <a:t>Role #1: </a:t>
            </a:r>
            <a:r>
              <a:rPr lang="en-US" altLang="en-US" dirty="0" smtClean="0"/>
              <a:t>SME</a:t>
            </a:r>
            <a:endParaRPr lang="en-US" dirty="0"/>
          </a:p>
        </p:txBody>
      </p:sp>
      <p:sp>
        <p:nvSpPr>
          <p:cNvPr id="819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Learning objectives and content for each of the </a:t>
            </a:r>
            <a:r>
              <a:rPr lang="en-US" altLang="en-US" i="1" smtClean="0"/>
              <a:t>CERT Basic Training </a:t>
            </a:r>
            <a:r>
              <a:rPr lang="en-US" altLang="en-US" smtClean="0"/>
              <a:t>units</a:t>
            </a:r>
          </a:p>
          <a:p>
            <a:r>
              <a:rPr lang="en-US" altLang="en-US" smtClean="0"/>
              <a:t>How units relate to each other</a:t>
            </a:r>
          </a:p>
          <a:p>
            <a:r>
              <a:rPr lang="en-US" altLang="en-US" smtClean="0"/>
              <a:t>How to conduct hands-on exercises effectively</a:t>
            </a:r>
          </a:p>
        </p:txBody>
      </p:sp>
      <p:sp>
        <p:nvSpPr>
          <p:cNvPr id="819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Your Role as Instructor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2-</a:t>
            </a:r>
            <a:fld id="{D1399C96-3F3D-4429-8E1A-377D0427CF9F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529513" y="6140450"/>
            <a:ext cx="950912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2-2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Your Role as Instructor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2-</a:t>
            </a:r>
            <a:fld id="{F10FD4AB-2D6E-42C2-8FD5-78BF55CC0508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Knows how to transfer knowledge</a:t>
            </a:r>
          </a:p>
          <a:p>
            <a:pPr lvl="1"/>
            <a:r>
              <a:rPr lang="en-US" altLang="en-US" smtClean="0"/>
              <a:t>How people learn and how to teach to different learning styles</a:t>
            </a:r>
          </a:p>
          <a:p>
            <a:pPr lvl="1"/>
            <a:r>
              <a:rPr lang="en-US" altLang="en-US" smtClean="0"/>
              <a:t>What adults need from the instructor to learn best</a:t>
            </a:r>
          </a:p>
          <a:p>
            <a:pPr lvl="1"/>
            <a:r>
              <a:rPr lang="en-US" altLang="en-US" smtClean="0"/>
              <a:t>Effective presentation skills </a:t>
            </a:r>
          </a:p>
          <a:p>
            <a:pPr lvl="1"/>
            <a:endParaRPr lang="en-US" altLang="en-US" smtClean="0"/>
          </a:p>
        </p:txBody>
      </p:sp>
      <p:sp>
        <p:nvSpPr>
          <p:cNvPr id="6" name="TextBox 5"/>
          <p:cNvSpPr txBox="1"/>
          <p:nvPr/>
        </p:nvSpPr>
        <p:spPr>
          <a:xfrm>
            <a:off x="7529513" y="6140450"/>
            <a:ext cx="950912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2-2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xfrm>
            <a:off x="965200" y="117475"/>
            <a:ext cx="768826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>
                <a:solidFill>
                  <a:schemeClr val="bg1"/>
                </a:solidFill>
                <a:cs typeface="Times New Roman" pitchFamily="18" charset="0"/>
              </a:rPr>
              <a:t>Role #2: Trainer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Your Role as Instructor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2-</a:t>
            </a:r>
            <a:fld id="{84926A1B-E49C-4D0A-A793-ACCD9DF12E4F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Knows how to determine if behavior has changed</a:t>
            </a:r>
          </a:p>
          <a:p>
            <a:pPr lvl="1"/>
            <a:r>
              <a:rPr lang="en-US" altLang="en-US" smtClean="0"/>
              <a:t>Formal and informal ways</a:t>
            </a:r>
          </a:p>
          <a:p>
            <a:pPr lvl="1"/>
            <a:r>
              <a:rPr lang="en-US" altLang="en-US" smtClean="0"/>
              <a:t>Questioning skills</a:t>
            </a:r>
          </a:p>
          <a:p>
            <a:pPr lvl="1"/>
            <a:r>
              <a:rPr lang="en-US" altLang="en-US" smtClean="0"/>
              <a:t>Giving feedback </a:t>
            </a:r>
          </a:p>
          <a:p>
            <a:pPr lvl="1"/>
            <a:endParaRPr lang="en-US" altLang="en-US" smtClean="0"/>
          </a:p>
          <a:p>
            <a:pPr lvl="1"/>
            <a:endParaRPr lang="en-US" altLang="en-US" smtClean="0"/>
          </a:p>
        </p:txBody>
      </p:sp>
      <p:sp>
        <p:nvSpPr>
          <p:cNvPr id="6" name="TextBox 5"/>
          <p:cNvSpPr txBox="1"/>
          <p:nvPr/>
        </p:nvSpPr>
        <p:spPr>
          <a:xfrm>
            <a:off x="7529513" y="6140450"/>
            <a:ext cx="950912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2-3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xfrm>
            <a:off x="965200" y="117475"/>
            <a:ext cx="768826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>
                <a:solidFill>
                  <a:schemeClr val="bg1"/>
                </a:solidFill>
                <a:cs typeface="Times New Roman" pitchFamily="18" charset="0"/>
              </a:rPr>
              <a:t>Role #3: Evaluator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6&quot;/&gt;&lt;/object&gt;&lt;object type=&quot;3&quot; unique_id=&quot;10005&quot;&gt;&lt;property id=&quot;20148&quot; value=&quot;5&quot;/&gt;&lt;property id=&quot;20300&quot; value=&quot;Slide 2 - &amp;quot;What Do You Think?&amp;quot;&quot;/&gt;&lt;property id=&quot;20307&quot; value=&quot;309&quot;/&gt;&lt;/object&gt;&lt;object type=&quot;3&quot; unique_id=&quot;10006&quot;&gt;&lt;property id=&quot;20148&quot; value=&quot;5&quot;/&gt;&lt;property id=&quot;20300&quot; value=&quot;Slide 3 - &amp;quot;Goal of CERT Basic Training&amp;quot;&quot;/&gt;&lt;property id=&quot;20307&quot; value=&quot;316&quot;/&gt;&lt;/object&gt;&lt;object type=&quot;3&quot; unique_id=&quot;10007&quot;&gt;&lt;property id=&quot;20148&quot; value=&quot;5&quot;/&gt;&lt;property id=&quot;20300&quot; value=&quot;Slide 4 - &amp;quot;Unit Objectives&amp;quot;&quot;/&gt;&lt;property id=&quot;20307&quot; value=&quot;291&quot;/&gt;&lt;/object&gt;&lt;object type=&quot;3&quot; unique_id=&quot;10008&quot;&gt;&lt;property id=&quot;20148&quot; value=&quot;5&quot;/&gt;&lt;property id=&quot;20300&quot; value=&quot;Slide 5 - &amp;quot;Instructor Roles&amp;quot;&quot;/&gt;&lt;property id=&quot;20307&quot; value=&quot;311&quot;/&gt;&lt;/object&gt;&lt;object type=&quot;3&quot; unique_id=&quot;10009&quot;&gt;&lt;property id=&quot;20148&quot; value=&quot;5&quot;/&gt;&lt;property id=&quot;20300&quot; value=&quot;Slide 6&quot;/&gt;&lt;property id=&quot;20307&quot; value=&quot;301&quot;/&gt;&lt;/object&gt;&lt;object type=&quot;3&quot; unique_id=&quot;10010&quot;&gt;&lt;property id=&quot;20148&quot; value=&quot;5&quot;/&gt;&lt;property id=&quot;20300&quot; value=&quot;Slide 7&quot;/&gt;&lt;property id=&quot;20307&quot; value=&quot;302&quot;/&gt;&lt;/object&gt;&lt;object type=&quot;3&quot; unique_id=&quot;10011&quot;&gt;&lt;property id=&quot;20148&quot; value=&quot;5&quot;/&gt;&lt;property id=&quot;20300&quot; value=&quot;Slide 8&quot;/&gt;&lt;property id=&quot;20307&quot; value=&quot;303&quot;/&gt;&lt;/object&gt;&lt;object type=&quot;3&quot; unique_id=&quot;10012&quot;&gt;&lt;property id=&quot;20148&quot; value=&quot;5&quot;/&gt;&lt;property id=&quot;20300&quot; value=&quot;Slide 9&quot;/&gt;&lt;property id=&quot;20307&quot; value=&quot;304&quot;/&gt;&lt;/object&gt;&lt;object type=&quot;3&quot; unique_id=&quot;10013&quot;&gt;&lt;property id=&quot;20148&quot; value=&quot;5&quot;/&gt;&lt;property id=&quot;20300&quot; value=&quot;Slide 10&quot;/&gt;&lt;property id=&quot;20307&quot; value=&quot;305&quot;/&gt;&lt;/object&gt;&lt;object type=&quot;3&quot; unique_id=&quot;10014&quot;&gt;&lt;property id=&quot;20148&quot; value=&quot;5&quot;/&gt;&lt;property id=&quot;20300&quot; value=&quot;Slide 11&quot;/&gt;&lt;property id=&quot;20307&quot; value=&quot;318&quot;/&gt;&lt;/object&gt;&lt;object type=&quot;3&quot; unique_id=&quot;10015&quot;&gt;&lt;property id=&quot;20148&quot; value=&quot;5&quot;/&gt;&lt;property id=&quot;20300&quot; value=&quot;Slide 12&quot;/&gt;&lt;property id=&quot;20307&quot; value=&quot;319&quot;/&gt;&lt;/object&gt;&lt;object type=&quot;3&quot; unique_id=&quot;10016&quot;&gt;&lt;property id=&quot;20148&quot; value=&quot;5&quot;/&gt;&lt;property id=&quot;20300&quot; value=&quot;Slide 13&quot;/&gt;&lt;property id=&quot;20307&quot; value=&quot;306&quot;/&gt;&lt;/object&gt;&lt;object type=&quot;3&quot; unique_id=&quot;10017&quot;&gt;&lt;property id=&quot;20148&quot; value=&quot;5&quot;/&gt;&lt;property id=&quot;20300&quot; value=&quot;Slide 14&quot;/&gt;&lt;property id=&quot;20307&quot; value=&quot;320&quot;/&gt;&lt;/object&gt;&lt;object type=&quot;3&quot; unique_id=&quot;10018&quot;&gt;&lt;property id=&quot;20148&quot; value=&quot;5&quot;/&gt;&lt;property id=&quot;20300&quot; value=&quot;Slide 15&quot;/&gt;&lt;property id=&quot;20307&quot; value=&quot;321&quot;/&gt;&lt;/object&gt;&lt;object type=&quot;3&quot; unique_id=&quot;10019&quot;&gt;&lt;property id=&quot;20148&quot; value=&quot;5&quot;/&gt;&lt;property id=&quot;20300&quot; value=&quot;Slide 16&quot;/&gt;&lt;property id=&quot;20307&quot; value=&quot;307&quot;/&gt;&lt;/object&gt;&lt;object type=&quot;3&quot; unique_id=&quot;10020&quot;&gt;&lt;property id=&quot;20148&quot; value=&quot;5&quot;/&gt;&lt;property id=&quot;20300&quot; value=&quot;Slide 17&quot;/&gt;&lt;property id=&quot;20307&quot; value=&quot;345&quot;/&gt;&lt;/object&gt;&lt;object type=&quot;3&quot; unique_id=&quot;10021&quot;&gt;&lt;property id=&quot;20148&quot; value=&quot;5&quot;/&gt;&lt;property id=&quot;20300&quot; value=&quot;Slide 18&quot;/&gt;&lt;property id=&quot;20307&quot; value=&quot;346&quot;/&gt;&lt;/object&gt;&lt;object type=&quot;3&quot; unique_id=&quot;10022&quot;&gt;&lt;property id=&quot;20148&quot; value=&quot;5&quot;/&gt;&lt;property id=&quot;20300&quot; value=&quot;Slide 19&quot;/&gt;&lt;property id=&quot;20307&quot; value=&quot;344&quot;/&gt;&lt;/object&gt;&lt;object type=&quot;3&quot; unique_id=&quot;10023&quot;&gt;&lt;property id=&quot;20148&quot; value=&quot;5&quot;/&gt;&lt;property id=&quot;20300&quot; value=&quot;Slide 20&quot;/&gt;&lt;property id=&quot;20307&quot; value=&quot;317&quot;/&gt;&lt;/object&gt;&lt;object type=&quot;3&quot; unique_id=&quot;10024&quot;&gt;&lt;property id=&quot;20148&quot; value=&quot;5&quot;/&gt;&lt;property id=&quot;20300&quot; value=&quot;Slide 21&quot;/&gt;&lt;property id=&quot;20307&quot; value=&quot;322&quot;/&gt;&lt;/object&gt;&lt;object type=&quot;3&quot; unique_id=&quot;10025&quot;&gt;&lt;property id=&quot;20148&quot; value=&quot;5&quot;/&gt;&lt;property id=&quot;20300&quot; value=&quot;Slide 22&quot;/&gt;&lt;property id=&quot;20307&quot; value=&quot;347&quot;/&gt;&lt;/object&gt;&lt;object type=&quot;3&quot; unique_id=&quot;10026&quot;&gt;&lt;property id=&quot;20148&quot; value=&quot;5&quot;/&gt;&lt;property id=&quot;20300&quot; value=&quot;Slide 23&quot;/&gt;&lt;property id=&quot;20307&quot; value=&quot;323&quot;/&gt;&lt;/object&gt;&lt;object type=&quot;3&quot; unique_id=&quot;10027&quot;&gt;&lt;property id=&quot;20148&quot; value=&quot;5&quot;/&gt;&lt;property id=&quot;20300&quot; value=&quot;Slide 24&quot;/&gt;&lt;property id=&quot;20307&quot; value=&quot;324&quot;/&gt;&lt;/object&gt;&lt;object type=&quot;3&quot; unique_id=&quot;10028&quot;&gt;&lt;property id=&quot;20148&quot; value=&quot;5&quot;/&gt;&lt;property id=&quot;20300&quot; value=&quot;Slide 25&quot;/&gt;&lt;property id=&quot;20307&quot; value=&quot;325&quot;/&gt;&lt;/object&gt;&lt;object type=&quot;3&quot; unique_id=&quot;10029&quot;&gt;&lt;property id=&quot;20148&quot; value=&quot;5&quot;/&gt;&lt;property id=&quot;20300&quot; value=&quot;Slide 26&quot;/&gt;&lt;property id=&quot;20307&quot; value=&quot;326&quot;/&gt;&lt;/object&gt;&lt;object type=&quot;3&quot; unique_id=&quot;10030&quot;&gt;&lt;property id=&quot;20148&quot; value=&quot;5&quot;/&gt;&lt;property id=&quot;20300&quot; value=&quot;Slide 27&quot;/&gt;&lt;property id=&quot;20307&quot; value=&quot;327&quot;/&gt;&lt;/object&gt;&lt;object type=&quot;3&quot; unique_id=&quot;10031&quot;&gt;&lt;property id=&quot;20148&quot; value=&quot;5&quot;/&gt;&lt;property id=&quot;20300&quot; value=&quot;Slide 28&quot;/&gt;&lt;property id=&quot;20307&quot; value=&quot;328&quot;/&gt;&lt;/object&gt;&lt;object type=&quot;3&quot; unique_id=&quot;10032&quot;&gt;&lt;property id=&quot;20148&quot; value=&quot;5&quot;/&gt;&lt;property id=&quot;20300&quot; value=&quot;Slide 29&quot;/&gt;&lt;property id=&quot;20307&quot; value=&quot;329&quot;/&gt;&lt;/object&gt;&lt;object type=&quot;3&quot; unique_id=&quot;10033&quot;&gt;&lt;property id=&quot;20148&quot; value=&quot;5&quot;/&gt;&lt;property id=&quot;20300&quot; value=&quot;Slide 30&quot;/&gt;&lt;property id=&quot;20307&quot; value=&quot;330&quot;/&gt;&lt;/object&gt;&lt;object type=&quot;3&quot; unique_id=&quot;10034&quot;&gt;&lt;property id=&quot;20148&quot; value=&quot;5&quot;/&gt;&lt;property id=&quot;20300&quot; value=&quot;Slide 31&quot;/&gt;&lt;property id=&quot;20307&quot; value=&quot;331&quot;/&gt;&lt;/object&gt;&lt;object type=&quot;3&quot; unique_id=&quot;10035&quot;&gt;&lt;property id=&quot;20148&quot; value=&quot;5&quot;/&gt;&lt;property id=&quot;20300&quot; value=&quot;Slide 32&quot;/&gt;&lt;property id=&quot;20307&quot; value=&quot;332&quot;/&gt;&lt;/object&gt;&lt;object type=&quot;3&quot; unique_id=&quot;10036&quot;&gt;&lt;property id=&quot;20148&quot; value=&quot;5&quot;/&gt;&lt;property id=&quot;20300&quot; value=&quot;Slide 33&quot;/&gt;&lt;property id=&quot;20307&quot; value=&quot;333&quot;/&gt;&lt;/object&gt;&lt;object type=&quot;3&quot; unique_id=&quot;10037&quot;&gt;&lt;property id=&quot;20148&quot; value=&quot;5&quot;/&gt;&lt;property id=&quot;20300&quot; value=&quot;Slide 34&quot;/&gt;&lt;property id=&quot;20307&quot; value=&quot;334&quot;/&gt;&lt;/object&gt;&lt;object type=&quot;3&quot; unique_id=&quot;10038&quot;&gt;&lt;property id=&quot;20148&quot; value=&quot;5&quot;/&gt;&lt;property id=&quot;20300&quot; value=&quot;Slide 35&quot;/&gt;&lt;property id=&quot;20307&quot; value=&quot;335&quot;/&gt;&lt;/object&gt;&lt;object type=&quot;3&quot; unique_id=&quot;10039&quot;&gt;&lt;property id=&quot;20148&quot; value=&quot;5&quot;/&gt;&lt;property id=&quot;20300&quot; value=&quot;Slide 36&quot;/&gt;&lt;property id=&quot;20307&quot; value=&quot;336&quot;/&gt;&lt;/object&gt;&lt;object type=&quot;3&quot; unique_id=&quot;10040&quot;&gt;&lt;property id=&quot;20148&quot; value=&quot;5&quot;/&gt;&lt;property id=&quot;20300&quot; value=&quot;Slide 37&quot;/&gt;&lt;property id=&quot;20307&quot; value=&quot;337&quot;/&gt;&lt;/object&gt;&lt;object type=&quot;3&quot; unique_id=&quot;10041&quot;&gt;&lt;property id=&quot;20148&quot; value=&quot;5&quot;/&gt;&lt;property id=&quot;20300&quot; value=&quot;Slide 38&quot;/&gt;&lt;property id=&quot;20307&quot; value=&quot;338&quot;/&gt;&lt;/object&gt;&lt;object type=&quot;3&quot; unique_id=&quot;10042&quot;&gt;&lt;property id=&quot;20148&quot; value=&quot;5&quot;/&gt;&lt;property id=&quot;20300&quot; value=&quot;Slide 39&quot;/&gt;&lt;property id=&quot;20307&quot; value=&quot;339&quot;/&gt;&lt;/object&gt;&lt;object type=&quot;3&quot; unique_id=&quot;10043&quot;&gt;&lt;property id=&quot;20148&quot; value=&quot;5&quot;/&gt;&lt;property id=&quot;20300&quot; value=&quot;Slide 40&quot;/&gt;&lt;property id=&quot;20307&quot; value=&quot;340&quot;/&gt;&lt;/object&gt;&lt;object type=&quot;3&quot; unique_id=&quot;10044&quot;&gt;&lt;property id=&quot;20148&quot; value=&quot;5&quot;/&gt;&lt;property id=&quot;20300&quot; value=&quot;Slide 41&quot;/&gt;&lt;property id=&quot;20307&quot; value=&quot;348&quot;/&gt;&lt;/object&gt;&lt;object type=&quot;3&quot; unique_id=&quot;10045&quot;&gt;&lt;property id=&quot;20148&quot; value=&quot;5&quot;/&gt;&lt;property id=&quot;20300&quot; value=&quot;Slide 42&quot;/&gt;&lt;property id=&quot;20307&quot; value=&quot;341&quot;/&gt;&lt;/object&gt;&lt;/object&gt;&lt;/object&gt;&lt;/database&gt;"/>
</p:tagLst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C4E6717E8D334DB41EECC6BFB9AFD2" ma:contentTypeVersion="0" ma:contentTypeDescription="Create a new document." ma:contentTypeScope="" ma:versionID="e040c4fd0f68f005cdd4875e4a8a37c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E44CC6D-49E3-4424-8924-1E632B3858E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957C82D-52C7-4AD5-85A3-DCB09899D1A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E11D58D9-95CB-45B9-9ACB-7D276EEDE8D4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purl.org/dc/dcmitype/"/>
    <ds:schemaRef ds:uri="http://schemas.openxmlformats.org/package/2006/metadata/core-properties"/>
    <ds:schemaRef ds:uri="http://www.w3.org/XML/1998/namespace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2208</TotalTime>
  <Words>1475</Words>
  <Application>Microsoft Office PowerPoint</Application>
  <PresentationFormat>On-screen Show (4:3)</PresentationFormat>
  <Paragraphs>341</Paragraphs>
  <Slides>43</Slides>
  <Notes>43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Custom Design</vt:lpstr>
      <vt:lpstr>Unit 2: Your Role as Instructor</vt:lpstr>
      <vt:lpstr>What Do You Think?</vt:lpstr>
      <vt:lpstr>Goal of CERT Basic Training</vt:lpstr>
      <vt:lpstr>Unit Objectives</vt:lpstr>
      <vt:lpstr>Instructor Roles</vt:lpstr>
      <vt:lpstr>The CERT Instructor</vt:lpstr>
      <vt:lpstr>Role #1: SME</vt:lpstr>
      <vt:lpstr>Role #2: Trainer</vt:lpstr>
      <vt:lpstr>Role #3: Evaluator</vt:lpstr>
      <vt:lpstr>Role #4: Friend/Coach</vt:lpstr>
      <vt:lpstr>What Do You Think?</vt:lpstr>
      <vt:lpstr>Providing Motivation</vt:lpstr>
      <vt:lpstr>Role #5: Role Model</vt:lpstr>
      <vt:lpstr>What Do You Think?</vt:lpstr>
      <vt:lpstr>Modeling CERT Values</vt:lpstr>
      <vt:lpstr>Role #6: Classroom Manager</vt:lpstr>
      <vt:lpstr>Instructor Roles </vt:lpstr>
      <vt:lpstr>Instructor Roles (con’t)</vt:lpstr>
      <vt:lpstr>What Do You Think?</vt:lpstr>
      <vt:lpstr>CERT Instructor Qualities</vt:lpstr>
      <vt:lpstr>Presenter Qualities</vt:lpstr>
      <vt:lpstr>What Do You Think?</vt:lpstr>
      <vt:lpstr>A Good Presenter</vt:lpstr>
      <vt:lpstr>Exercise</vt:lpstr>
      <vt:lpstr>What Do You Think?</vt:lpstr>
      <vt:lpstr>Presenter Appearance</vt:lpstr>
      <vt:lpstr>What Do You Think?</vt:lpstr>
      <vt:lpstr>Presenter Eyes</vt:lpstr>
      <vt:lpstr>What Do You Think?</vt:lpstr>
      <vt:lpstr>Presenter Ears</vt:lpstr>
      <vt:lpstr>What Do You Think?</vt:lpstr>
      <vt:lpstr>Presenter Face</vt:lpstr>
      <vt:lpstr>What Do You Think?</vt:lpstr>
      <vt:lpstr>Presenter Voice</vt:lpstr>
      <vt:lpstr>What Do You Think?</vt:lpstr>
      <vt:lpstr>Presenter Stance</vt:lpstr>
      <vt:lpstr>What Do You Think?</vt:lpstr>
      <vt:lpstr>Presenter Arms</vt:lpstr>
      <vt:lpstr>What Do You Think?</vt:lpstr>
      <vt:lpstr>Presenter Feet</vt:lpstr>
      <vt:lpstr>Presenter Attitude</vt:lpstr>
      <vt:lpstr>Unit Summary</vt:lpstr>
      <vt:lpstr>Unit Summary (con’t)</vt:lpstr>
    </vt:vector>
  </TitlesOfParts>
  <Company>FEMA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2: Your Role as Instructor - CERT Basic Train-the-Trainer Presentation</dc:title>
  <dc:subject>This presentation contains Unit 2 of the Train-the-Trainer Course for CERT Basic Training.</dc:subject>
  <dc:creator>FEMA;Community Emergency Response Team</dc:creator>
  <cp:keywords>FEMA, CERT, basic, training, train-the-trainer, unit 2, role, instructor</cp:keywords>
  <cp:lastModifiedBy>Jones, Cynthia</cp:lastModifiedBy>
  <cp:revision>234</cp:revision>
  <cp:lastPrinted>2005-12-21T16:28:49Z</cp:lastPrinted>
  <dcterms:created xsi:type="dcterms:W3CDTF">2005-12-20T16:22:26Z</dcterms:created>
  <dcterms:modified xsi:type="dcterms:W3CDTF">2016-07-06T16:04:02Z</dcterms:modified>
</cp:coreProperties>
</file>