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34"/>
  </p:notesMasterIdLst>
  <p:handoutMasterIdLst>
    <p:handoutMasterId r:id="rId35"/>
  </p:handoutMasterIdLst>
  <p:sldIdLst>
    <p:sldId id="256" r:id="rId5"/>
    <p:sldId id="291" r:id="rId6"/>
    <p:sldId id="303" r:id="rId7"/>
    <p:sldId id="304" r:id="rId8"/>
    <p:sldId id="305" r:id="rId9"/>
    <p:sldId id="301" r:id="rId10"/>
    <p:sldId id="302" r:id="rId11"/>
    <p:sldId id="307" r:id="rId12"/>
    <p:sldId id="308" r:id="rId13"/>
    <p:sldId id="309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3" r:id="rId24"/>
    <p:sldId id="324" r:id="rId25"/>
    <p:sldId id="325" r:id="rId26"/>
    <p:sldId id="326" r:id="rId27"/>
    <p:sldId id="327" r:id="rId28"/>
    <p:sldId id="328" r:id="rId29"/>
    <p:sldId id="329" r:id="rId30"/>
    <p:sldId id="330" r:id="rId31"/>
    <p:sldId id="331" r:id="rId32"/>
    <p:sldId id="332" r:id="rId33"/>
  </p:sldIdLst>
  <p:sldSz cx="9144000" cy="6858000" type="screen4x3"/>
  <p:notesSz cx="6858000" cy="9144000"/>
  <p:custDataLst>
    <p:tags r:id="rId3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>
        <p:scale>
          <a:sx n="80" d="100"/>
          <a:sy n="80" d="100"/>
        </p:scale>
        <p:origin x="-1716" y="-156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01B360F-5DE4-4CA2-92B1-44FE70833A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733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60FE26-7F0D-4A79-BBDC-FBACFEE915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9419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24E113E3-24AC-49A3-B506-77B1901991ED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3D7ACE1-5D98-4801-8DE5-07B005163F75}" type="slidenum">
              <a:rPr lang="en-US" altLang="en-US" sz="1200" smtClean="0"/>
              <a:pPr/>
              <a:t>2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482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0F75AADE-9F14-4425-A9E6-4E98A3FD7741}" type="slidenum">
              <a:rPr lang="en-US" altLang="en-US" sz="1200"/>
              <a:pPr algn="r"/>
              <a:t>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58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AEE91A93-FE57-43E7-B848-7393687C47B9}" type="slidenum">
              <a:rPr lang="en-US" altLang="en-US" sz="1200"/>
              <a:pPr algn="r"/>
              <a:t>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686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387F3F59-BA23-46B1-BB54-87A671865644}" type="slidenum">
              <a:rPr lang="en-US" altLang="en-US" sz="1200"/>
              <a:pPr algn="r"/>
              <a:t>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78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4B5A551B-E1E7-4317-B8A2-C9C98D54842F}" type="slidenum">
              <a:rPr lang="en-US" altLang="en-US" sz="1200"/>
              <a:pPr algn="r"/>
              <a:t>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4554" y="3496292"/>
            <a:ext cx="8048171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Times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42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FADD67C8-369B-407E-A1C8-E69DABF79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91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D8C0077D-8ACD-498F-BD81-36DFFB00A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099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98C38CC6-F0A5-436F-A0E5-1F459AD35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37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77832" y="120263"/>
            <a:ext cx="8255000" cy="6100762"/>
          </a:xfrm>
        </p:spPr>
        <p:txBody>
          <a:bodyPr/>
          <a:lstStyle>
            <a:lvl1pPr marL="0" indent="0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C377546B-01CE-4ED9-99F5-9C41871EA1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39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41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8AAC4D34-DF04-488A-B890-07540857F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389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CB91CF49-2F38-44E7-9CF1-AE3CFA873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5959" y="72759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14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025" y="72763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5E73EF8C-E894-45E9-96E7-0B946C382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13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025" y="72760"/>
            <a:ext cx="8229600" cy="734762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2FD5F45E-EE43-4388-9330-EBC8BA9CB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03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Introduction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4A74E28A-C657-469B-9770-52F0EEB0C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5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2768EB31-6EE4-4264-80B1-E9182A13B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648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2DB89B92-606A-432E-8078-A7E6CD4A7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26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Train-the-Trainer:  Introduction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75FDB147-A26D-4AE2-B478-E7FBF09AC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ma.gov/cert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226" y="5848574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5766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 Basic Train-the-Trainer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1: Introduction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6205AFF1-1DB2-4B8C-A803-AA62646067F2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</a:t>
            </a:r>
            <a:endParaRPr lang="en-US" sz="1400" b="1" dirty="0">
              <a:latin typeface="+mn-lt"/>
            </a:endParaRPr>
          </a:p>
        </p:txBody>
      </p:sp>
      <p:sp>
        <p:nvSpPr>
          <p:cNvPr id="9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sp>
        <p:nvSpPr>
          <p:cNvPr id="1126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was the impetus for CERT?</a:t>
            </a:r>
          </a:p>
          <a:p>
            <a:pPr lvl="1"/>
            <a:r>
              <a:rPr lang="en-US" altLang="en-US" smtClean="0"/>
              <a:t>At least 9,000 (maybe as many as 100,000) killed in 1985 Mexico City earthquake</a:t>
            </a:r>
          </a:p>
          <a:p>
            <a:pPr lvl="2"/>
            <a:r>
              <a:rPr lang="en-US" altLang="en-US" smtClean="0"/>
              <a:t>700 saved by untrained volunteers </a:t>
            </a:r>
          </a:p>
          <a:p>
            <a:pPr lvl="2"/>
            <a:r>
              <a:rPr lang="en-US" altLang="en-US" smtClean="0"/>
              <a:t>100 volunteers died trying to help </a:t>
            </a:r>
          </a:p>
          <a:p>
            <a:pPr lvl="1"/>
            <a:r>
              <a:rPr lang="en-US" altLang="en-US" smtClean="0"/>
              <a:t>City of Los Angeles Fire Department (LAFD) recognized that citizens likely to be on their own during early stages of disaster</a:t>
            </a:r>
          </a:p>
          <a:p>
            <a:pPr lvl="1"/>
            <a:r>
              <a:rPr lang="en-US" altLang="en-US" smtClean="0"/>
              <a:t>Piloted CERT training in 1986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CERT Impetus</a:t>
            </a:r>
            <a:endParaRPr lang="en-US" dirty="0"/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19547AAB-E30E-4069-A8AE-13F7A27C611D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3426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</a:t>
            </a:r>
            <a:endParaRPr lang="en-US" sz="1400" b="1" dirty="0">
              <a:latin typeface="+mn-lt"/>
            </a:endParaRP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1229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82600" y="1201738"/>
            <a:ext cx="8229600" cy="4664075"/>
          </a:xfrm>
        </p:spPr>
        <p:txBody>
          <a:bodyPr/>
          <a:lstStyle/>
          <a:p>
            <a:r>
              <a:rPr lang="en-US" altLang="en-US" b="1" smtClean="0"/>
              <a:t>How did the CERT Program spread?</a:t>
            </a:r>
          </a:p>
          <a:p>
            <a:pPr lvl="1">
              <a:buFontTx/>
              <a:buNone/>
            </a:pPr>
            <a:endParaRPr lang="en-US" altLang="en-US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77DBE2EE-31DE-4B83-B55A-B8E2561BC7CB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</a:t>
            </a:r>
            <a:endParaRPr lang="en-US" sz="1400" b="1" dirty="0">
              <a:latin typeface="+mn-lt"/>
            </a:endParaRP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1331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82600" y="1201738"/>
            <a:ext cx="8229600" cy="4735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smtClean="0"/>
              <a:t>How did the CERT Program spread?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Other jurisdictions adapted CERT model for earthquake response to their communities. 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Orlando (FL) then adapted CERT model for hurricane response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Early 1990s Federal Emergency Management Agency (FEMA) felt that CERT should be made available to communities nationwide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1994 Emergency Management Institute (EMI) at FEMA began conducting </a:t>
            </a:r>
            <a:r>
              <a:rPr lang="en-US" altLang="en-US" i="1" smtClean="0"/>
              <a:t>CERT Train-the-Trainer</a:t>
            </a:r>
            <a:r>
              <a:rPr lang="en-US" altLang="en-US" smtClean="0"/>
              <a:t> course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How CERT Spread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786C40ED-AF89-4CF6-B5FF-8A21980BA96E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3426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</a:t>
            </a:r>
            <a:endParaRPr lang="en-US" sz="1400" b="1" dirty="0">
              <a:latin typeface="+mn-lt"/>
            </a:endParaRP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1434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82600" y="1201738"/>
            <a:ext cx="8229600" cy="4700587"/>
          </a:xfrm>
        </p:spPr>
        <p:txBody>
          <a:bodyPr/>
          <a:lstStyle/>
          <a:p>
            <a:r>
              <a:rPr lang="en-US" altLang="en-US" b="1" smtClean="0"/>
              <a:t>Where is the CERT Program currently housed?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BF566681-B21E-4568-B0A1-7B6AC4207CFF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</a:t>
            </a:r>
            <a:endParaRPr lang="en-US" sz="1400" b="1" dirty="0">
              <a:latin typeface="+mn-lt"/>
            </a:endParaRPr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1536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82600" y="1201738"/>
            <a:ext cx="8229600" cy="4498975"/>
          </a:xfrm>
        </p:spPr>
        <p:txBody>
          <a:bodyPr/>
          <a:lstStyle/>
          <a:p>
            <a:r>
              <a:rPr lang="en-US" altLang="en-US" b="1" smtClean="0"/>
              <a:t>Where is the CERT Program currently housed?</a:t>
            </a:r>
          </a:p>
          <a:p>
            <a:pPr lvl="1"/>
            <a:r>
              <a:rPr lang="en-US" altLang="en-US" smtClean="0"/>
              <a:t>Since 2003, CERT has been:</a:t>
            </a:r>
          </a:p>
          <a:p>
            <a:pPr lvl="2"/>
            <a:r>
              <a:rPr lang="en-US" altLang="en-US" smtClean="0"/>
              <a:t>Part of FEMA Community Preparedness Division</a:t>
            </a:r>
          </a:p>
          <a:p>
            <a:pPr lvl="2"/>
            <a:r>
              <a:rPr lang="en-US" altLang="en-US" smtClean="0"/>
              <a:t>Partner program to FEMA’s Citizen Corps Program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CERT Program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38F803D6-C500-4CBC-A34C-9A4E272F9314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</a:t>
            </a:r>
            <a:endParaRPr lang="en-US" sz="1400" b="1" dirty="0">
              <a:latin typeface="+mn-lt"/>
            </a:endParaRPr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16389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the CERT Program?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899E20A1-DA13-4785-B6CA-E7EC77712501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</a:t>
            </a:r>
            <a:endParaRPr lang="en-US" sz="1400" b="1" dirty="0">
              <a:latin typeface="+mn-lt"/>
            </a:endParaRPr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17413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the CERT Program?</a:t>
            </a:r>
          </a:p>
          <a:p>
            <a:pPr lvl="1"/>
            <a:r>
              <a:rPr lang="en-US" altLang="en-US" smtClean="0"/>
              <a:t>To be a response asset</a:t>
            </a:r>
          </a:p>
          <a:p>
            <a:pPr lvl="1"/>
            <a:r>
              <a:rPr lang="en-US" altLang="en-US" smtClean="0"/>
              <a:t>To be an extension of first responder services until professional responders arrive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CERT Purpose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DF63F675-C6A2-4A49-9A0C-FE7068B61E5F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</a:t>
            </a:r>
            <a:endParaRPr lang="en-US" sz="1400" b="1" dirty="0">
              <a:latin typeface="+mn-lt"/>
            </a:endParaRPr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18437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are the key messages and values of the CERT Program?</a:t>
            </a:r>
            <a:r>
              <a:rPr lang="en-US" altLang="en-US" smtClean="0"/>
              <a:t>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F63D3FE2-3C40-4FAD-88CD-22A341AA1C67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3426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</a:t>
            </a:r>
            <a:endParaRPr lang="en-US" sz="1400" b="1" dirty="0">
              <a:latin typeface="+mn-lt"/>
            </a:endParaRPr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CERT Train-the-Trainer:  Introduction</a:t>
            </a:r>
          </a:p>
        </p:txBody>
      </p:sp>
      <p:sp>
        <p:nvSpPr>
          <p:cNvPr id="19461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What are the key messages and values of the CERT Program?</a:t>
            </a:r>
            <a:r>
              <a:rPr lang="en-US" altLang="en-US" dirty="0" smtClean="0"/>
              <a:t> </a:t>
            </a:r>
          </a:p>
          <a:p>
            <a:pPr lvl="1"/>
            <a:r>
              <a:rPr lang="en-US" altLang="en-US" dirty="0" smtClean="0"/>
              <a:t>Safety, safety, safety</a:t>
            </a:r>
          </a:p>
          <a:p>
            <a:pPr lvl="1"/>
            <a:r>
              <a:rPr lang="en-US" altLang="en-US" dirty="0" smtClean="0"/>
              <a:t>Teamwork</a:t>
            </a:r>
          </a:p>
          <a:p>
            <a:pPr lvl="1"/>
            <a:r>
              <a:rPr lang="en-US" altLang="en-US" dirty="0" smtClean="0"/>
              <a:t>Community members helping each other </a:t>
            </a:r>
          </a:p>
          <a:p>
            <a:pPr lvl="1"/>
            <a:r>
              <a:rPr lang="en-US" altLang="en-US" dirty="0" smtClean="0"/>
              <a:t>Valuing volunteers and CERT</a:t>
            </a:r>
          </a:p>
          <a:p>
            <a:pPr lvl="1"/>
            <a:r>
              <a:rPr lang="en-US" altLang="en-US" dirty="0" smtClean="0"/>
              <a:t>Preparedness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CERT Values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34F13029-BA38-466B-9EB2-88565E283431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2156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</a:t>
            </a:r>
            <a:endParaRPr lang="en-US" sz="1400" b="1" dirty="0">
              <a:latin typeface="+mn-lt"/>
            </a:endParaRPr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altLang="en-US" smtClean="0"/>
              <a:t>Importance of each individual’s contribution</a:t>
            </a:r>
          </a:p>
          <a:p>
            <a:pPr lvl="1"/>
            <a:r>
              <a:rPr lang="en-US" altLang="en-US" smtClean="0"/>
              <a:t>Practice, practice, practice</a:t>
            </a:r>
          </a:p>
          <a:p>
            <a:pPr lvl="1"/>
            <a:r>
              <a:rPr lang="en-US" altLang="en-US" smtClean="0"/>
              <a:t>Self-sufficiency and problem-solving</a:t>
            </a:r>
          </a:p>
          <a:p>
            <a:pPr lvl="1"/>
            <a:r>
              <a:rPr lang="en-US" altLang="en-US" smtClean="0"/>
              <a:t>Leadership</a:t>
            </a:r>
          </a:p>
          <a:p>
            <a:pPr lvl="1"/>
            <a:r>
              <a:rPr lang="en-US" altLang="en-US" smtClean="0"/>
              <a:t>Ability to do greatest good for greatest number in shortest amount of time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CERT Values </a:t>
            </a:r>
            <a:r>
              <a:rPr lang="en-US" i="1" dirty="0" smtClean="0"/>
              <a:t>(</a:t>
            </a:r>
            <a:r>
              <a:rPr lang="en-US" i="1" dirty="0" err="1" smtClean="0"/>
              <a:t>con’t</a:t>
            </a:r>
            <a:r>
              <a:rPr lang="en-US" i="1" dirty="0" smtClean="0"/>
              <a:t>)</a:t>
            </a:r>
            <a:endParaRPr lang="en-US" i="1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 noGrp="1"/>
          </p:cNvSpPr>
          <p:nvPr/>
        </p:nvSpPr>
        <p:spPr bwMode="auto">
          <a:xfrm>
            <a:off x="7823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9C380B49-5126-4728-8F6F-341EB6D65088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13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pic>
        <p:nvPicPr>
          <p:cNvPr id="3080" name="Picture 7" descr="MVC-027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366838"/>
            <a:ext cx="3317875" cy="4424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Content Placeholder 2"/>
          <p:cNvSpPr>
            <a:spLocks noGrp="1"/>
          </p:cNvSpPr>
          <p:nvPr>
            <p:ph idx="1"/>
          </p:nvPr>
        </p:nvSpPr>
        <p:spPr>
          <a:xfrm>
            <a:off x="482600" y="1201738"/>
            <a:ext cx="4267530" cy="5173662"/>
          </a:xfrm>
        </p:spPr>
        <p:txBody>
          <a:bodyPr/>
          <a:lstStyle/>
          <a:p>
            <a:r>
              <a:rPr lang="en-US" altLang="en-US" dirty="0" smtClean="0"/>
              <a:t>Welcome to the Community Emergency </a:t>
            </a:r>
            <a:br>
              <a:rPr lang="en-US" altLang="en-US" dirty="0" smtClean="0"/>
            </a:br>
            <a:r>
              <a:rPr lang="en-US" altLang="en-US" dirty="0" smtClean="0"/>
              <a:t>Response Team </a:t>
            </a:r>
            <a:br>
              <a:rPr lang="en-US" altLang="en-US" dirty="0" smtClean="0"/>
            </a:br>
            <a:r>
              <a:rPr lang="en-US" altLang="en-US" dirty="0" smtClean="0"/>
              <a:t>Train-the-Trainer course!</a:t>
            </a:r>
          </a:p>
          <a:p>
            <a:endParaRPr lang="en-US" altLang="en-US" dirty="0" smtClean="0"/>
          </a:p>
        </p:txBody>
      </p:sp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Welcome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E16F4301-1342-40A9-99E8-82CA4FDD80E1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1-4</a:t>
            </a:r>
            <a:endParaRPr lang="en-US" sz="1400" b="1" dirty="0">
              <a:latin typeface="+mn-lt"/>
            </a:endParaRPr>
          </a:p>
        </p:txBody>
      </p:sp>
      <p:sp>
        <p:nvSpPr>
          <p:cNvPr id="21506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21509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How are CERTs deployed?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DAFCD606-EC9D-43C2-92D8-B160F8CDFC10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1-4</a:t>
            </a:r>
            <a:endParaRPr lang="en-US" sz="1400" b="1" dirty="0">
              <a:latin typeface="+mn-lt"/>
            </a:endParaRPr>
          </a:p>
        </p:txBody>
      </p:sp>
      <p:sp>
        <p:nvSpPr>
          <p:cNvPr id="22530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22533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Introduction and Course Overview covers information about CERT:</a:t>
            </a:r>
          </a:p>
          <a:p>
            <a:pPr lvl="1"/>
            <a:r>
              <a:rPr lang="en-US" altLang="en-US" smtClean="0"/>
              <a:t>History</a:t>
            </a:r>
          </a:p>
          <a:p>
            <a:pPr lvl="1"/>
            <a:r>
              <a:rPr lang="en-US" altLang="en-US" smtClean="0"/>
              <a:t>Purpose of </a:t>
            </a:r>
            <a:r>
              <a:rPr lang="en-US" altLang="en-US" i="1" smtClean="0"/>
              <a:t>CERT Basic Training</a:t>
            </a:r>
          </a:p>
          <a:p>
            <a:pPr lvl="1"/>
            <a:r>
              <a:rPr lang="en-US" altLang="en-US" smtClean="0"/>
              <a:t>Need for individual and community preparedness</a:t>
            </a:r>
          </a:p>
          <a:p>
            <a:pPr lvl="1"/>
            <a:r>
              <a:rPr lang="en-US" altLang="en-US" smtClean="0"/>
              <a:t>How CERTs operate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CERT Introduction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6A2FE93C-9BD4-4DC6-AF9C-8B07AB8D468D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1-4</a:t>
            </a:r>
            <a:endParaRPr lang="en-US" sz="1400" b="1" dirty="0">
              <a:latin typeface="+mn-lt"/>
            </a:endParaRPr>
          </a:p>
        </p:txBody>
      </p:sp>
      <p:sp>
        <p:nvSpPr>
          <p:cNvPr id="23554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Introduction and Course Overview also covers information about course:</a:t>
            </a:r>
          </a:p>
          <a:p>
            <a:pPr lvl="1"/>
            <a:r>
              <a:rPr lang="en-US" altLang="en-US" smtClean="0"/>
              <a:t>Overview and objectives</a:t>
            </a:r>
          </a:p>
          <a:p>
            <a:pPr lvl="1"/>
            <a:r>
              <a:rPr lang="en-US" altLang="en-US" smtClean="0"/>
              <a:t>Target audience</a:t>
            </a:r>
          </a:p>
          <a:p>
            <a:pPr lvl="1"/>
            <a:r>
              <a:rPr lang="en-US" altLang="en-US" smtClean="0"/>
              <a:t>Course agenda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sz="3600" dirty="0" smtClean="0"/>
              <a:t>CERT Introduction </a:t>
            </a:r>
            <a:r>
              <a:rPr lang="en-US" sz="3600" i="1" dirty="0" smtClean="0"/>
              <a:t>(</a:t>
            </a:r>
            <a:r>
              <a:rPr lang="en-US" sz="3600" i="1" dirty="0" err="1" smtClean="0"/>
              <a:t>con’t</a:t>
            </a:r>
            <a:r>
              <a:rPr lang="en-US" sz="3600" i="1" dirty="0" smtClean="0"/>
              <a:t>)</a:t>
            </a:r>
            <a:endParaRPr lang="en-US" sz="3600" i="1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595798D5-769F-4371-ABAD-3CB5A17503C6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1-5</a:t>
            </a:r>
            <a:endParaRPr lang="en-US" sz="1400" b="1" dirty="0">
              <a:latin typeface="+mn-lt"/>
            </a:endParaRPr>
          </a:p>
        </p:txBody>
      </p:sp>
      <p:sp>
        <p:nvSpPr>
          <p:cNvPr id="24578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2458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82600" y="1201738"/>
            <a:ext cx="8229600" cy="3774023"/>
          </a:xfrm>
        </p:spPr>
        <p:txBody>
          <a:bodyPr/>
          <a:lstStyle/>
          <a:p>
            <a:r>
              <a:rPr lang="en-US" altLang="en-US" smtClean="0"/>
              <a:t>This section covers:</a:t>
            </a:r>
          </a:p>
          <a:p>
            <a:pPr lvl="1"/>
            <a:r>
              <a:rPr lang="en-US" altLang="en-US" smtClean="0"/>
              <a:t>Instructor qualifications</a:t>
            </a:r>
          </a:p>
          <a:p>
            <a:pPr lvl="1"/>
            <a:r>
              <a:rPr lang="en-US" altLang="en-US" smtClean="0"/>
              <a:t>How to prepare content and classroom</a:t>
            </a:r>
          </a:p>
          <a:p>
            <a:pPr lvl="1"/>
            <a:r>
              <a:rPr lang="en-US" altLang="en-US" smtClean="0"/>
              <a:t>Instructor Guide Table of Contents</a:t>
            </a:r>
          </a:p>
          <a:p>
            <a:pPr lvl="1"/>
            <a:r>
              <a:rPr lang="en-US" altLang="en-US" smtClean="0"/>
              <a:t>Description of Instructor Guide and Participant Manual </a:t>
            </a:r>
          </a:p>
          <a:p>
            <a:pPr lvl="2"/>
            <a:r>
              <a:rPr lang="en-US" altLang="en-US" smtClean="0"/>
              <a:t>Available at </a:t>
            </a:r>
            <a:r>
              <a:rPr lang="en-US" altLang="en-US" smtClean="0">
                <a:hlinkClick r:id="rId3"/>
              </a:rPr>
              <a:t>www.fema.gov/cert/</a:t>
            </a:r>
            <a:r>
              <a:rPr lang="en-US" altLang="en-US" smtClean="0"/>
              <a:t>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altLang="en-US" sz="3600" dirty="0" smtClean="0"/>
              <a:t>Instructor Responsibilities</a:t>
            </a:r>
            <a:endParaRPr lang="en-US" sz="3600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A54D116C-A115-4FCB-B98B-822E8B36175F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3426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1-5</a:t>
            </a:r>
            <a:endParaRPr lang="en-US" sz="1400" b="1" dirty="0">
              <a:latin typeface="+mn-lt"/>
            </a:endParaRPr>
          </a:p>
        </p:txBody>
      </p:sp>
      <p:sp>
        <p:nvSpPr>
          <p:cNvPr id="12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sp>
        <p:nvSpPr>
          <p:cNvPr id="25605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Each unit begins with:</a:t>
            </a:r>
          </a:p>
          <a:p>
            <a:pPr lvl="1"/>
            <a:r>
              <a:rPr lang="en-US" altLang="en-US" smtClean="0"/>
              <a:t>Training Methods: Explains how unit is taught</a:t>
            </a:r>
          </a:p>
          <a:p>
            <a:pPr lvl="1"/>
            <a:r>
              <a:rPr lang="en-US" altLang="en-US" smtClean="0"/>
              <a:t>Resources Required and Equipment: Tells what materials are needed for unit</a:t>
            </a:r>
          </a:p>
          <a:p>
            <a:pPr lvl="1"/>
            <a:r>
              <a:rPr lang="en-US" altLang="en-US" smtClean="0"/>
              <a:t>Preparation: Tells what to prepare BEFORE class starts</a:t>
            </a:r>
          </a:p>
          <a:p>
            <a:pPr lvl="1"/>
            <a:r>
              <a:rPr lang="en-US" altLang="en-US" smtClean="0"/>
              <a:t>Notes: Suggests how to allocate time for unit</a:t>
            </a:r>
          </a:p>
          <a:p>
            <a:pPr lvl="1"/>
            <a:r>
              <a:rPr lang="en-US" altLang="en-US" smtClean="0"/>
              <a:t>Remarks: Has useful hints and tips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Unit </a:t>
            </a:r>
            <a:r>
              <a:rPr lang="en-US" altLang="en-US" dirty="0" smtClean="0"/>
              <a:t>Introduction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E3D25C39-AC1B-4E8C-8DC0-B6F1D89A3DF8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1-5</a:t>
            </a:r>
            <a:endParaRPr lang="en-US" sz="1400" b="1" dirty="0">
              <a:latin typeface="+mn-lt"/>
            </a:endParaRPr>
          </a:p>
        </p:txBody>
      </p:sp>
      <p:sp>
        <p:nvSpPr>
          <p:cNvPr id="26626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26629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Instructor Notes - left column </a:t>
            </a:r>
          </a:p>
          <a:p>
            <a:pPr lvl="1"/>
            <a:r>
              <a:rPr lang="en-US" altLang="en-US" smtClean="0"/>
              <a:t>Mini-copies of slides</a:t>
            </a:r>
          </a:p>
          <a:p>
            <a:pPr lvl="1"/>
            <a:r>
              <a:rPr lang="en-US" altLang="en-US" smtClean="0"/>
              <a:t>References to pages in Participant Manual</a:t>
            </a:r>
          </a:p>
          <a:p>
            <a:pPr lvl="1"/>
            <a:r>
              <a:rPr lang="en-US" altLang="en-US" smtClean="0"/>
              <a:t>Information for instructor only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altLang="en-US" dirty="0" smtClean="0"/>
              <a:t>Instructor  Guide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2435C4C7-1687-4BDF-8074-99239BF8D47A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69188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1-5</a:t>
            </a:r>
            <a:endParaRPr lang="en-US" sz="1400" b="1" dirty="0">
              <a:latin typeface="+mn-lt"/>
            </a:endParaRPr>
          </a:p>
        </p:txBody>
      </p:sp>
      <p:sp>
        <p:nvSpPr>
          <p:cNvPr id="7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sp>
        <p:nvSpPr>
          <p:cNvPr id="27653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Lesson Content - right column</a:t>
            </a:r>
          </a:p>
          <a:p>
            <a:pPr lvl="1"/>
            <a:r>
              <a:rPr lang="en-US" altLang="en-US" smtClean="0"/>
              <a:t>Lesson plan </a:t>
            </a:r>
          </a:p>
          <a:p>
            <a:pPr lvl="1"/>
            <a:r>
              <a:rPr lang="en-US" altLang="en-US" smtClean="0"/>
              <a:t>Instructions for facilitating the exercises</a:t>
            </a:r>
          </a:p>
          <a:p>
            <a:r>
              <a:rPr lang="en-US" altLang="en-US" smtClean="0"/>
              <a:t>Question icon </a:t>
            </a:r>
          </a:p>
          <a:p>
            <a:pPr lvl="1"/>
            <a:r>
              <a:rPr lang="en-US" altLang="en-US" smtClean="0"/>
              <a:t>Ask bolded discussion question in the right-hand column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altLang="en-US" dirty="0" smtClean="0"/>
              <a:t>Instructor Guide </a:t>
            </a:r>
            <a:r>
              <a:rPr lang="en-US" altLang="en-US" i="1" dirty="0" smtClean="0"/>
              <a:t>(</a:t>
            </a:r>
            <a:r>
              <a:rPr lang="en-US" altLang="en-US" i="1" dirty="0" err="1" smtClean="0"/>
              <a:t>con’t</a:t>
            </a:r>
            <a:r>
              <a:rPr lang="en-US" altLang="en-US" i="1" dirty="0" smtClean="0"/>
              <a:t>)</a:t>
            </a:r>
            <a:endParaRPr lang="en-US" i="1" dirty="0"/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1C6B37E8-C809-4676-B915-7574F2CC5972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3426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1-6</a:t>
            </a:r>
            <a:endParaRPr lang="en-US" sz="1400" b="1" dirty="0">
              <a:latin typeface="+mn-lt"/>
            </a:endParaRPr>
          </a:p>
        </p:txBody>
      </p:sp>
      <p:sp>
        <p:nvSpPr>
          <p:cNvPr id="9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sp>
        <p:nvSpPr>
          <p:cNvPr id="28677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CERT Basic Training course is classroom-based, instructor-led training </a:t>
            </a:r>
          </a:p>
          <a:p>
            <a:r>
              <a:rPr lang="en-US" altLang="en-US" smtClean="0"/>
              <a:t>All nine units must be covered</a:t>
            </a:r>
          </a:p>
          <a:p>
            <a:r>
              <a:rPr lang="en-US" altLang="en-US" smtClean="0"/>
              <a:t>Tailor information to your community</a:t>
            </a:r>
          </a:p>
          <a:p>
            <a:r>
              <a:rPr lang="en-US" altLang="en-US" smtClean="0"/>
              <a:t>Additional modules may be offered for teams</a:t>
            </a:r>
          </a:p>
          <a:p>
            <a:r>
              <a:rPr lang="en-US" altLang="en-US" smtClean="0"/>
              <a:t>Add your own images to the slides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Reminders</a:t>
            </a:r>
            <a:br>
              <a:rPr lang="en-US" altLang="en-US" dirty="0"/>
            </a:br>
            <a:endParaRPr lang="en-US" dirty="0"/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202FB28B-61C8-4669-84D5-386C11DB786E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1-6</a:t>
            </a:r>
            <a:endParaRPr lang="en-US" sz="1400" b="1" dirty="0">
              <a:latin typeface="+mn-lt"/>
            </a:endParaRPr>
          </a:p>
        </p:txBody>
      </p:sp>
      <p:sp>
        <p:nvSpPr>
          <p:cNvPr id="10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sp>
        <p:nvSpPr>
          <p:cNvPr id="29701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Includes key content of course without notes for instructor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965199" y="76200"/>
            <a:ext cx="8048171" cy="825500"/>
          </a:xfrm>
        </p:spPr>
        <p:txBody>
          <a:bodyPr/>
          <a:lstStyle/>
          <a:p>
            <a:r>
              <a:rPr lang="en-US" dirty="0" smtClean="0"/>
              <a:t>Participant Manual</a:t>
            </a:r>
            <a:endParaRPr lang="en-US" dirty="0"/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C04AAF00-4446-4F67-938E-B6FDE2E48546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3426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1-6</a:t>
            </a:r>
            <a:endParaRPr lang="en-US" sz="1400" b="1" dirty="0">
              <a:latin typeface="+mn-lt"/>
            </a:endParaRPr>
          </a:p>
        </p:txBody>
      </p:sp>
      <p:sp>
        <p:nvSpPr>
          <p:cNvPr id="14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sp>
        <p:nvSpPr>
          <p:cNvPr id="30725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It is important to know basic information about the CERT Program so you can answer questions from participants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Unit </a:t>
            </a:r>
            <a:r>
              <a:rPr lang="en-US" altLang="en-US" dirty="0" smtClean="0"/>
              <a:t>Summary</a:t>
            </a:r>
            <a:endParaRPr lang="en-US" dirty="0"/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Slide Number Placeholder 4"/>
          <p:cNvSpPr txBox="1">
            <a:spLocks noGrp="1"/>
          </p:cNvSpPr>
          <p:nvPr/>
        </p:nvSpPr>
        <p:spPr bwMode="auto">
          <a:xfrm>
            <a:off x="7823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9C380B49-5126-4728-8F6F-341EB6D65088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8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Restrooms</a:t>
            </a:r>
          </a:p>
          <a:p>
            <a:r>
              <a:rPr lang="en-US" altLang="en-US" smtClean="0"/>
              <a:t>Smoking policy</a:t>
            </a:r>
          </a:p>
          <a:p>
            <a:r>
              <a:rPr lang="en-US" altLang="en-US" smtClean="0"/>
              <a:t>Cell phone policy (silent mode)</a:t>
            </a:r>
          </a:p>
          <a:p>
            <a:r>
              <a:rPr lang="en-US" altLang="en-US" smtClean="0"/>
              <a:t>Emergency exits</a:t>
            </a:r>
          </a:p>
          <a:p>
            <a:r>
              <a:rPr lang="en-US" altLang="en-US" smtClean="0"/>
              <a:t>Parking lot </a:t>
            </a:r>
          </a:p>
        </p:txBody>
      </p:sp>
      <p:sp>
        <p:nvSpPr>
          <p:cNvPr id="409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bg1"/>
                </a:solidFill>
                <a:cs typeface="Times New Roman" pitchFamily="18" charset="0"/>
              </a:rPr>
              <a:t>Housekeeping</a:t>
            </a:r>
          </a:p>
        </p:txBody>
      </p:sp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Slide Number Placeholder 4"/>
          <p:cNvSpPr txBox="1">
            <a:spLocks noGrp="1"/>
          </p:cNvSpPr>
          <p:nvPr/>
        </p:nvSpPr>
        <p:spPr bwMode="auto">
          <a:xfrm>
            <a:off x="7823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30CDF028-FD00-4177-8F72-7679D8C914C1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7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sp>
        <p:nvSpPr>
          <p:cNvPr id="512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Introduce yourself with: </a:t>
            </a:r>
          </a:p>
          <a:p>
            <a:pPr lvl="1"/>
            <a:r>
              <a:rPr lang="en-US" altLang="en-US" smtClean="0"/>
              <a:t>Your name</a:t>
            </a:r>
          </a:p>
          <a:p>
            <a:pPr lvl="1"/>
            <a:r>
              <a:rPr lang="en-US" altLang="en-US" smtClean="0"/>
              <a:t>Your CERT program</a:t>
            </a:r>
          </a:p>
          <a:p>
            <a:pPr lvl="1"/>
            <a:r>
              <a:rPr lang="en-US" altLang="en-US" smtClean="0"/>
              <a:t>Your expectations for this training</a:t>
            </a:r>
          </a:p>
          <a:p>
            <a:pPr lvl="1">
              <a:buFontTx/>
              <a:buNone/>
            </a:pPr>
            <a:endParaRPr lang="en-US" altLang="en-US" smtClean="0"/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bg1"/>
                </a:solidFill>
                <a:cs typeface="Times New Roman" pitchFamily="18" charset="0"/>
              </a:rPr>
              <a:t>Introductions</a:t>
            </a:r>
          </a:p>
        </p:txBody>
      </p:sp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Slide Number Placeholder 4"/>
          <p:cNvSpPr txBox="1">
            <a:spLocks noGrp="1"/>
          </p:cNvSpPr>
          <p:nvPr/>
        </p:nvSpPr>
        <p:spPr bwMode="auto">
          <a:xfrm>
            <a:off x="7823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6BC8859A-3887-4148-B886-C5D6179976CE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6358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sp>
        <p:nvSpPr>
          <p:cNvPr id="614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Completion of </a:t>
            </a:r>
            <a:r>
              <a:rPr lang="en-US" altLang="en-US" i="1" smtClean="0"/>
              <a:t>CERT T-T-T </a:t>
            </a:r>
            <a:r>
              <a:rPr lang="en-US" altLang="en-US" smtClean="0"/>
              <a:t>can qualify you to teach </a:t>
            </a:r>
            <a:r>
              <a:rPr lang="en-US" altLang="en-US" i="1" smtClean="0"/>
              <a:t>CERT Basic Training </a:t>
            </a:r>
          </a:p>
          <a:p>
            <a:r>
              <a:rPr lang="en-US" altLang="en-US" smtClean="0"/>
              <a:t>Some sponsoring agencies may have additional requirements</a:t>
            </a:r>
          </a:p>
          <a:p>
            <a:r>
              <a:rPr lang="en-US" altLang="en-US" smtClean="0"/>
              <a:t>FEMA recommends the following:</a:t>
            </a:r>
          </a:p>
          <a:p>
            <a:pPr lvl="1"/>
            <a:r>
              <a:rPr lang="en-US" altLang="en-US" smtClean="0"/>
              <a:t>Completion of </a:t>
            </a:r>
            <a:r>
              <a:rPr lang="en-US" altLang="en-US" i="1" smtClean="0"/>
              <a:t>CERT Basic Training</a:t>
            </a:r>
          </a:p>
          <a:p>
            <a:pPr lvl="1"/>
            <a:r>
              <a:rPr lang="en-US" altLang="en-US" smtClean="0"/>
              <a:t>Completion of </a:t>
            </a:r>
            <a:r>
              <a:rPr lang="en-US" altLang="en-US" i="1" smtClean="0"/>
              <a:t>CERT T-T-T </a:t>
            </a:r>
            <a:r>
              <a:rPr lang="en-US" altLang="en-US" smtClean="0"/>
              <a:t>course</a:t>
            </a:r>
          </a:p>
          <a:p>
            <a:pPr lvl="1"/>
            <a:r>
              <a:rPr lang="en-US" altLang="en-US" smtClean="0"/>
              <a:t>Significant training background</a:t>
            </a:r>
          </a:p>
          <a:p>
            <a:pPr lvl="1"/>
            <a:r>
              <a:rPr lang="en-US" altLang="en-US" smtClean="0"/>
              <a:t>Is recognized and/or authorized by the State</a:t>
            </a:r>
          </a:p>
        </p:txBody>
      </p:sp>
      <p:sp>
        <p:nvSpPr>
          <p:cNvPr id="6147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CERT Instructors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E6E969D6-A4C4-4184-9837-D969750999CB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</a:t>
            </a:r>
            <a:endParaRPr lang="en-US" sz="1400" b="1" dirty="0">
              <a:latin typeface="+mn-lt"/>
            </a:endParaRPr>
          </a:p>
        </p:txBody>
      </p:sp>
      <p:sp>
        <p:nvSpPr>
          <p:cNvPr id="10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sp>
        <p:nvSpPr>
          <p:cNvPr id="7174" name="Text Box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To produce competent instructors for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course</a:t>
            </a:r>
          </a:p>
          <a:p>
            <a:r>
              <a:rPr lang="en-US" altLang="en-US" smtClean="0"/>
              <a:t>A competent instructor:</a:t>
            </a:r>
          </a:p>
          <a:p>
            <a:pPr lvl="1"/>
            <a:r>
              <a:rPr lang="en-US" altLang="en-US" smtClean="0"/>
              <a:t>Delivers course accurately</a:t>
            </a:r>
          </a:p>
          <a:p>
            <a:pPr lvl="1"/>
            <a:r>
              <a:rPr lang="en-US" altLang="en-US" smtClean="0"/>
              <a:t>Ensures that students achieve course objectives</a:t>
            </a:r>
          </a:p>
          <a:p>
            <a:pPr lvl="1"/>
            <a:r>
              <a:rPr lang="en-US" altLang="en-US" smtClean="0"/>
              <a:t>Delivers training effectively at appropriate level</a:t>
            </a:r>
          </a:p>
          <a:p>
            <a:pPr lvl="1"/>
            <a:r>
              <a:rPr lang="en-US" altLang="en-US" smtClean="0"/>
              <a:t>Creates comfortable yet managed learning environment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CERT T-T-T </a:t>
            </a:r>
            <a:r>
              <a:rPr lang="en-US" altLang="en-US" dirty="0" smtClean="0"/>
              <a:t>Purpose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190B50ED-0E20-41EC-9AE4-FFD2C49768C5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1-2</a:t>
            </a:r>
            <a:endParaRPr lang="en-US" sz="1400" b="1" dirty="0">
              <a:latin typeface="+mn-lt"/>
            </a:endParaRPr>
          </a:p>
        </p:txBody>
      </p:sp>
      <p:sp>
        <p:nvSpPr>
          <p:cNvPr id="9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sp>
        <p:nvSpPr>
          <p:cNvPr id="8197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482600" y="1201738"/>
            <a:ext cx="7853878" cy="5173662"/>
          </a:xfrm>
        </p:spPr>
        <p:txBody>
          <a:bodyPr/>
          <a:lstStyle/>
          <a:p>
            <a:r>
              <a:rPr lang="en-US" altLang="en-US" sz="2600" dirty="0" smtClean="0"/>
              <a:t>At the conclusion of this training, participants will be able to:</a:t>
            </a:r>
          </a:p>
          <a:p>
            <a:pPr lvl="1"/>
            <a:r>
              <a:rPr lang="en-US" altLang="en-US" sz="2600" dirty="0" smtClean="0"/>
              <a:t>Demonstrate knowledge of CERT Basic Training course</a:t>
            </a:r>
          </a:p>
          <a:p>
            <a:pPr lvl="1"/>
            <a:r>
              <a:rPr lang="en-US" altLang="en-US" sz="2600" dirty="0" smtClean="0"/>
              <a:t>Demonstrate ability to present assigned portion of course (teach-back)</a:t>
            </a:r>
          </a:p>
          <a:p>
            <a:pPr lvl="1"/>
            <a:r>
              <a:rPr lang="en-US" altLang="en-US" sz="2600" dirty="0" smtClean="0"/>
              <a:t>Communicate core values of program</a:t>
            </a:r>
          </a:p>
          <a:p>
            <a:pPr lvl="1"/>
            <a:r>
              <a:rPr lang="en-US" altLang="en-US" sz="2600" dirty="0" smtClean="0"/>
              <a:t>Demonstrate classroom management techniques</a:t>
            </a:r>
          </a:p>
          <a:p>
            <a:pPr lvl="1"/>
            <a:r>
              <a:rPr lang="en-US" altLang="en-US" sz="2600" dirty="0" smtClean="0"/>
              <a:t>Demonstrate effective teaching techniques</a:t>
            </a:r>
          </a:p>
          <a:p>
            <a:pPr lvl="1"/>
            <a:r>
              <a:rPr lang="en-US" altLang="en-US" sz="2600" dirty="0" smtClean="0"/>
              <a:t>Model appropriate behavior as an instructor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Learning </a:t>
            </a:r>
            <a:r>
              <a:rPr lang="en-US" altLang="en-US" dirty="0" smtClean="0"/>
              <a:t>Objectives</a:t>
            </a:r>
            <a:endParaRPr lang="en-US" dirty="0"/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7BB760B2-866F-44C2-9DA4-18D5F8FF57E2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529513" y="6140450"/>
            <a:ext cx="950912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1-2</a:t>
            </a:r>
            <a:endParaRPr lang="en-US" sz="1400" b="1" dirty="0">
              <a:latin typeface="+mn-lt"/>
            </a:endParaRPr>
          </a:p>
        </p:txBody>
      </p:sp>
      <p:sp>
        <p:nvSpPr>
          <p:cNvPr id="13" name="Rectangle 32"/>
          <p:cNvSpPr txBox="1">
            <a:spLocks noChangeArrowheads="1"/>
          </p:cNvSpPr>
          <p:nvPr/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  <a:endParaRPr lang="en-US" altLang="en-US" sz="1400" dirty="0" smtClean="0"/>
          </a:p>
        </p:txBody>
      </p:sp>
      <p:graphicFrame>
        <p:nvGraphicFramePr>
          <p:cNvPr id="274531" name="Group 99" descr="Table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6087593"/>
              </p:ext>
            </p:extLst>
          </p:nvPr>
        </p:nvGraphicFramePr>
        <p:xfrm>
          <a:off x="482600" y="1071113"/>
          <a:ext cx="8229600" cy="4982565"/>
        </p:xfrm>
        <a:graphic>
          <a:graphicData uri="http://schemas.openxmlformats.org/drawingml/2006/table">
            <a:tbl>
              <a:tblPr/>
              <a:tblGrid>
                <a:gridCol w="1462227"/>
                <a:gridCol w="2394398"/>
                <a:gridCol w="2047119"/>
                <a:gridCol w="2325856"/>
              </a:tblGrid>
              <a:tr h="4120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88933" marR="88933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DAY 1</a:t>
                      </a: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DAY 2</a:t>
                      </a: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DAY 3</a:t>
                      </a: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22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Morning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88933" marR="88933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Introduction and Administrative Announcements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Introduction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Your Role as Instructor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 1 Review </a:t>
                      </a: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 4 Review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 6 Review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Teach-Back #1 Continued (Presentations)</a:t>
                      </a: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 7 Review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 8 Review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 9 Review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Teach-Back #2 Continued (Presentations)</a:t>
                      </a: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75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Afternoon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88933" marR="88933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 2 Review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Maximize Learning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 3 Review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Teach-Back #1 (Assignment)</a:t>
                      </a: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Teach-Back #1 Continued (Presentations)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 5 Review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 the Classroom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Teach-Back #2 (Assignment)</a:t>
                      </a: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Teach-Back #2 Continued (Presentations)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Preparing for 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CERT Basic Training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course</a:t>
                      </a:r>
                    </a:p>
                    <a:p>
                      <a:pPr marL="119063" marR="0" lvl="0" indent="-1190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Course Summary</a:t>
                      </a: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7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Evening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88933" marR="88933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Teach-Back #1 preparation </a:t>
                      </a: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Teach-Back #2 preparation </a:t>
                      </a: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8933" marR="88933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65199" y="88075"/>
            <a:ext cx="8048171" cy="825500"/>
          </a:xfrm>
        </p:spPr>
        <p:txBody>
          <a:bodyPr/>
          <a:lstStyle/>
          <a:p>
            <a:r>
              <a:rPr lang="en-US" dirty="0" smtClean="0"/>
              <a:t>Course Agenda</a:t>
            </a:r>
            <a:endParaRPr lang="en-US" dirty="0"/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243FF606-E930-4A57-A327-87FABB2BA685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445375" y="6140450"/>
            <a:ext cx="950913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</a:t>
            </a:r>
            <a:endParaRPr lang="en-US" sz="1400" b="1" dirty="0">
              <a:latin typeface="+mn-lt"/>
            </a:endParaRP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324100" y="6572250"/>
            <a:ext cx="5067300" cy="28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Introduction</a:t>
            </a:r>
          </a:p>
        </p:txBody>
      </p:sp>
      <p:sp>
        <p:nvSpPr>
          <p:cNvPr id="10245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/>
              <a:t>What was the impetus for CERT?</a:t>
            </a:r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965199" y="88075"/>
            <a:ext cx="8048171" cy="825500"/>
          </a:xfrm>
        </p:spPr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91&quot;/&gt;&lt;/object&gt;&lt;object type=&quot;3&quot; unique_id=&quot;10006&quot;&gt;&lt;property id=&quot;20148&quot; value=&quot;5&quot;/&gt;&lt;property id=&quot;20300&quot; value=&quot;Slide 3 - &amp;quot;Housekeeping&amp;quot;&quot;/&gt;&lt;property id=&quot;20307&quot; value=&quot;303&quot;/&gt;&lt;/object&gt;&lt;object type=&quot;3&quot; unique_id=&quot;10007&quot;&gt;&lt;property id=&quot;20148&quot; value=&quot;5&quot;/&gt;&lt;property id=&quot;20300&quot; value=&quot;Slide 4 - &amp;quot;Introductions&amp;quot;&quot;/&gt;&lt;property id=&quot;20307&quot; value=&quot;304&quot;/&gt;&lt;/object&gt;&lt;object type=&quot;3&quot; unique_id=&quot;10008&quot;&gt;&lt;property id=&quot;20148&quot; value=&quot;5&quot;/&gt;&lt;property id=&quot;20300&quot; value=&quot;Slide 5 - &amp;quot;CERT Instructors&amp;quot;&quot;/&gt;&lt;property id=&quot;20307&quot; value=&quot;305&quot;/&gt;&lt;/object&gt;&lt;object type=&quot;3&quot; unique_id=&quot;10009&quot;&gt;&lt;property id=&quot;20148&quot; value=&quot;5&quot;/&gt;&lt;property id=&quot;20300&quot; value=&quot;Slide 6 - &amp;quot;Expectations&amp;quot;&quot;/&gt;&lt;property id=&quot;20307&quot; value=&quot;306&quot;/&gt;&lt;/object&gt;&lt;object type=&quot;3&quot; unique_id=&quot;10010&quot;&gt;&lt;property id=&quot;20148&quot; value=&quot;5&quot;/&gt;&lt;property id=&quot;20300&quot; value=&quot;Slide 7&quot;/&gt;&lt;property id=&quot;20307&quot; value=&quot;301&quot;/&gt;&lt;/object&gt;&lt;object type=&quot;3&quot; unique_id=&quot;10011&quot;&gt;&lt;property id=&quot;20148&quot; value=&quot;5&quot;/&gt;&lt;property id=&quot;20300&quot; value=&quot;Slide 8&quot;/&gt;&lt;property id=&quot;20307&quot; value=&quot;302&quot;/&gt;&lt;/object&gt;&lt;object type=&quot;3&quot; unique_id=&quot;10012&quot;&gt;&lt;property id=&quot;20148&quot; value=&quot;5&quot;/&gt;&lt;property id=&quot;20300&quot; value=&quot;Slide 9&quot;/&gt;&lt;property id=&quot;20307&quot; value=&quot;307&quot;/&gt;&lt;/object&gt;&lt;object type=&quot;3&quot; unique_id=&quot;10013&quot;&gt;&lt;property id=&quot;20148&quot; value=&quot;5&quot;/&gt;&lt;property id=&quot;20300&quot; value=&quot;Slide 10&quot;/&gt;&lt;property id=&quot;20307&quot; value=&quot;308&quot;/&gt;&lt;/object&gt;&lt;object type=&quot;3&quot; unique_id=&quot;10014&quot;&gt;&lt;property id=&quot;20148&quot; value=&quot;5&quot;/&gt;&lt;property id=&quot;20300&quot; value=&quot;Slide 11&quot;/&gt;&lt;property id=&quot;20307&quot; value=&quot;309&quot;/&gt;&lt;/object&gt;&lt;object type=&quot;3&quot; unique_id=&quot;10015&quot;&gt;&lt;property id=&quot;20148&quot; value=&quot;5&quot;/&gt;&lt;property id=&quot;20300&quot; value=&quot;Slide 12&quot;/&gt;&lt;property id=&quot;20307&quot; value=&quot;310&quot;/&gt;&lt;/object&gt;&lt;object type=&quot;3&quot; unique_id=&quot;10016&quot;&gt;&lt;property id=&quot;20148&quot; value=&quot;5&quot;/&gt;&lt;property id=&quot;20300&quot; value=&quot;Slide 13&quot;/&gt;&lt;property id=&quot;20307&quot; value=&quot;311&quot;/&gt;&lt;/object&gt;&lt;object type=&quot;3&quot; unique_id=&quot;10017&quot;&gt;&lt;property id=&quot;20148&quot; value=&quot;5&quot;/&gt;&lt;property id=&quot;20300&quot; value=&quot;Slide 14&quot;/&gt;&lt;property id=&quot;20307&quot; value=&quot;312&quot;/&gt;&lt;/object&gt;&lt;object type=&quot;3&quot; unique_id=&quot;10018&quot;&gt;&lt;property id=&quot;20148&quot; value=&quot;5&quot;/&gt;&lt;property id=&quot;20300&quot; value=&quot;Slide 15&quot;/&gt;&lt;property id=&quot;20307&quot; value=&quot;313&quot;/&gt;&lt;/object&gt;&lt;object type=&quot;3&quot; unique_id=&quot;10019&quot;&gt;&lt;property id=&quot;20148&quot; value=&quot;5&quot;/&gt;&lt;property id=&quot;20300&quot; value=&quot;Slide 16&quot;/&gt;&lt;property id=&quot;20307&quot; value=&quot;314&quot;/&gt;&lt;/object&gt;&lt;object type=&quot;3&quot; unique_id=&quot;10020&quot;&gt;&lt;property id=&quot;20148&quot; value=&quot;5&quot;/&gt;&lt;property id=&quot;20300&quot; value=&quot;Slide 17&quot;/&gt;&lt;property id=&quot;20307&quot; value=&quot;315&quot;/&gt;&lt;/object&gt;&lt;object type=&quot;3&quot; unique_id=&quot;10021&quot;&gt;&lt;property id=&quot;20148&quot; value=&quot;5&quot;/&gt;&lt;property id=&quot;20300&quot; value=&quot;Slide 18&quot;/&gt;&lt;property id=&quot;20307&quot; value=&quot;316&quot;/&gt;&lt;/object&gt;&lt;object type=&quot;3&quot; unique_id=&quot;10022&quot;&gt;&lt;property id=&quot;20148&quot; value=&quot;5&quot;/&gt;&lt;property id=&quot;20300&quot; value=&quot;Slide 19&quot;/&gt;&lt;property id=&quot;20307&quot; value=&quot;317&quot;/&gt;&lt;/object&gt;&lt;object type=&quot;3&quot; unique_id=&quot;10023&quot;&gt;&lt;property id=&quot;20148&quot; value=&quot;5&quot;/&gt;&lt;property id=&quot;20300&quot; value=&quot;Slide 20&quot;/&gt;&lt;property id=&quot;20307&quot; value=&quot;318&quot;/&gt;&lt;/object&gt;&lt;object type=&quot;3&quot; unique_id=&quot;10024&quot;&gt;&lt;property id=&quot;20148&quot; value=&quot;5&quot;/&gt;&lt;property id=&quot;20300&quot; value=&quot;Slide 21&quot;/&gt;&lt;property id=&quot;20307&quot; value=&quot;319&quot;/&gt;&lt;/object&gt;&lt;object type=&quot;3&quot; unique_id=&quot;10025&quot;&gt;&lt;property id=&quot;20148&quot; value=&quot;5&quot;/&gt;&lt;property id=&quot;20300&quot; value=&quot;Slide 22&quot;/&gt;&lt;property id=&quot;20307&quot; value=&quot;320&quot;/&gt;&lt;/object&gt;&lt;object type=&quot;3&quot; unique_id=&quot;10026&quot;&gt;&lt;property id=&quot;20148&quot; value=&quot;5&quot;/&gt;&lt;property id=&quot;20300&quot; value=&quot;Slide 23&quot;/&gt;&lt;property id=&quot;20307&quot; value=&quot;321&quot;/&gt;&lt;/object&gt;&lt;object type=&quot;3&quot; unique_id=&quot;10027&quot;&gt;&lt;property id=&quot;20148&quot; value=&quot;5&quot;/&gt;&lt;property id=&quot;20300&quot; value=&quot;Slide 24&quot;/&gt;&lt;property id=&quot;20307&quot; value=&quot;322&quot;/&gt;&lt;/object&gt;&lt;object type=&quot;3&quot; unique_id=&quot;10028&quot;&gt;&lt;property id=&quot;20148&quot; value=&quot;5&quot;/&gt;&lt;property id=&quot;20300&quot; value=&quot;Slide 25&quot;/&gt;&lt;property id=&quot;20307&quot; value=&quot;323&quot;/&gt;&lt;/object&gt;&lt;object type=&quot;3&quot; unique_id=&quot;10029&quot;&gt;&lt;property id=&quot;20148&quot; value=&quot;5&quot;/&gt;&lt;property id=&quot;20300&quot; value=&quot;Slide 26&quot;/&gt;&lt;property id=&quot;20307&quot; value=&quot;324&quot;/&gt;&lt;/object&gt;&lt;object type=&quot;3&quot; unique_id=&quot;10030&quot;&gt;&lt;property id=&quot;20148&quot; value=&quot;5&quot;/&gt;&lt;property id=&quot;20300&quot; value=&quot;Slide 27&quot;/&gt;&lt;property id=&quot;20307&quot; value=&quot;325&quot;/&gt;&lt;/object&gt;&lt;object type=&quot;3&quot; unique_id=&quot;10031&quot;&gt;&lt;property id=&quot;20148&quot; value=&quot;5&quot;/&gt;&lt;property id=&quot;20300&quot; value=&quot;Slide 28&quot;/&gt;&lt;property id=&quot;20307&quot; value=&quot;326&quot;/&gt;&lt;/object&gt;&lt;object type=&quot;3&quot; unique_id=&quot;10032&quot;&gt;&lt;property id=&quot;20148&quot; value=&quot;5&quot;/&gt;&lt;property id=&quot;20300&quot; value=&quot;Slide 29&quot;/&gt;&lt;property id=&quot;20307&quot; value=&quot;327&quot;/&gt;&lt;/object&gt;&lt;object type=&quot;3&quot; unique_id=&quot;10033&quot;&gt;&lt;property id=&quot;20148&quot; value=&quot;5&quot;/&gt;&lt;property id=&quot;20300&quot; value=&quot;Slide 30&quot;/&gt;&lt;property id=&quot;20307&quot; value=&quot;328&quot;/&gt;&lt;/object&gt;&lt;object type=&quot;3&quot; unique_id=&quot;10034&quot;&gt;&lt;property id=&quot;20148&quot; value=&quot;5&quot;/&gt;&lt;property id=&quot;20300&quot; value=&quot;Slide 31&quot;/&gt;&lt;property id=&quot;20307&quot; value=&quot;329&quot;/&gt;&lt;/object&gt;&lt;object type=&quot;3&quot; unique_id=&quot;10035&quot;&gt;&lt;property id=&quot;20148&quot; value=&quot;5&quot;/&gt;&lt;property id=&quot;20300&quot; value=&quot;Slide 32&quot;/&gt;&lt;property id=&quot;20307&quot; value=&quot;330&quot;/&gt;&lt;/object&gt;&lt;object type=&quot;3&quot; unique_id=&quot;10036&quot;&gt;&lt;property id=&quot;20148&quot; value=&quot;5&quot;/&gt;&lt;property id=&quot;20300&quot; value=&quot;Slide 33&quot;/&gt;&lt;property id=&quot;20307&quot; value=&quot;331&quot;/&gt;&lt;/object&gt;&lt;object type=&quot;3&quot; unique_id=&quot;10037&quot;&gt;&lt;property id=&quot;20148&quot; value=&quot;5&quot;/&gt;&lt;property id=&quot;20300&quot; value=&quot;Slide 34&quot;/&gt;&lt;property id=&quot;20307&quot; value=&quot;332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FAB1BF-17CA-4ACE-9CDD-0789CC4961C9}">
  <ds:schemaRefs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6D6847-8CAA-44A8-B849-0518637C87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5D13504-FBA9-4374-A87A-AD6167D590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3104</TotalTime>
  <Words>1054</Words>
  <Application>Microsoft Office PowerPoint</Application>
  <PresentationFormat>On-screen Show (4:3)</PresentationFormat>
  <Paragraphs>250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Custom Design</vt:lpstr>
      <vt:lpstr>Unit 1: Introduction</vt:lpstr>
      <vt:lpstr>Welcome</vt:lpstr>
      <vt:lpstr>Housekeeping</vt:lpstr>
      <vt:lpstr>Introductions</vt:lpstr>
      <vt:lpstr>CERT Instructors</vt:lpstr>
      <vt:lpstr>CERT T-T-T Purpose</vt:lpstr>
      <vt:lpstr>Learning Objectives</vt:lpstr>
      <vt:lpstr>Course Agenda</vt:lpstr>
      <vt:lpstr>What do You Think?</vt:lpstr>
      <vt:lpstr>CERT Impetus</vt:lpstr>
      <vt:lpstr>What do you Think?</vt:lpstr>
      <vt:lpstr>How CERT Spread</vt:lpstr>
      <vt:lpstr>What do You Think?</vt:lpstr>
      <vt:lpstr>CERT Program</vt:lpstr>
      <vt:lpstr>What do You Think?</vt:lpstr>
      <vt:lpstr>CERT Purpose</vt:lpstr>
      <vt:lpstr>What do You Think?</vt:lpstr>
      <vt:lpstr>CERT Values</vt:lpstr>
      <vt:lpstr>CERT Values (con’t)</vt:lpstr>
      <vt:lpstr>What do You Think?</vt:lpstr>
      <vt:lpstr>CERT Introduction</vt:lpstr>
      <vt:lpstr>CERT Introduction (con’t)</vt:lpstr>
      <vt:lpstr>Instructor Responsibilities</vt:lpstr>
      <vt:lpstr>Unit Introduction</vt:lpstr>
      <vt:lpstr>Instructor  Guide</vt:lpstr>
      <vt:lpstr>Instructor Guide (con’t)</vt:lpstr>
      <vt:lpstr>Reminders </vt:lpstr>
      <vt:lpstr>Participant Manual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Introduction - CERT Basic Train-the-Trainer Presentation</dc:title>
  <dc:subject>This presentation contains Unit 1 of the Train-the-Trainer Course for CERT Basic Training.</dc:subject>
  <dc:creator>FEMA;Community Emergency Response Team</dc:creator>
  <cp:keywords>FEMA, CERT, basic, training, train-the-trainer, unit 1</cp:keywords>
  <cp:lastModifiedBy>Jones, Cynthia</cp:lastModifiedBy>
  <cp:revision>264</cp:revision>
  <cp:lastPrinted>2005-12-21T16:28:49Z</cp:lastPrinted>
  <dcterms:created xsi:type="dcterms:W3CDTF">2005-12-20T16:22:26Z</dcterms:created>
  <dcterms:modified xsi:type="dcterms:W3CDTF">2016-07-06T16:04:10Z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0x010100AEC4E6717E8D334DB41EECC6BFB9AFD2</vt:lpwstr>
  </property>
</Properties>
</file>