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3" r:id="rId4"/>
  </p:sldMasterIdLst>
  <p:notesMasterIdLst>
    <p:notesMasterId r:id="rId17"/>
  </p:notesMasterIdLst>
  <p:sldIdLst>
    <p:sldId id="256" r:id="rId5"/>
    <p:sldId id="257" r:id="rId6"/>
    <p:sldId id="266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27A88195-1781-4DE3-8096-2DA0F5C2E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28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6CC6E1-85C0-4E5F-ADD4-33A80A2768C1}" type="slidenum">
              <a:rPr lang="en-US" altLang="en-US" b="0" smtClean="0"/>
              <a:pPr eaLnBrk="1" hangingPunct="1"/>
              <a:t>0</a:t>
            </a:fld>
            <a:endParaRPr lang="en-US" altLang="en-US" b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8AD7AEB-0109-4ACB-A3FF-F736F9CE7F8A}" type="slidenum">
              <a:rPr lang="en-US" altLang="en-US" b="0" smtClean="0"/>
              <a:pPr eaLnBrk="1" hangingPunct="1"/>
              <a:t>9</a:t>
            </a:fld>
            <a:endParaRPr lang="en-US" altLang="en-US" b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C3C107-6456-4264-B2A1-64619A2741BB}" type="slidenum">
              <a:rPr lang="en-US" altLang="en-US" b="0" smtClean="0"/>
              <a:pPr eaLnBrk="1" hangingPunct="1"/>
              <a:t>10</a:t>
            </a:fld>
            <a:endParaRPr lang="en-US" altLang="en-US" b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34459E-26E4-416A-B19E-AF2247B4DC46}" type="slidenum">
              <a:rPr lang="en-US" altLang="en-US" b="0" smtClean="0"/>
              <a:pPr eaLnBrk="1" hangingPunct="1"/>
              <a:t>11</a:t>
            </a:fld>
            <a:endParaRPr lang="en-US" altLang="en-US" b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1C6167-9847-4E02-98E1-6469AD76DC47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E2EEE6-A85E-4C37-B017-71EB85AFB99F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2EAB14-BB9D-4717-8A85-64ACF31E298F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958664F-679C-40DC-9A92-D8518637AF08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CB1A5B-1023-4C56-B214-3669A582C86B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D07741-9474-4399-AD17-50290D32A2C5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20EEEEF-9A05-4611-8838-E3B25F3FC9FB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64A31D5-74B5-401B-BEB7-62DDD90F5BF6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645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B3501353-2FDE-4CA2-9E2F-DEE1A2D46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816B5B14-F270-48CE-9825-477595F8B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4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27D7A3B7-437E-4805-BF5E-3F9006A32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4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267519BB-35F8-4266-AD6D-2A5260883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95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5A34B49F-4852-4AFE-9C39-B8219C508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6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5CF1B824-0AEC-4C9A-9038-9FF5CDBC9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46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8A12646D-EC84-4994-8E10-BE68F33C5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12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55926987-036B-408C-BE4F-2F37A3329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4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7225A817-1E84-45A8-8CB9-E7EA22190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72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P-</a:t>
            </a:r>
            <a:fld id="{1FABECFC-B247-46AF-94A0-E2241F712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69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Training, </a:t>
            </a:r>
          </a:p>
          <a:p>
            <a:pPr>
              <a:defRPr/>
            </a:pPr>
            <a:r>
              <a:rPr lang="en-US"/>
              <a:t>Pandemic Hazard 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P-</a:t>
            </a:r>
            <a:fld id="{DBE63661-5A68-46E1-8921-FA188AAA77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panose="020B0604020202020204" pitchFamily="34" charset="0"/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panose="020B0604020202020204" pitchFamily="34" charset="0"/>
        <a:buChar char="•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ndemicflu.gov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/>
              <a:t>Pandemic Influenza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Prevent the Spread of Disease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Cover nose and mouth when you cough or sneeze </a:t>
            </a:r>
          </a:p>
          <a:p>
            <a:pPr eaLnBrk="1" hangingPunct="1"/>
            <a:r>
              <a:rPr lang="en-US" altLang="en-US" smtClean="0"/>
              <a:t>Wash hands often with soap and water </a:t>
            </a:r>
          </a:p>
          <a:p>
            <a:pPr eaLnBrk="1" hangingPunct="1"/>
            <a:r>
              <a:rPr lang="en-US" altLang="en-US" smtClean="0"/>
              <a:t>Avoid close contact with sick people</a:t>
            </a:r>
          </a:p>
          <a:p>
            <a:pPr eaLnBrk="1" hangingPunct="1"/>
            <a:r>
              <a:rPr lang="en-US" altLang="en-US" smtClean="0"/>
              <a:t>If you get the flu, stay home</a:t>
            </a:r>
          </a:p>
          <a:p>
            <a:pPr eaLnBrk="1" hangingPunct="1"/>
            <a:r>
              <a:rPr lang="en-US" altLang="en-US" smtClean="0"/>
              <a:t>Try not to touch eyes, nose, or mouth 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266AEE91-EE22-4FCF-9D04-972E49CF06AA}" type="slidenum">
              <a:rPr lang="en-US" altLang="en-US" b="0" smtClean="0"/>
              <a:pPr eaLnBrk="1" hangingPunct="1"/>
              <a:t>9</a:t>
            </a:fld>
            <a:endParaRPr lang="en-US" altLang="en-US" b="0" smtClean="0"/>
          </a:p>
        </p:txBody>
      </p:sp>
      <p:sp>
        <p:nvSpPr>
          <p:cNvPr id="1229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Potential Treatments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458200" cy="2620962"/>
          </a:xfrm>
        </p:spPr>
        <p:txBody>
          <a:bodyPr/>
          <a:lstStyle/>
          <a:p>
            <a:pPr eaLnBrk="1" hangingPunct="1"/>
            <a:r>
              <a:rPr lang="en-US" altLang="en-US" smtClean="0"/>
              <a:t>Current pandemic flu treatments are limited:</a:t>
            </a:r>
          </a:p>
          <a:p>
            <a:pPr lvl="1" eaLnBrk="1" hangingPunct="1"/>
            <a:r>
              <a:rPr lang="en-US" altLang="en-US" smtClean="0"/>
              <a:t>Vaccination</a:t>
            </a:r>
          </a:p>
          <a:p>
            <a:pPr lvl="1" eaLnBrk="1" hangingPunct="1"/>
            <a:r>
              <a:rPr lang="en-US" altLang="en-US" smtClean="0"/>
              <a:t>Antiviral medication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E5FA8403-D728-40B7-9428-ABC266ABA674}" type="slidenum">
              <a:rPr lang="en-US" altLang="en-US" b="0" smtClean="0"/>
              <a:pPr eaLnBrk="1" hangingPunct="1"/>
              <a:t>10</a:t>
            </a:fld>
            <a:endParaRPr lang="en-US" altLang="en-US" b="0" smtClean="0"/>
          </a:p>
        </p:txBody>
      </p:sp>
      <p:pic>
        <p:nvPicPr>
          <p:cNvPr id="13317" name="Picture 5" descr="Flu sh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48000"/>
            <a:ext cx="3962400" cy="2633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Sources for Reliable Information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hlinkClick r:id="rId3"/>
              </a:rPr>
              <a:t>www.pandemicflu.gov</a:t>
            </a:r>
            <a:endParaRPr lang="en-US" altLang="en-US" smtClean="0"/>
          </a:p>
          <a:p>
            <a:pPr eaLnBrk="1" hangingPunct="1"/>
            <a:r>
              <a:rPr lang="en-US" altLang="en-US" smtClean="0"/>
              <a:t>Centers for Disease Control and Prevention (CDC) Hotline</a:t>
            </a:r>
          </a:p>
          <a:p>
            <a:pPr lvl="1" eaLnBrk="1" hangingPunct="1"/>
            <a:r>
              <a:rPr lang="en-US" altLang="en-US" smtClean="0"/>
              <a:t>1-800-CDC-INFO (1-800-232-4636) </a:t>
            </a:r>
          </a:p>
          <a:p>
            <a:pPr eaLnBrk="1" hangingPunct="1"/>
            <a:r>
              <a:rPr lang="en-US" altLang="en-US" smtClean="0"/>
              <a:t>Local and state government Web sites</a:t>
            </a:r>
          </a:p>
          <a:p>
            <a:pPr lvl="1" eaLnBrk="1" hangingPunct="1"/>
            <a:r>
              <a:rPr lang="en-US" altLang="en-US" smtClean="0"/>
              <a:t>Links are available to each state department of public health at </a:t>
            </a:r>
            <a:r>
              <a:rPr lang="en-US" altLang="en-US" smtClean="0">
                <a:hlinkClick r:id="rId3"/>
              </a:rPr>
              <a:t>www.pandemicflu.gov</a:t>
            </a:r>
            <a:r>
              <a:rPr lang="en-US" altLang="en-US" smtClean="0"/>
              <a:t>  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F019D02F-3907-4577-BBAB-3067BC587A19}" type="slidenum">
              <a:rPr lang="en-US" altLang="en-US" b="0" smtClean="0"/>
              <a:pPr eaLnBrk="1" hangingPunct="1"/>
              <a:t>11</a:t>
            </a:fld>
            <a:endParaRPr lang="en-US" altLang="en-US" b="0" smtClean="0"/>
          </a:p>
        </p:txBody>
      </p:sp>
      <p:sp>
        <p:nvSpPr>
          <p:cNvPr id="1434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Pandemic Defined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pandemic is a global disease outbreak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0038B78D-D682-40BC-8FE4-D23872EB6EC0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pic>
        <p:nvPicPr>
          <p:cNvPr id="4101" name="Picture 9" descr="Flu pandem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133600"/>
            <a:ext cx="4953000" cy="3681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Community Preparedness and Risk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community strategy can significantly delay or reduce impact of a pandemic </a:t>
            </a:r>
          </a:p>
          <a:p>
            <a:pPr eaLnBrk="1" hangingPunct="1"/>
            <a:r>
              <a:rPr lang="en-US" altLang="en-US" smtClean="0"/>
              <a:t>A pandemic is likely to occur at least once every century </a:t>
            </a:r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CAE97C93-6D5D-46DA-92C2-8E0E3E297AC0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512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Assessing the Risk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50292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Groups most susceptible to pandemic:</a:t>
            </a:r>
          </a:p>
          <a:p>
            <a:pPr lvl="1" eaLnBrk="1" hangingPunct="1"/>
            <a:r>
              <a:rPr lang="en-US" altLang="en-US" smtClean="0"/>
              <a:t>Infants</a:t>
            </a:r>
          </a:p>
          <a:p>
            <a:pPr lvl="1" eaLnBrk="1" hangingPunct="1"/>
            <a:r>
              <a:rPr lang="en-US" altLang="en-US" smtClean="0"/>
              <a:t>Adults with autoimmune diseases</a:t>
            </a:r>
          </a:p>
          <a:p>
            <a:pPr lvl="1" eaLnBrk="1" hangingPunct="1"/>
            <a:r>
              <a:rPr lang="en-US" altLang="en-US" smtClean="0"/>
              <a:t>Elderly </a:t>
            </a:r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467DF8A1-3ACD-43C6-9860-EAF58902742C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pic>
        <p:nvPicPr>
          <p:cNvPr id="6149" name="Picture 4" descr="Grandmother and inf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371600"/>
            <a:ext cx="2998788" cy="449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Essential Services Disrupted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Services may be limited or non-existent:</a:t>
            </a:r>
          </a:p>
          <a:p>
            <a:pPr lvl="1" eaLnBrk="1" hangingPunct="1"/>
            <a:r>
              <a:rPr lang="en-US" altLang="en-US" smtClean="0"/>
              <a:t>Hospitals and other healthcare facilities</a:t>
            </a:r>
          </a:p>
          <a:p>
            <a:pPr lvl="1" eaLnBrk="1" hangingPunct="1"/>
            <a:r>
              <a:rPr lang="en-US" altLang="en-US" smtClean="0"/>
              <a:t>Banks</a:t>
            </a:r>
          </a:p>
          <a:p>
            <a:pPr lvl="1" eaLnBrk="1" hangingPunct="1"/>
            <a:r>
              <a:rPr lang="en-US" altLang="en-US" smtClean="0"/>
              <a:t>Restaurants</a:t>
            </a:r>
          </a:p>
          <a:p>
            <a:pPr lvl="1" eaLnBrk="1" hangingPunct="1"/>
            <a:r>
              <a:rPr lang="en-US" altLang="en-US" smtClean="0"/>
              <a:t>Government offices</a:t>
            </a:r>
          </a:p>
          <a:p>
            <a:pPr lvl="1" eaLnBrk="1" hangingPunct="1"/>
            <a:r>
              <a:rPr lang="en-US" altLang="en-US" smtClean="0"/>
              <a:t>Telephone and cellular phone companies</a:t>
            </a:r>
          </a:p>
          <a:p>
            <a:pPr lvl="1" eaLnBrk="1" hangingPunct="1"/>
            <a:r>
              <a:rPr lang="en-US" altLang="en-US" smtClean="0"/>
              <a:t>Post offices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499E22B6-43E3-4BB5-A2AA-C085378B2692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717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Food and Water Access Limited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8768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How to prepare:</a:t>
            </a:r>
          </a:p>
          <a:p>
            <a:pPr lvl="1" eaLnBrk="1" hangingPunct="1"/>
            <a:r>
              <a:rPr lang="en-US" altLang="en-US" smtClean="0"/>
              <a:t>Store two weeks of non-perishable food</a:t>
            </a:r>
          </a:p>
          <a:p>
            <a:pPr lvl="1" eaLnBrk="1" hangingPunct="1"/>
            <a:r>
              <a:rPr lang="en-US" altLang="en-US" smtClean="0"/>
              <a:t>Make sure that formulas for infants and any child's or older person's special nutritional needs are part of plan</a:t>
            </a:r>
          </a:p>
        </p:txBody>
      </p:sp>
      <p:sp>
        <p:nvSpPr>
          <p:cNvPr id="81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71A8486C-DBDC-46D4-84CB-445E48C4985E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pic>
        <p:nvPicPr>
          <p:cNvPr id="8197" name="Picture 4" descr="Canned f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447800"/>
            <a:ext cx="2901950" cy="434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Potable Water Access Limited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886200" y="1341438"/>
            <a:ext cx="4800600" cy="36877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How to prepare:</a:t>
            </a:r>
          </a:p>
          <a:p>
            <a:pPr lvl="1" eaLnBrk="1" hangingPunct="1"/>
            <a:r>
              <a:rPr lang="en-US" altLang="en-US" dirty="0" smtClean="0"/>
              <a:t>Store two weeks of water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US" altLang="en-US" dirty="0" smtClean="0"/>
              <a:t>1 gallon of water per person per day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US" altLang="en-US" dirty="0" smtClean="0"/>
              <a:t>Avoid using containers that will decompose or break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B5CE629F-2C05-4F45-AEBB-CB54A03D0803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pic>
        <p:nvPicPr>
          <p:cNvPr id="9221" name="Picture 4" descr="Bottled wa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2998788" cy="449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Pandemic and the Workplace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Ask your employer how business will continue</a:t>
            </a:r>
          </a:p>
          <a:p>
            <a:pPr lvl="1" eaLnBrk="1" hangingPunct="1"/>
            <a:r>
              <a:rPr lang="en-US" altLang="en-US" smtClean="0"/>
              <a:t>Discuss staggered shifts or working at home</a:t>
            </a:r>
          </a:p>
          <a:p>
            <a:pPr lvl="1" eaLnBrk="1" hangingPunct="1"/>
            <a:r>
              <a:rPr lang="en-US" altLang="en-US" smtClean="0"/>
              <a:t>Discuss on-site daycare</a:t>
            </a:r>
          </a:p>
          <a:p>
            <a:pPr lvl="1" eaLnBrk="1" hangingPunct="1"/>
            <a:r>
              <a:rPr lang="en-US" altLang="en-US" smtClean="0"/>
              <a:t>Discuss possible flexibility in leave policies</a:t>
            </a:r>
          </a:p>
          <a:p>
            <a:pPr lvl="1" eaLnBrk="1" hangingPunct="1"/>
            <a:r>
              <a:rPr lang="en-US" altLang="en-US" smtClean="0"/>
              <a:t>Discuss how much leave you can take to care for yourself or a family member</a:t>
            </a:r>
          </a:p>
          <a:p>
            <a:pPr eaLnBrk="1" hangingPunct="1"/>
            <a:r>
              <a:rPr lang="en-US" altLang="en-US" smtClean="0"/>
              <a:t>Plan for possible loss of income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33BA2F69-0AFC-4484-A174-78E34EDA30A0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1024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Pandemic Preparedness in Schools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Talk to teachers, administrators, and parent-teacher organizations </a:t>
            </a:r>
          </a:p>
          <a:p>
            <a:pPr eaLnBrk="1" hangingPunct="1"/>
            <a:r>
              <a:rPr lang="en-US" altLang="en-US" smtClean="0"/>
              <a:t>Plan now for children staying at home for extended periods of time </a:t>
            </a:r>
          </a:p>
          <a:p>
            <a:pPr lvl="1" eaLnBrk="1" hangingPunct="1"/>
            <a:r>
              <a:rPr lang="en-US" altLang="en-US" smtClean="0"/>
              <a:t>Plan entertainment and recreational activities </a:t>
            </a:r>
          </a:p>
          <a:p>
            <a:pPr lvl="1" eaLnBrk="1" hangingPunct="1"/>
            <a:r>
              <a:rPr lang="en-US" altLang="en-US" smtClean="0"/>
              <a:t>Plan home learning activities and exercises </a:t>
            </a: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P-</a:t>
            </a:r>
            <a:fld id="{85AABC27-3516-49E3-9CD9-8231E39F36AB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1126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Pandemic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477A18-C1BE-429F-9141-8FC9B1EC5F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9BD3BE-911C-4A17-96F9-806911AC54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095D4DD-F1F8-4D7C-94CE-CDC4A9F33171}">
  <ds:schemaRefs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220</TotalTime>
  <Words>424</Words>
  <Application>Microsoft Office PowerPoint</Application>
  <PresentationFormat>On-screen Show (4:3)</PresentationFormat>
  <Paragraphs>103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Cert_ppt_template_all but TTT</vt:lpstr>
      <vt:lpstr>Pandemic Influenza</vt:lpstr>
      <vt:lpstr>Pandemic Defined</vt:lpstr>
      <vt:lpstr>Community Preparedness and Risk</vt:lpstr>
      <vt:lpstr>Assessing the Risk</vt:lpstr>
      <vt:lpstr>Essential Services Disrupted</vt:lpstr>
      <vt:lpstr>Food and Water Access Limited </vt:lpstr>
      <vt:lpstr>Potable Water Access Limited</vt:lpstr>
      <vt:lpstr>Pandemic and the Workplace</vt:lpstr>
      <vt:lpstr>Pandemic Preparedness in Schools</vt:lpstr>
      <vt:lpstr>Prevent the Spread of Disease</vt:lpstr>
      <vt:lpstr>Potential Treatments</vt:lpstr>
      <vt:lpstr>Sources for Reliable Information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Pandemic Influenza</dc:title>
  <dc:subject>This presentation discusses Community Emergency Response Team (CERT) Basic Training pandemic influenza hazards.</dc:subject>
  <dc:creator>FEMA;Community Emergency Response Team;CitizenCorps</dc:creator>
  <cp:keywords>FEMA, CERT, basic, training, hazards, flu, pandemic, influenza</cp:keywords>
  <cp:lastModifiedBy>Jones, Cynthia</cp:lastModifiedBy>
  <cp:revision>26</cp:revision>
  <dcterms:created xsi:type="dcterms:W3CDTF">2008-03-12T14:21:09Z</dcterms:created>
  <dcterms:modified xsi:type="dcterms:W3CDTF">2016-03-01T21:05:16Z</dcterms:modified>
</cp:coreProperties>
</file>