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91" r:id="rId4"/>
  </p:sldMasterIdLst>
  <p:notesMasterIdLst>
    <p:notesMasterId r:id="rId14"/>
  </p:notesMasterIdLst>
  <p:handoutMasterIdLst>
    <p:handoutMasterId r:id="rId15"/>
  </p:handoutMasterIdLst>
  <p:sldIdLst>
    <p:sldId id="299" r:id="rId5"/>
    <p:sldId id="291" r:id="rId6"/>
    <p:sldId id="292" r:id="rId7"/>
    <p:sldId id="297" r:id="rId8"/>
    <p:sldId id="293" r:id="rId9"/>
    <p:sldId id="294" r:id="rId10"/>
    <p:sldId id="295" r:id="rId11"/>
    <p:sldId id="296" r:id="rId12"/>
    <p:sldId id="29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670" autoAdjust="0"/>
  </p:normalViewPr>
  <p:slideViewPr>
    <p:cSldViewPr snapToGrid="0">
      <p:cViewPr varScale="1">
        <p:scale>
          <a:sx n="87" d="100"/>
          <a:sy n="87" d="100"/>
        </p:scale>
        <p:origin x="-15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B57B14EB-1816-48EE-AABD-B7A7B6275C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23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60A2C99F-33EE-4371-BB3E-CDC10EFD2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676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E850A689-0E95-4A78-9571-526B970E7E11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0"/>
              </a:spcBef>
            </a:pPr>
            <a:fld id="{0D6D0DE1-2B9C-4834-B7AA-F41829AA6D75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CE522487-1E0A-44C1-99D5-C2BEF7D1354F}" type="slidenum">
              <a:rPr lang="en-US" altLang="en-US" b="0"/>
              <a:pPr algn="r">
                <a:spcBef>
                  <a:spcPct val="0"/>
                </a:spcBef>
              </a:pPr>
              <a:t>3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4BB2828-ED7D-4B5E-88F2-EC90A8BA1B16}" type="slidenum">
              <a:rPr lang="en-US" altLang="en-US" b="0"/>
              <a:pPr algn="r">
                <a:spcBef>
                  <a:spcPct val="0"/>
                </a:spcBef>
              </a:pPr>
              <a:t>4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1CE8014-D9CA-443E-A7C4-2C5F98D738D8}" type="slidenum">
              <a:rPr lang="en-US" altLang="en-US" b="0"/>
              <a:pPr algn="r">
                <a:spcBef>
                  <a:spcPct val="0"/>
                </a:spcBef>
              </a:pPr>
              <a:t>5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7D2E5E1F-DEB5-4DCE-B168-A7587AD5DEE2}" type="slidenum">
              <a:rPr lang="en-US" altLang="en-US" b="0"/>
              <a:pPr algn="r">
                <a:spcBef>
                  <a:spcPct val="0"/>
                </a:spcBef>
              </a:pPr>
              <a:t>6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15EF9C0-8B38-4DE8-9FB6-10F9E6E14EFA}" type="slidenum">
              <a:rPr lang="en-US" altLang="en-US" b="0"/>
              <a:pPr algn="r">
                <a:spcBef>
                  <a:spcPct val="0"/>
                </a:spcBef>
              </a:pPr>
              <a:t>7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0A509C7-45E9-4C1C-A1F6-20F661115763}" type="slidenum">
              <a:rPr lang="en-US" altLang="en-US" b="0"/>
              <a:pPr algn="r">
                <a:spcBef>
                  <a:spcPct val="0"/>
                </a:spcBef>
              </a:pPr>
              <a:t>8</a:t>
            </a:fld>
            <a:endParaRPr lang="en-US" altLang="en-US" b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Corp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_logo_sma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  <a:effectLst/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67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To-</a:t>
            </a:r>
            <a:fld id="{7806AC70-AAEE-407A-832A-6C005152CB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83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To-</a:t>
            </a:r>
            <a:fld id="{605D4AF2-9DEE-4C24-930F-8CE171E64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8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buFont typeface="Arial" pitchFamily="34" charset="0"/>
              <a:buChar char="‒"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To-</a:t>
            </a:r>
            <a:fld id="{E6F82E6F-009D-4E22-AB51-4F9A59B91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3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To-</a:t>
            </a:r>
            <a:fld id="{007C899F-ACB2-472F-99BE-B31FCAC66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49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To-</a:t>
            </a:r>
            <a:fld id="{CF183665-1C2B-41D2-B7F2-CAE64F7C3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12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To-</a:t>
            </a:r>
            <a:fld id="{AFE98DBF-9A95-41B8-868A-D8403AEAE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69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To-</a:t>
            </a:r>
            <a:fld id="{91C9205A-F6CC-4DFC-9487-12BA0E201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873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To-</a:t>
            </a:r>
            <a:fld id="{B2B17B03-2505-4AAE-8B61-7F5926D952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50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To-</a:t>
            </a:r>
            <a:fld id="{82A9C6BC-2AFA-4704-9A52-A1ADBE7101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382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To-</a:t>
            </a:r>
            <a:fld id="{9F788BC8-F8BF-4F43-985C-427450603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922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1028" name="Picture 11" descr="cert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6156325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r>
              <a:rPr lang="en-US"/>
              <a:t>CERT Basic Training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r>
              <a:rPr lang="en-US"/>
              <a:t>To-</a:t>
            </a:r>
            <a:fld id="{B1844E9F-C15E-4A1B-A11F-9FCB7F498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5" descr="fema_logo_small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Hazards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5400" smtClean="0"/>
              <a:t>Tornadoes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44704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Violently rotating column of air:</a:t>
            </a:r>
          </a:p>
          <a:p>
            <a:pPr lvl="1" eaLnBrk="1" hangingPunct="1"/>
            <a:r>
              <a:rPr lang="en-US" altLang="en-US" smtClean="0"/>
              <a:t>Extending between, and in contact with, cloud and earth’s surface</a:t>
            </a:r>
          </a:p>
          <a:p>
            <a:pPr lvl="1" eaLnBrk="1" hangingPunct="1"/>
            <a:r>
              <a:rPr lang="en-US" altLang="en-US" smtClean="0"/>
              <a:t>May be accompanied by winds in excess of 200 miles per hour</a:t>
            </a:r>
          </a:p>
        </p:txBody>
      </p:sp>
      <p:sp>
        <p:nvSpPr>
          <p:cNvPr id="41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To-</a:t>
            </a:r>
            <a:fld id="{7F6D2017-2573-4437-B578-C07123EFC61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101" name="Picture 9" descr="torna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700" y="1866900"/>
            <a:ext cx="3949700" cy="393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Tornadoes</a:t>
            </a:r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A Tornado Is…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Rip trees apart</a:t>
            </a:r>
          </a:p>
          <a:p>
            <a:pPr eaLnBrk="1" hangingPunct="1"/>
            <a:r>
              <a:rPr lang="en-US" altLang="en-US" smtClean="0"/>
              <a:t>Destroy buildings</a:t>
            </a:r>
          </a:p>
          <a:p>
            <a:pPr eaLnBrk="1" hangingPunct="1"/>
            <a:r>
              <a:rPr lang="en-US" altLang="en-US" smtClean="0"/>
              <a:t>Uproot structures and objects</a:t>
            </a:r>
          </a:p>
          <a:p>
            <a:pPr eaLnBrk="1" hangingPunct="1"/>
            <a:r>
              <a:rPr lang="en-US" altLang="en-US" smtClean="0"/>
              <a:t>Send debris </a:t>
            </a:r>
            <a:br>
              <a:rPr lang="en-US" altLang="en-US" smtClean="0"/>
            </a:br>
            <a:r>
              <a:rPr lang="en-US" altLang="en-US" smtClean="0"/>
              <a:t>and glass flying</a:t>
            </a:r>
          </a:p>
          <a:p>
            <a:pPr eaLnBrk="1" hangingPunct="1"/>
            <a:r>
              <a:rPr lang="en-US" altLang="en-US" smtClean="0"/>
              <a:t>Overturn cars </a:t>
            </a:r>
            <a:br>
              <a:rPr lang="en-US" altLang="en-US" smtClean="0"/>
            </a:br>
            <a:r>
              <a:rPr lang="en-US" altLang="en-US" smtClean="0"/>
              <a:t>and mobile </a:t>
            </a:r>
            <a:br>
              <a:rPr lang="en-US" altLang="en-US" smtClean="0"/>
            </a:br>
            <a:r>
              <a:rPr lang="en-US" altLang="en-US" smtClean="0"/>
              <a:t>homes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512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To-</a:t>
            </a:r>
            <a:fld id="{B275AABD-A26D-44A9-A717-8986E9F37CF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126" name="Picture 10" descr="Tornado damaged home; photo by Mike Branick of the National Weather Servi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060700"/>
            <a:ext cx="4533900" cy="2903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Tornadoes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Tornado Risks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Tornado Facts 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81000" y="1239838"/>
            <a:ext cx="8432800" cy="4525962"/>
          </a:xfrm>
        </p:spPr>
        <p:txBody>
          <a:bodyPr/>
          <a:lstStyle/>
          <a:p>
            <a:pPr eaLnBrk="1" hangingPunct="1"/>
            <a:r>
              <a:rPr lang="en-US" altLang="en-US" smtClean="0"/>
              <a:t>Occur in every state</a:t>
            </a:r>
          </a:p>
          <a:p>
            <a:pPr eaLnBrk="1" hangingPunct="1"/>
            <a:r>
              <a:rPr lang="en-US" altLang="en-US" smtClean="0"/>
              <a:t>About 800 reported every year</a:t>
            </a:r>
          </a:p>
          <a:p>
            <a:pPr eaLnBrk="1" hangingPunct="1"/>
            <a:r>
              <a:rPr lang="en-US" altLang="en-US" smtClean="0"/>
              <a:t>About 180 people killed every year</a:t>
            </a:r>
          </a:p>
          <a:p>
            <a:pPr eaLnBrk="1" hangingPunct="1"/>
            <a:r>
              <a:rPr lang="en-US" altLang="en-US" smtClean="0"/>
              <a:t>Season runs March – August, but tornadoes can occur any time of year</a:t>
            </a:r>
          </a:p>
          <a:p>
            <a:pPr eaLnBrk="1" hangingPunct="1"/>
            <a:r>
              <a:rPr lang="en-US" altLang="en-US" smtClean="0"/>
              <a:t>Can occur any time of day but most likely to occur 3:00 p.m. to 9:00 p.m.</a:t>
            </a:r>
          </a:p>
          <a:p>
            <a:pPr eaLnBrk="1" hangingPunct="1"/>
            <a:r>
              <a:rPr lang="en-US" altLang="en-US" smtClean="0"/>
              <a:t>Annual damage can be hundreds of millions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61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To-</a:t>
            </a:r>
            <a:fld id="{BEFDA7D8-DA7C-4235-8627-D87C22F5FFC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615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Tornadoes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Fujita Wind-Damage Scale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Measures tornado strength</a:t>
            </a:r>
          </a:p>
          <a:p>
            <a:pPr eaLnBrk="1" hangingPunct="1"/>
            <a:r>
              <a:rPr lang="en-US" altLang="en-US" smtClean="0"/>
              <a:t>Six levels:</a:t>
            </a:r>
          </a:p>
          <a:p>
            <a:pPr lvl="1" eaLnBrk="1" hangingPunct="1"/>
            <a:r>
              <a:rPr lang="en-US" altLang="en-US" smtClean="0"/>
              <a:t>F0:  Light damage</a:t>
            </a:r>
          </a:p>
          <a:p>
            <a:pPr lvl="1" eaLnBrk="1" hangingPunct="1"/>
            <a:r>
              <a:rPr lang="en-US" altLang="en-US" smtClean="0"/>
              <a:t>F1:  Moderate damage</a:t>
            </a:r>
          </a:p>
          <a:p>
            <a:pPr lvl="1" eaLnBrk="1" hangingPunct="1"/>
            <a:r>
              <a:rPr lang="en-US" altLang="en-US" smtClean="0"/>
              <a:t>F2:  Considerable damage</a:t>
            </a:r>
          </a:p>
          <a:p>
            <a:pPr lvl="1" eaLnBrk="1" hangingPunct="1"/>
            <a:r>
              <a:rPr lang="en-US" altLang="en-US" smtClean="0"/>
              <a:t>F3:  Severe damage</a:t>
            </a:r>
          </a:p>
          <a:p>
            <a:pPr lvl="1" eaLnBrk="1" hangingPunct="1"/>
            <a:r>
              <a:rPr lang="en-US" altLang="en-US" smtClean="0"/>
              <a:t>F4:  Devastating damage</a:t>
            </a:r>
          </a:p>
          <a:p>
            <a:pPr lvl="1" eaLnBrk="1" hangingPunct="1"/>
            <a:r>
              <a:rPr lang="en-US" altLang="en-US" smtClean="0"/>
              <a:t>F5:  Incredible damage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717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To-</a:t>
            </a:r>
            <a:fld id="{FBE36B1E-F42C-4304-97E0-4085B899F72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717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Tornadoes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Tornado Preparedness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Know the risk</a:t>
            </a:r>
          </a:p>
          <a:p>
            <a:pPr eaLnBrk="1" hangingPunct="1"/>
            <a:r>
              <a:rPr lang="en-US" altLang="en-US" smtClean="0"/>
              <a:t>Identify potential shelter areas</a:t>
            </a:r>
          </a:p>
          <a:p>
            <a:pPr eaLnBrk="1" hangingPunct="1"/>
            <a:r>
              <a:rPr lang="en-US" altLang="en-US" smtClean="0"/>
              <a:t>Learn the community’s warning system</a:t>
            </a:r>
          </a:p>
          <a:p>
            <a:pPr eaLnBrk="1" hangingPunct="1"/>
            <a:r>
              <a:rPr lang="en-US" altLang="en-US" smtClean="0"/>
              <a:t>Conduct family tornado drills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819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To-</a:t>
            </a:r>
            <a:fld id="{B0E0EAB8-CA75-4E68-A529-6DD434DAD41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819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Tornadoes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High winds</a:t>
            </a:r>
          </a:p>
          <a:p>
            <a:pPr eaLnBrk="1" hangingPunct="1"/>
            <a:r>
              <a:rPr lang="en-US" altLang="en-US" smtClean="0"/>
              <a:t>Very large hail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922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To-</a:t>
            </a:r>
            <a:fld id="{8634E7BB-F8F5-47CA-95D2-043F8AF286C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9222" name="Picture 7" descr="Hailstor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2557463"/>
            <a:ext cx="4910138" cy="3270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Tornadoes</a:t>
            </a:r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Tornado Warning Signs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During a Tornado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Keep windows and doors closed and stay away from them</a:t>
            </a:r>
          </a:p>
          <a:p>
            <a:pPr eaLnBrk="1" hangingPunct="1"/>
            <a:r>
              <a:rPr lang="en-US" altLang="en-US" smtClean="0"/>
              <a:t>Use shielding and protective clothing</a:t>
            </a:r>
          </a:p>
          <a:p>
            <a:pPr lvl="1" eaLnBrk="1" hangingPunct="1"/>
            <a:r>
              <a:rPr lang="en-US" altLang="en-US" smtClean="0"/>
              <a:t>Furniture</a:t>
            </a:r>
          </a:p>
          <a:p>
            <a:pPr lvl="1" eaLnBrk="1" hangingPunct="1"/>
            <a:r>
              <a:rPr lang="en-US" altLang="en-US" smtClean="0"/>
              <a:t>Blankets</a:t>
            </a:r>
          </a:p>
          <a:p>
            <a:pPr lvl="1" eaLnBrk="1" hangingPunct="1"/>
            <a:r>
              <a:rPr lang="en-US" altLang="en-US" smtClean="0"/>
              <a:t>Bike helmets</a:t>
            </a:r>
          </a:p>
          <a:p>
            <a:pPr eaLnBrk="1" hangingPunct="1"/>
            <a:r>
              <a:rPr lang="en-US" altLang="en-US" smtClean="0"/>
              <a:t>Listen to EAS or NOAA Weather Radio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1024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To-</a:t>
            </a:r>
            <a:fld id="{EEA7200C-D2D2-488A-83E3-5D3F50FC973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024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Tornadoes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After a Tornado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Avoid fallen power lines or broken utility lines </a:t>
            </a:r>
          </a:p>
          <a:p>
            <a:pPr eaLnBrk="1" hangingPunct="1"/>
            <a:r>
              <a:rPr lang="en-US" altLang="en-US" smtClean="0"/>
              <a:t>Stay out of damaged areas </a:t>
            </a:r>
          </a:p>
          <a:p>
            <a:pPr eaLnBrk="1" hangingPunct="1"/>
            <a:r>
              <a:rPr lang="en-US" altLang="en-US" smtClean="0"/>
              <a:t>Stay out of damaged buildings</a:t>
            </a:r>
          </a:p>
          <a:p>
            <a:pPr eaLnBrk="1" hangingPunct="1"/>
            <a:r>
              <a:rPr lang="en-US" altLang="en-US" smtClean="0"/>
              <a:t>Use a flashlight to look for damage </a:t>
            </a:r>
          </a:p>
          <a:p>
            <a:pPr eaLnBrk="1" hangingPunct="1"/>
            <a:r>
              <a:rPr lang="en-US" altLang="en-US" smtClean="0"/>
              <a:t>Turn off utilities</a:t>
            </a:r>
          </a:p>
          <a:p>
            <a:pPr eaLnBrk="1" hangingPunct="1"/>
            <a:r>
              <a:rPr lang="en-US" altLang="en-US" smtClean="0"/>
              <a:t>Reserve telephone for emergencies 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1126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To-</a:t>
            </a:r>
            <a:fld id="{878D9AFD-4C14-4726-8DD5-FA9FDB7FE72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1270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44838" y="62452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charset="0"/>
              <a:buChar char="●"/>
              <a:defRPr sz="3200">
                <a:solidFill>
                  <a:srgbClr val="0066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Tornadoes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8CE682-AF55-4D43-AC35-1A53400DC2A6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D25FA96-8A55-404A-A2B7-766AE22931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BACB454-02CC-4842-82AF-CE6E413E39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Cert_ppt_template_all but TTT.pot</Template>
  <TotalTime>980</TotalTime>
  <Words>303</Words>
  <Application>Microsoft Office PowerPoint</Application>
  <PresentationFormat>On-screen Show (4:3)</PresentationFormat>
  <Paragraphs>83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Cert_ppt_template_all but TTT</vt:lpstr>
      <vt:lpstr>Tornadoes</vt:lpstr>
      <vt:lpstr>A Tornado Is…</vt:lpstr>
      <vt:lpstr>Tornado Risks</vt:lpstr>
      <vt:lpstr>Tornado Facts </vt:lpstr>
      <vt:lpstr>Fujita Wind-Damage Scale</vt:lpstr>
      <vt:lpstr>Tornado Preparedness</vt:lpstr>
      <vt:lpstr>Tornado Warning Signs</vt:lpstr>
      <vt:lpstr>During a Tornado</vt:lpstr>
      <vt:lpstr>After a Tornado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Basic Training Hazards – Tornadoes</dc:title>
  <dc:subject>This presentation discusses Community Emergency Response Team (CERT) Basic Training tornado hazards.</dc:subject>
  <dc:creator>FEMA;Community Emergency Response Team;CitizenCorps</dc:creator>
  <cp:keywords>FEMA, CERT, basic, training, hazards, tornado, tornadoes</cp:keywords>
  <cp:lastModifiedBy>Jones, Cynthia</cp:lastModifiedBy>
  <cp:revision>159</cp:revision>
  <cp:lastPrinted>2005-12-21T16:28:49Z</cp:lastPrinted>
  <dcterms:created xsi:type="dcterms:W3CDTF">2005-12-20T16:22:26Z</dcterms:created>
  <dcterms:modified xsi:type="dcterms:W3CDTF">2016-03-01T20:36:16Z</dcterms:modified>
</cp:coreProperties>
</file>