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64" r:id="rId4"/>
  </p:sldMasterIdLst>
  <p:notesMasterIdLst>
    <p:notesMasterId r:id="rId15"/>
  </p:notesMasterIdLst>
  <p:handoutMasterIdLst>
    <p:handoutMasterId r:id="rId16"/>
  </p:handoutMasterIdLst>
  <p:sldIdLst>
    <p:sldId id="300" r:id="rId5"/>
    <p:sldId id="291" r:id="rId6"/>
    <p:sldId id="292" r:id="rId7"/>
    <p:sldId id="293" r:id="rId8"/>
    <p:sldId id="294" r:id="rId9"/>
    <p:sldId id="295" r:id="rId10"/>
    <p:sldId id="296" r:id="rId11"/>
    <p:sldId id="299" r:id="rId12"/>
    <p:sldId id="297" r:id="rId13"/>
    <p:sldId id="29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94670" autoAdjust="0"/>
  </p:normalViewPr>
  <p:slideViewPr>
    <p:cSldViewPr snapToGrid="0">
      <p:cViewPr>
        <p:scale>
          <a:sx n="75" d="100"/>
          <a:sy n="75" d="100"/>
        </p:scale>
        <p:origin x="-193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1B181B22-2712-4B5C-BD86-BEC0C7F45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11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A564F658-759F-42B9-8FD8-F940E89EE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946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B64E7DF-98AB-42BB-9448-3CE9E13D0ECF}" type="slidenum">
              <a:rPr lang="en-US" altLang="en-US" b="0"/>
              <a:pPr algn="r">
                <a:spcBef>
                  <a:spcPct val="0"/>
                </a:spcBef>
              </a:pPr>
              <a:t>9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5929140A-B53E-46FA-A9B5-BF44D1E7E587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4AD8AD24-EA0E-43C4-8F3E-2D1A7B543FFF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9E1E967-EF9A-4BD5-BAB2-F565C9318705}" type="slidenum">
              <a:rPr lang="en-US" altLang="en-US" b="0"/>
              <a:pPr algn="r">
                <a:spcBef>
                  <a:spcPct val="0"/>
                </a:spcBef>
              </a:pPr>
              <a:t>3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34903A2-4FAE-4B51-9BEE-999D826AAF0B}" type="slidenum">
              <a:rPr lang="en-US" altLang="en-US" b="0"/>
              <a:pPr algn="r">
                <a:spcBef>
                  <a:spcPct val="0"/>
                </a:spcBef>
              </a:pPr>
              <a:t>4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EE85DE2-3BD4-42FF-90F0-CE31C8CEBD9A}" type="slidenum">
              <a:rPr lang="en-US" altLang="en-US" b="0"/>
              <a:pPr algn="r">
                <a:spcBef>
                  <a:spcPct val="0"/>
                </a:spcBef>
              </a:pPr>
              <a:t>5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14F7CBB-99A0-43BC-8C84-E0F9D71D6235}" type="slidenum">
              <a:rPr lang="en-US" altLang="en-US" b="0"/>
              <a:pPr algn="r">
                <a:spcBef>
                  <a:spcPct val="0"/>
                </a:spcBef>
              </a:pPr>
              <a:t>6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0CC1F9D-9CC4-4770-8602-28A9DBFC765E}" type="slidenum">
              <a:rPr lang="en-US" altLang="en-US" b="0"/>
              <a:pPr algn="r">
                <a:spcBef>
                  <a:spcPct val="0"/>
                </a:spcBef>
              </a:pPr>
              <a:t>7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FE1D16E-041B-42A4-A4B2-2E14FFBBCA7E}" type="slidenum">
              <a:rPr lang="en-US" altLang="en-US" b="0"/>
              <a:pPr algn="r">
                <a:spcBef>
                  <a:spcPct val="0"/>
                </a:spcBef>
              </a:pPr>
              <a:t>8</a:t>
            </a:fld>
            <a:endParaRPr lang="en-US" altLang="en-US" b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b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70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013D4BD9-5774-479B-B77C-72E1BB861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86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E0CE0637-54A3-46F8-A000-33C43193A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62357ED0-DF26-4D03-96E4-2CB7C83D6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47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D5E2CF75-6C67-4AD2-BB27-40F3178F9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399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70DDE8C3-BDF6-450B-B7EB-2361035B6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75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EC38CF8A-124E-4407-8E61-74EF7B43B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0822D449-3573-4594-9DDB-E652E2595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8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40DFB1C2-37BE-49DD-84FA-0BD0C9B6F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0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4D596A41-2F14-4E2F-A256-220D6751C6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78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Hu-</a:t>
            </a:r>
            <a:fld id="{56C706D1-1E90-445A-980E-BE2359B30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5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Training, Search and Rescue Operations 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Hu-</a:t>
            </a:r>
            <a:fld id="{997503BD-3490-499B-9B77-0789EA6A7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3074" name="Title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/>
              <a:t>Hurricanes and Coastal Storms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Hu-</a:t>
            </a:r>
            <a:fld id="{FF7427A3-642C-415F-BC0C-C66960812A0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229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Hurricane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Do not reenter area until it is declared safe</a:t>
            </a:r>
          </a:p>
          <a:p>
            <a:pPr eaLnBrk="1" hangingPunct="1"/>
            <a:r>
              <a:rPr lang="en-US" altLang="en-US" sz="2800" smtClean="0"/>
              <a:t>Use flashlight to inspect for damage</a:t>
            </a:r>
          </a:p>
          <a:p>
            <a:pPr eaLnBrk="1" hangingPunct="1"/>
            <a:r>
              <a:rPr lang="en-US" altLang="en-US" sz="2800" smtClean="0"/>
              <a:t>Wear protective clothing, sunscreen, and bug repellant</a:t>
            </a:r>
          </a:p>
          <a:p>
            <a:pPr eaLnBrk="1" hangingPunct="1"/>
            <a:r>
              <a:rPr lang="en-US" altLang="en-US" sz="2800" smtClean="0"/>
              <a:t>Check on neighbors </a:t>
            </a:r>
          </a:p>
          <a:p>
            <a:pPr eaLnBrk="1" hangingPunct="1"/>
            <a:r>
              <a:rPr lang="en-US" altLang="en-US" sz="2800" smtClean="0"/>
              <a:t>If you use a generator, take safety precautions</a:t>
            </a:r>
          </a:p>
          <a:p>
            <a:pPr eaLnBrk="1" hangingPunct="1"/>
            <a:r>
              <a:rPr lang="en-US" altLang="en-US" sz="2800" smtClean="0"/>
              <a:t>Stay away from downed power lines</a:t>
            </a:r>
          </a:p>
          <a:p>
            <a:pPr eaLnBrk="1" hangingPunct="1"/>
            <a:r>
              <a:rPr lang="en-US" altLang="en-US" sz="2800" smtClean="0"/>
              <a:t>Turn off utilities, if necessary</a:t>
            </a:r>
          </a:p>
          <a:p>
            <a:pPr eaLnBrk="1" hangingPunct="1"/>
            <a:r>
              <a:rPr lang="en-US" altLang="en-US" sz="2800" smtClean="0"/>
              <a:t>Listen to EAS</a:t>
            </a:r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After a Hurricane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Hu-</a:t>
            </a:r>
            <a:fld id="{5BED7A10-2BEE-4C17-BFA4-6466E1CB4D4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10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Hurricane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Hurricanes:</a:t>
            </a:r>
          </a:p>
          <a:p>
            <a:pPr lvl="1" eaLnBrk="1" hangingPunct="1"/>
            <a:r>
              <a:rPr lang="en-US" altLang="en-US" smtClean="0"/>
              <a:t>Violent areas of low pressure forming in tropics</a:t>
            </a:r>
          </a:p>
          <a:p>
            <a:pPr lvl="1" eaLnBrk="1" hangingPunct="1"/>
            <a:r>
              <a:rPr lang="en-US" altLang="en-US" smtClean="0"/>
              <a:t>Have winds of 75 mph or more</a:t>
            </a:r>
          </a:p>
          <a:p>
            <a:pPr lvl="1" eaLnBrk="1" hangingPunct="1"/>
            <a:r>
              <a:rPr lang="en-US" altLang="en-US" smtClean="0"/>
              <a:t>Accompanied by torrential rains</a:t>
            </a:r>
          </a:p>
          <a:p>
            <a:pPr eaLnBrk="1" hangingPunct="1"/>
            <a:r>
              <a:rPr lang="en-US" altLang="en-US" smtClean="0"/>
              <a:t>Coastal Storms</a:t>
            </a:r>
          </a:p>
          <a:p>
            <a:pPr lvl="1" eaLnBrk="1" hangingPunct="1"/>
            <a:r>
              <a:rPr lang="en-US" altLang="en-US" smtClean="0"/>
              <a:t>Typically form along East Coast</a:t>
            </a:r>
          </a:p>
          <a:p>
            <a:pPr lvl="1" eaLnBrk="1" hangingPunct="1"/>
            <a:r>
              <a:rPr lang="en-US" altLang="en-US" smtClean="0"/>
              <a:t>Produce similar damage to hurricanes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Hurricanes and Coastal Storms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451600" y="6245225"/>
            <a:ext cx="1244600" cy="460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>
                <a:solidFill>
                  <a:schemeClr val="tx1"/>
                </a:solidFill>
              </a:rPr>
              <a:t>Hu-</a:t>
            </a:r>
            <a:fld id="{9FB3148D-8268-4CC5-8D52-39A322C2F43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dirty="0" smtClean="0">
              <a:solidFill>
                <a:schemeClr val="tx1"/>
              </a:solidFill>
            </a:endParaRPr>
          </a:p>
        </p:txBody>
      </p:sp>
      <p:sp>
        <p:nvSpPr>
          <p:cNvPr id="512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>
                <a:solidFill>
                  <a:schemeClr val="tx1"/>
                </a:solidFill>
              </a:rPr>
              <a:t>Unit 1: Hurricane</a:t>
            </a:r>
          </a:p>
        </p:txBody>
      </p:sp>
      <p:pic>
        <p:nvPicPr>
          <p:cNvPr id="5126" name="Picture 9" descr="Coastal erosion causing house da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88" y="3159125"/>
            <a:ext cx="4240212" cy="276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06400" y="11763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Strong winds and storm surge can:</a:t>
            </a:r>
          </a:p>
          <a:p>
            <a:pPr lvl="1" eaLnBrk="1" hangingPunct="1"/>
            <a:r>
              <a:rPr lang="en-US" altLang="en-US" sz="2400" dirty="0" smtClean="0"/>
              <a:t>Damage or destroy structures</a:t>
            </a:r>
          </a:p>
          <a:p>
            <a:pPr lvl="1" eaLnBrk="1" hangingPunct="1"/>
            <a:r>
              <a:rPr lang="en-US" altLang="en-US" sz="2400" dirty="0" smtClean="0"/>
              <a:t>Lift and move unstable structures and objects</a:t>
            </a:r>
          </a:p>
          <a:p>
            <a:pPr lvl="1" eaLnBrk="1" hangingPunct="1"/>
            <a:r>
              <a:rPr lang="en-US" altLang="en-US" sz="2400" dirty="0" smtClean="0"/>
              <a:t>Damage utility and sewage lines</a:t>
            </a:r>
          </a:p>
          <a:p>
            <a:pPr lvl="1" eaLnBrk="1" hangingPunct="1"/>
            <a:r>
              <a:rPr lang="en-US" altLang="en-US" sz="2400" dirty="0" smtClean="0"/>
              <a:t>Give rise to tornadoes</a:t>
            </a:r>
          </a:p>
          <a:p>
            <a:pPr lvl="1" eaLnBrk="1" hangingPunct="1"/>
            <a:r>
              <a:rPr lang="en-US" altLang="en-US" sz="2400" dirty="0" smtClean="0"/>
              <a:t>Make roads impassable</a:t>
            </a:r>
          </a:p>
          <a:p>
            <a:pPr lvl="1" eaLnBrk="1" hangingPunct="1"/>
            <a:r>
              <a:rPr lang="en-US" altLang="en-US" sz="2400" dirty="0" smtClean="0"/>
              <a:t>Disrupt communication </a:t>
            </a:r>
            <a:br>
              <a:rPr lang="en-US" altLang="en-US" sz="2400" dirty="0" smtClean="0"/>
            </a:br>
            <a:r>
              <a:rPr lang="en-US" altLang="en-US" sz="2400" dirty="0" smtClean="0"/>
              <a:t>lines</a:t>
            </a:r>
          </a:p>
          <a:p>
            <a:pPr lvl="1" eaLnBrk="1" hangingPunct="1"/>
            <a:r>
              <a:rPr lang="en-US" altLang="en-US" sz="2400" dirty="0" smtClean="0"/>
              <a:t>Cause coastal erosion</a:t>
            </a:r>
          </a:p>
          <a:p>
            <a:pPr lvl="1" eaLnBrk="1" hangingPunct="1"/>
            <a:r>
              <a:rPr lang="en-US" altLang="en-US" sz="2400" dirty="0" smtClean="0"/>
              <a:t>Cause floods</a:t>
            </a:r>
          </a:p>
          <a:p>
            <a:pPr lvl="1" eaLnBrk="1" hangingPunct="1"/>
            <a:r>
              <a:rPr lang="en-US" altLang="en-US" sz="2400" dirty="0" smtClean="0"/>
              <a:t>Threaten lives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Hurricane and Coastal Storm Risks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Hu-</a:t>
            </a:r>
            <a:fld id="{A50BBE89-CC12-4355-B251-5BE358C4506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1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Hurricane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Measures wind speed</a:t>
            </a:r>
          </a:p>
          <a:p>
            <a:pPr eaLnBrk="1" hangingPunct="1"/>
            <a:r>
              <a:rPr lang="en-US" altLang="en-US" smtClean="0"/>
              <a:t>Has five categories</a:t>
            </a:r>
          </a:p>
          <a:p>
            <a:pPr lvl="1" eaLnBrk="1" hangingPunct="1"/>
            <a:r>
              <a:rPr lang="en-US" altLang="en-US" smtClean="0"/>
              <a:t>I: 74-95 mph</a:t>
            </a:r>
          </a:p>
          <a:p>
            <a:pPr lvl="1" eaLnBrk="1" hangingPunct="1"/>
            <a:r>
              <a:rPr lang="en-US" altLang="en-US" smtClean="0"/>
              <a:t>II: 96-110 mph</a:t>
            </a:r>
          </a:p>
          <a:p>
            <a:pPr lvl="1" eaLnBrk="1" hangingPunct="1"/>
            <a:r>
              <a:rPr lang="en-US" altLang="en-US" smtClean="0"/>
              <a:t>III: 111-130 mph</a:t>
            </a:r>
          </a:p>
          <a:p>
            <a:pPr lvl="1" eaLnBrk="1" hangingPunct="1"/>
            <a:r>
              <a:rPr lang="en-US" altLang="en-US" smtClean="0"/>
              <a:t>IV: 131-155 mph</a:t>
            </a:r>
          </a:p>
          <a:p>
            <a:pPr lvl="1" eaLnBrk="1" hangingPunct="1"/>
            <a:r>
              <a:rPr lang="en-US" altLang="en-US" smtClean="0"/>
              <a:t>V: More than 155 mph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Saffir-Simpson Scale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Hu-</a:t>
            </a:r>
            <a:fld id="{D87308B9-9636-4FD8-805A-F1C30E4E679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717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Hurricane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100 million Americans are at risk for hurricanes</a:t>
            </a:r>
          </a:p>
          <a:p>
            <a:pPr eaLnBrk="1" hangingPunct="1"/>
            <a:r>
              <a:rPr lang="en-US" altLang="en-US" smtClean="0"/>
              <a:t>Almost 14 million live in an area where winds greater than 125 mph have been recorded (i.e., tip of Florida to North Carolina coast)</a:t>
            </a:r>
          </a:p>
          <a:p>
            <a:pPr eaLnBrk="1" hangingPunct="1"/>
            <a:r>
              <a:rPr lang="en-US" altLang="en-US" smtClean="0"/>
              <a:t>More than 6 million live in storm surge areas</a:t>
            </a:r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Hu-</a:t>
            </a:r>
            <a:fld id="{8BB9F314-8DF5-4B6E-85A6-77965F07D10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81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Hurricane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Know risk and evacuation routes</a:t>
            </a:r>
          </a:p>
          <a:p>
            <a:pPr eaLnBrk="1" hangingPunct="1"/>
            <a:r>
              <a:rPr lang="en-US" altLang="en-US" smtClean="0"/>
              <a:t>Develop action plan</a:t>
            </a:r>
          </a:p>
          <a:p>
            <a:pPr eaLnBrk="1" hangingPunct="1"/>
            <a:r>
              <a:rPr lang="en-US" altLang="en-US" smtClean="0"/>
              <a:t>Secure needed supplies </a:t>
            </a:r>
          </a:p>
          <a:p>
            <a:pPr eaLnBrk="1" hangingPunct="1"/>
            <a:r>
              <a:rPr lang="en-US" altLang="en-US" smtClean="0"/>
              <a:t>Floodproof property</a:t>
            </a:r>
          </a:p>
          <a:p>
            <a:pPr eaLnBrk="1" hangingPunct="1"/>
            <a:r>
              <a:rPr lang="en-US" altLang="en-US" smtClean="0"/>
              <a:t>Create personal disaster supply kit for your family</a:t>
            </a:r>
          </a:p>
          <a:p>
            <a:pPr eaLnBrk="1" hangingPunct="1"/>
            <a:r>
              <a:rPr lang="en-US" altLang="en-US" smtClean="0"/>
              <a:t>Secure mobile homes</a:t>
            </a: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Preparing for a Hurricane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Hu-</a:t>
            </a:r>
            <a:fld id="{DBADBEE3-33D7-4C0E-B94B-FAF377C9D96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92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Hurricane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Board up all windows and glass doors</a:t>
            </a:r>
          </a:p>
          <a:p>
            <a:pPr eaLnBrk="1" hangingPunct="1"/>
            <a:r>
              <a:rPr lang="en-US" altLang="en-US" smtClean="0"/>
              <a:t>Check batteries</a:t>
            </a:r>
          </a:p>
          <a:p>
            <a:pPr eaLnBrk="1" hangingPunct="1"/>
            <a:r>
              <a:rPr lang="en-US" altLang="en-US" smtClean="0"/>
              <a:t>Stock up on nonperishable food</a:t>
            </a:r>
          </a:p>
          <a:p>
            <a:pPr eaLnBrk="1" hangingPunct="1"/>
            <a:r>
              <a:rPr lang="en-US" altLang="en-US" smtClean="0"/>
              <a:t>Listen to EAS</a:t>
            </a:r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Before a Hurricane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Hu-</a:t>
            </a:r>
            <a:fld id="{C8609BC7-1086-4F09-B5F0-C73A5ABAFDB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024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Hurricane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If in evacuation zone, leave immediately</a:t>
            </a:r>
          </a:p>
          <a:p>
            <a:pPr lvl="1" eaLnBrk="1" hangingPunct="1"/>
            <a:r>
              <a:rPr lang="en-US" altLang="en-US" smtClean="0"/>
              <a:t>Determine where you will go</a:t>
            </a:r>
          </a:p>
          <a:p>
            <a:pPr lvl="1" eaLnBrk="1" hangingPunct="1"/>
            <a:r>
              <a:rPr lang="en-US" altLang="en-US" smtClean="0"/>
              <a:t>Leave as early as possible</a:t>
            </a:r>
          </a:p>
          <a:p>
            <a:pPr eaLnBrk="1" hangingPunct="1"/>
            <a:r>
              <a:rPr lang="en-US" altLang="en-US" smtClean="0"/>
              <a:t>If not in evacuation zone:</a:t>
            </a:r>
          </a:p>
          <a:p>
            <a:pPr lvl="1" eaLnBrk="1" hangingPunct="1"/>
            <a:r>
              <a:rPr lang="en-US" altLang="en-US" smtClean="0"/>
              <a:t>Follow sheltering guidelines</a:t>
            </a:r>
          </a:p>
          <a:p>
            <a:pPr lvl="1" eaLnBrk="1" hangingPunct="1"/>
            <a:r>
              <a:rPr lang="en-US" altLang="en-US" smtClean="0"/>
              <a:t>Determine safe room in home</a:t>
            </a:r>
          </a:p>
          <a:p>
            <a:pPr lvl="1" eaLnBrk="1" hangingPunct="1"/>
            <a:r>
              <a:rPr lang="en-US" altLang="en-US" smtClean="0"/>
              <a:t>Fortify house</a:t>
            </a:r>
          </a:p>
          <a:p>
            <a:pPr lvl="1" eaLnBrk="1" hangingPunct="1"/>
            <a:r>
              <a:rPr lang="en-US" altLang="en-US" smtClean="0"/>
              <a:t>Assist those with special needs</a:t>
            </a:r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Stay or Go?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Hu-</a:t>
            </a:r>
            <a:fld id="{981AA914-FB24-468D-BF97-EE39E36DD13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127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Hurricane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Stay indoors</a:t>
            </a:r>
          </a:p>
          <a:p>
            <a:pPr eaLnBrk="1" hangingPunct="1"/>
            <a:r>
              <a:rPr lang="en-US" altLang="en-US" smtClean="0"/>
              <a:t>Stay away from flood waters</a:t>
            </a:r>
          </a:p>
          <a:p>
            <a:pPr eaLnBrk="1" hangingPunct="1"/>
            <a:r>
              <a:rPr lang="en-US" altLang="en-US" smtClean="0"/>
              <a:t>Be aware of the “eye”</a:t>
            </a:r>
          </a:p>
          <a:p>
            <a:pPr eaLnBrk="1" hangingPunct="1"/>
            <a:r>
              <a:rPr lang="en-US" altLang="en-US" smtClean="0"/>
              <a:t>Be alert for tornadoes</a:t>
            </a: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During a Hurricane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352AAB4-5679-4648-9FAF-C9C743B08E83}">
  <ds:schemaRefs>
    <ds:schemaRef ds:uri="http://schemas.openxmlformats.org/package/2006/metadata/core-properties"/>
    <ds:schemaRef ds:uri="http://www.w3.org/XML/1998/namespace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38F87C0-85AA-4B82-8310-A0201D11E8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8EE674-754D-4D71-8385-9A32E59350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966</TotalTime>
  <Words>403</Words>
  <Application>Microsoft Office PowerPoint</Application>
  <PresentationFormat>On-screen Show (4:3)</PresentationFormat>
  <Paragraphs>105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Cert_ppt_template_all but TTT</vt:lpstr>
      <vt:lpstr>Hurricanes and Coastal Storms</vt:lpstr>
      <vt:lpstr>Hurricanes and Coastal Storms</vt:lpstr>
      <vt:lpstr>Hurricane and Coastal Storm Risks</vt:lpstr>
      <vt:lpstr>Saffir-Simpson Scale</vt:lpstr>
      <vt:lpstr>Statistics</vt:lpstr>
      <vt:lpstr>Preparing for a Hurricane</vt:lpstr>
      <vt:lpstr>Before a Hurricane</vt:lpstr>
      <vt:lpstr>Stay or Go?</vt:lpstr>
      <vt:lpstr>During a Hurricane</vt:lpstr>
      <vt:lpstr>After a Hurricane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Hurricanes and Coastal Storms</dc:title>
  <dc:subject>This presentation discusses Community Emergency Response Team (CERT) Basic Training hurricane and coastal storm hazards.</dc:subject>
  <dc:creator>FEMA;Community Emergency Response Team;CitizenCorps</dc:creator>
  <cp:keywords>FEMA, CERT, basic, training, hazards, hurricane, coastal storm</cp:keywords>
  <cp:lastModifiedBy>Jones, Cynthia</cp:lastModifiedBy>
  <cp:revision>165</cp:revision>
  <cp:lastPrinted>2005-12-21T16:28:49Z</cp:lastPrinted>
  <dcterms:created xsi:type="dcterms:W3CDTF">2005-12-20T16:22:26Z</dcterms:created>
  <dcterms:modified xsi:type="dcterms:W3CDTF">2016-03-01T20:09:51Z</dcterms:modified>
</cp:coreProperties>
</file>