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76" r:id="rId4"/>
  </p:sldMasterIdLst>
  <p:notesMasterIdLst>
    <p:notesMasterId r:id="rId11"/>
  </p:notesMasterIdLst>
  <p:handoutMasterIdLst>
    <p:handoutMasterId r:id="rId12"/>
  </p:handoutMasterIdLst>
  <p:sldIdLst>
    <p:sldId id="295" r:id="rId5"/>
    <p:sldId id="291" r:id="rId6"/>
    <p:sldId id="294" r:id="rId7"/>
    <p:sldId id="292" r:id="rId8"/>
    <p:sldId id="259" r:id="rId9"/>
    <p:sldId id="29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70" autoAdjust="0"/>
  </p:normalViewPr>
  <p:slideViewPr>
    <p:cSldViewPr snapToGrid="0">
      <p:cViewPr>
        <p:scale>
          <a:sx n="75" d="100"/>
          <a:sy n="75" d="100"/>
        </p:scale>
        <p:origin x="-193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5BC2321A-254F-4F87-B18B-2E7403C62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560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28A93D5E-5839-4B54-A8F4-A1C9F9A436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8347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8EE69A5-9446-43E3-B99B-E440241C4152}" type="slidenum">
              <a:rPr lang="en-US" altLang="en-US" b="0" smtClean="0">
                <a:latin typeface="Times" pitchFamily="18" charset="0"/>
              </a:rPr>
              <a:pPr/>
              <a:t>1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EBBF0F6-9E41-4F9C-8628-08A6365A17BA}" type="slidenum">
              <a:rPr lang="en-US" altLang="en-US" b="0" smtClean="0">
                <a:latin typeface="Times" pitchFamily="18" charset="0"/>
              </a:rPr>
              <a:pPr/>
              <a:t>3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CBABCF2-46AE-4938-BC54-4AA3BFAC5274}" type="slidenum">
              <a:rPr lang="en-US" altLang="en-US" b="0" smtClean="0">
                <a:latin typeface="Times" pitchFamily="18" charset="0"/>
              </a:rPr>
              <a:pPr/>
              <a:t>4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D2733D-2CDE-40AE-9E6A-BC64F1E1778A}" type="slidenum">
              <a:rPr lang="en-US" altLang="en-US" b="0" smtClean="0">
                <a:latin typeface="Times" pitchFamily="18" charset="0"/>
              </a:rPr>
              <a:pPr/>
              <a:t>5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3600" b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He-</a:t>
            </a:r>
            <a:fld id="{E6BD619A-DA47-4915-B38F-8DF48626C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4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He-</a:t>
            </a:r>
            <a:fld id="{938B0238-6B7B-4EA7-9D3F-BA3231B44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7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He-</a:t>
            </a:r>
            <a:fld id="{FD7F6FB9-CB92-469A-937E-6A5F7AE558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83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He-</a:t>
            </a:r>
            <a:fld id="{DCEA56A9-18E2-43E9-A573-18A9D5822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4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He-</a:t>
            </a:r>
            <a:fld id="{5CB80396-1D3E-4437-A860-D59BFEBBE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95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He-</a:t>
            </a:r>
            <a:fld id="{8B4464A6-157B-4681-AAE8-9065919B1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He-</a:t>
            </a:r>
            <a:fld id="{703D9EC8-1AC5-4915-96CB-A394068C1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060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He-</a:t>
            </a:r>
            <a:fld id="{F58367D7-9FFE-46F3-B1A3-0A6D66130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84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He-</a:t>
            </a:r>
            <a:fld id="{E5758135-A6A3-4CF1-B699-9465E24C4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30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He-</a:t>
            </a:r>
            <a:fld id="{5B7B87DB-DDB7-417A-A716-AD9054BBE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233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He-</a:t>
            </a:r>
            <a:fld id="{F472901B-4161-43EC-B21C-EA922E4A2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/>
              <a:t>Excessive Heat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He-</a:t>
            </a:r>
            <a:fld id="{DC2452DF-47EE-41EB-ABC4-5485FEAC020C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410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Excessive Heat</a:t>
            </a:r>
          </a:p>
        </p:txBody>
      </p:sp>
      <p:pic>
        <p:nvPicPr>
          <p:cNvPr id="4101" name="Picture 9" descr="Man drinking beverage in the su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2498725"/>
            <a:ext cx="4457700" cy="3343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>
                <a:schemeClr val="bg1"/>
              </a:buClr>
              <a:buFontTx/>
              <a:buChar char="•"/>
            </a:pPr>
            <a:r>
              <a:rPr lang="en-US" altLang="en-US" smtClean="0"/>
              <a:t>Prolonged period of excessive heat, often combined with excessive humidity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Times New Roman" pitchFamily="18" charset="0"/>
              </a:rPr>
              <a:t>Heat Wave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He-</a:t>
            </a:r>
            <a:fld id="{4570B156-0993-4876-8360-332C9BAEB4BC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512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Excessive Heat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Body must work extra hard to maintain its normal temperature </a:t>
            </a:r>
          </a:p>
          <a:p>
            <a:pPr eaLnBrk="1" hangingPunct="1"/>
            <a:r>
              <a:rPr lang="en-US" altLang="en-US" smtClean="0"/>
              <a:t>Those at risk</a:t>
            </a:r>
          </a:p>
          <a:p>
            <a:pPr lvl="1" eaLnBrk="1" hangingPunct="1"/>
            <a:r>
              <a:rPr lang="en-US" altLang="en-US" smtClean="0"/>
              <a:t>Elderly</a:t>
            </a:r>
          </a:p>
          <a:p>
            <a:pPr lvl="1" eaLnBrk="1" hangingPunct="1"/>
            <a:r>
              <a:rPr lang="en-US" altLang="en-US" smtClean="0"/>
              <a:t>Very young</a:t>
            </a:r>
          </a:p>
          <a:p>
            <a:pPr lvl="1" eaLnBrk="1" hangingPunct="1"/>
            <a:r>
              <a:rPr lang="en-US" altLang="en-US" smtClean="0"/>
              <a:t>Disabled</a:t>
            </a:r>
          </a:p>
          <a:p>
            <a:pPr lvl="1" eaLnBrk="1" hangingPunct="1"/>
            <a:r>
              <a:rPr lang="en-US" altLang="en-US" smtClean="0"/>
              <a:t>Men (perspire more than women)</a:t>
            </a:r>
          </a:p>
          <a:p>
            <a:pPr eaLnBrk="1" hangingPunct="1"/>
            <a:r>
              <a:rPr lang="en-US" altLang="en-US" smtClean="0"/>
              <a:t>People in urban areas at greater risk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Effects of Excessive Heat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He-</a:t>
            </a:r>
            <a:fld id="{875AD24B-22D0-40A9-B1AF-99049B7C4848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615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Excessive Heat</a:t>
            </a:r>
          </a:p>
        </p:txBody>
      </p:sp>
      <p:pic>
        <p:nvPicPr>
          <p:cNvPr id="6150" name="Picture 9" descr="Construction workers in su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688" y="2303463"/>
            <a:ext cx="4389437" cy="329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Heat cramps</a:t>
            </a:r>
          </a:p>
          <a:p>
            <a:pPr eaLnBrk="1" hangingPunct="1"/>
            <a:r>
              <a:rPr lang="en-US" altLang="en-US" smtClean="0"/>
              <a:t>Heat exhaustion</a:t>
            </a:r>
          </a:p>
          <a:p>
            <a:pPr eaLnBrk="1" hangingPunct="1"/>
            <a:r>
              <a:rPr lang="en-US" altLang="en-US" smtClean="0"/>
              <a:t>Heat/Sun stroke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Times New Roman" pitchFamily="18" charset="0"/>
              </a:rPr>
              <a:t>Heat Wave Risks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He-</a:t>
            </a:r>
            <a:fld id="{26774B58-D543-4749-A6E4-CFC4670C4ACF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717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Excessive Heat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Seek air conditioning</a:t>
            </a:r>
          </a:p>
          <a:p>
            <a:pPr eaLnBrk="1" hangingPunct="1"/>
            <a:r>
              <a:rPr lang="en-US" altLang="en-US" smtClean="0"/>
              <a:t>Avoid strenuous activities during heat of day</a:t>
            </a:r>
          </a:p>
          <a:p>
            <a:pPr eaLnBrk="1" hangingPunct="1"/>
            <a:r>
              <a:rPr lang="en-US" altLang="en-US" smtClean="0"/>
              <a:t>Wear lightweight, light-colored clothing</a:t>
            </a:r>
          </a:p>
          <a:p>
            <a:pPr eaLnBrk="1" hangingPunct="1"/>
            <a:r>
              <a:rPr lang="en-US" altLang="en-US" smtClean="0"/>
              <a:t>Check on family members and neighbors</a:t>
            </a:r>
          </a:p>
          <a:p>
            <a:pPr eaLnBrk="1" hangingPunct="1"/>
            <a:r>
              <a:rPr lang="en-US" altLang="en-US" smtClean="0"/>
              <a:t>Drink plenty of fluids</a:t>
            </a:r>
          </a:p>
          <a:p>
            <a:pPr eaLnBrk="1" hangingPunct="1"/>
            <a:r>
              <a:rPr lang="en-US" altLang="en-US" smtClean="0"/>
              <a:t>Take frequent breaks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During a Heat Wave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He-</a:t>
            </a:r>
            <a:fld id="{82136737-9C8D-4B86-94EE-3ADA64304B70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819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Excessive Heat</a:t>
            </a:r>
          </a:p>
        </p:txBody>
      </p:sp>
      <p:pic>
        <p:nvPicPr>
          <p:cNvPr id="8198" name="Picture 9" descr="Attic f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663" y="2176463"/>
            <a:ext cx="456882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Install additional insulation</a:t>
            </a:r>
          </a:p>
          <a:p>
            <a:pPr eaLnBrk="1" hangingPunct="1"/>
            <a:r>
              <a:rPr lang="en-US" altLang="en-US" dirty="0" smtClean="0"/>
              <a:t>Protect windows and glass doors</a:t>
            </a:r>
          </a:p>
          <a:p>
            <a:pPr eaLnBrk="1" hangingPunct="1"/>
            <a:r>
              <a:rPr lang="en-US" altLang="en-US" dirty="0" smtClean="0"/>
              <a:t>Use attic fans</a:t>
            </a:r>
          </a:p>
          <a:p>
            <a:pPr eaLnBrk="1" hangingPunct="1">
              <a:buFont typeface="Arial" charset="0"/>
              <a:buNone/>
            </a:pPr>
            <a:endParaRPr lang="en-US" altLang="en-US" sz="4400" b="1" dirty="0" smtClean="0"/>
          </a:p>
          <a:p>
            <a:pPr eaLnBrk="1" hangingPunct="1">
              <a:buFont typeface="Arial" charset="0"/>
              <a:buNone/>
            </a:pPr>
            <a:endParaRPr lang="en-US" altLang="en-US" dirty="0" smtClean="0"/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Times New Roman" pitchFamily="18" charset="0"/>
              </a:rPr>
              <a:t>Preparing the Home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E15460-E2B4-4947-A0C7-2B82F69811A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2FE19F-CFBE-4ED3-A9F7-5905EFBB66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ADF8C57-B94E-4938-8C23-757D6F0BAD72}">
  <ds:schemaRefs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937</TotalTime>
  <Words>158</Words>
  <Application>Microsoft Office PowerPoint</Application>
  <PresentationFormat>On-screen Show (4:3)</PresentationFormat>
  <Paragraphs>47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Cert_ppt_template_all but TTT</vt:lpstr>
      <vt:lpstr>Excessive Heat</vt:lpstr>
      <vt:lpstr>Heat Wave</vt:lpstr>
      <vt:lpstr>Effects of Excessive Heat</vt:lpstr>
      <vt:lpstr>Heat Wave Risks</vt:lpstr>
      <vt:lpstr>During a Heat Wave</vt:lpstr>
      <vt:lpstr>Preparing the Home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This presentation discusses Community Emergency Response Team (CERT) Basic Training excessivie heat hazards.</dc:subject>
  <dc:creator>FEMA;Community Emergency Response Team;CitizenCorps</dc:creator>
  <cp:keywords>FEMA, CERT, basic, training, hazards, excessive heat</cp:keywords>
  <cp:lastModifiedBy>Jones, Cynthia</cp:lastModifiedBy>
  <cp:revision>146</cp:revision>
  <cp:lastPrinted>2005-12-21T16:28:49Z</cp:lastPrinted>
  <dcterms:created xsi:type="dcterms:W3CDTF">2005-12-20T16:22:26Z</dcterms:created>
  <dcterms:modified xsi:type="dcterms:W3CDTF">2016-03-01T20:00:36Z</dcterms:modified>
</cp:coreProperties>
</file>