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>
  <p:sldMasterIdLst>
    <p:sldMasterId id="2147483668" r:id="rId4"/>
  </p:sldMasterIdLst>
  <p:notesMasterIdLst>
    <p:notesMasterId r:id="rId15"/>
  </p:notesMasterIdLst>
  <p:handoutMasterIdLst>
    <p:handoutMasterId r:id="rId16"/>
  </p:handoutMasterIdLst>
  <p:sldIdLst>
    <p:sldId id="295" r:id="rId5"/>
    <p:sldId id="291" r:id="rId6"/>
    <p:sldId id="292" r:id="rId7"/>
    <p:sldId id="259" r:id="rId8"/>
    <p:sldId id="294" r:id="rId9"/>
    <p:sldId id="293" r:id="rId10"/>
    <p:sldId id="262" r:id="rId11"/>
    <p:sldId id="263" r:id="rId12"/>
    <p:sldId id="264" r:id="rId13"/>
    <p:sldId id="266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CFCF"/>
    <a:srgbClr val="336699"/>
    <a:srgbClr val="333333"/>
    <a:srgbClr val="CCCCCC"/>
    <a:srgbClr val="002F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65" autoAdjust="0"/>
    <p:restoredTop sz="94670" autoAdjust="0"/>
  </p:normalViewPr>
  <p:slideViewPr>
    <p:cSldViewPr snapToGrid="0">
      <p:cViewPr varScale="1">
        <p:scale>
          <a:sx n="87" d="100"/>
          <a:sy n="87" d="100"/>
        </p:scale>
        <p:origin x="-157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676"/>
    </p:cViewPr>
  </p:sorterViewPr>
  <p:notesViewPr>
    <p:cSldViewPr snapToGrid="0">
      <p:cViewPr varScale="1">
        <p:scale>
          <a:sx n="60" d="100"/>
          <a:sy n="60" d="100"/>
        </p:scale>
        <p:origin x="-1788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fld id="{FC88B83B-F0CF-4E78-A3BB-9F04EA54FB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7020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fld id="{D841E1EB-92A8-4E54-A9C4-4E2604513A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1212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8FEE0C61-FAD1-44AF-AC46-CE959FD0390F}" type="slidenum">
              <a:rPr lang="en-US" altLang="en-US" b="0" smtClean="0">
                <a:latin typeface="Times" pitchFamily="18" charset="0"/>
              </a:rPr>
              <a:pPr/>
              <a:t>9</a:t>
            </a:fld>
            <a:endParaRPr lang="en-US" altLang="en-US" b="0" smtClean="0">
              <a:latin typeface="Times" pitchFamily="18" charset="0"/>
            </a:endParaRPr>
          </a:p>
        </p:txBody>
      </p:sp>
      <p:sp>
        <p:nvSpPr>
          <p:cNvPr id="2355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36898D95-B88C-4535-8827-E135B8918AC0}" type="slidenum">
              <a:rPr lang="en-US" altLang="en-US" b="0" smtClean="0">
                <a:latin typeface="Times" pitchFamily="18" charset="0"/>
              </a:rPr>
              <a:pPr/>
              <a:t>1</a:t>
            </a:fld>
            <a:endParaRPr lang="en-US" altLang="en-US" b="0" smtClean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07CA671C-7DA9-4938-A63A-76907FA4D063}" type="slidenum">
              <a:rPr lang="en-US" altLang="en-US" b="0" smtClean="0">
                <a:latin typeface="Times" pitchFamily="18" charset="0"/>
              </a:rPr>
              <a:pPr/>
              <a:t>2</a:t>
            </a:fld>
            <a:endParaRPr lang="en-US" altLang="en-US" b="0" smtClean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2D7E9775-9CF4-482D-80BD-62E25FE27DBF}" type="slidenum">
              <a:rPr lang="en-US" altLang="en-US" b="0" smtClean="0">
                <a:latin typeface="Times" pitchFamily="18" charset="0"/>
              </a:rPr>
              <a:pPr/>
              <a:t>3</a:t>
            </a:fld>
            <a:endParaRPr lang="en-US" altLang="en-US" b="0" smtClean="0">
              <a:latin typeface="Times" pitchFamily="18" charset="0"/>
            </a:endParaRPr>
          </a:p>
        </p:txBody>
      </p:sp>
      <p:sp>
        <p:nvSpPr>
          <p:cNvPr id="1741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73169184-1791-4FC4-84E8-404B6B648572}" type="slidenum">
              <a:rPr lang="en-US" altLang="en-US" b="0" smtClean="0">
                <a:latin typeface="Times" pitchFamily="18" charset="0"/>
              </a:rPr>
              <a:pPr/>
              <a:t>5</a:t>
            </a:fld>
            <a:endParaRPr lang="en-US" altLang="en-US" b="0" smtClean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12A096CD-FC4D-41CE-B282-F24A1FEFF42E}" type="slidenum">
              <a:rPr lang="en-US" altLang="en-US" b="0" smtClean="0">
                <a:latin typeface="Times" pitchFamily="18" charset="0"/>
              </a:rPr>
              <a:pPr/>
              <a:t>6</a:t>
            </a:fld>
            <a:endParaRPr lang="en-US" altLang="en-US" b="0" smtClean="0">
              <a:latin typeface="Times" pitchFamily="18" charset="0"/>
            </a:endParaRPr>
          </a:p>
        </p:txBody>
      </p:sp>
      <p:sp>
        <p:nvSpPr>
          <p:cNvPr id="2048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322538A4-B790-4ECC-8F5F-EE42526BE3C0}" type="slidenum">
              <a:rPr lang="en-US" altLang="en-US" b="0" smtClean="0">
                <a:latin typeface="Times" pitchFamily="18" charset="0"/>
              </a:rPr>
              <a:pPr/>
              <a:t>7</a:t>
            </a:fld>
            <a:endParaRPr lang="en-US" altLang="en-US" b="0" smtClean="0">
              <a:latin typeface="Times" pitchFamily="18" charset="0"/>
            </a:endParaRPr>
          </a:p>
        </p:txBody>
      </p:sp>
      <p:sp>
        <p:nvSpPr>
          <p:cNvPr id="2150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F1C46F79-37C4-423E-A024-CF82C80BD182}" type="slidenum">
              <a:rPr lang="en-US" altLang="en-US" b="0" smtClean="0">
                <a:latin typeface="Times" pitchFamily="18" charset="0"/>
              </a:rPr>
              <a:pPr/>
              <a:t>8</a:t>
            </a:fld>
            <a:endParaRPr lang="en-US" altLang="en-US" b="0" smtClean="0">
              <a:latin typeface="Times" pitchFamily="18" charset="0"/>
            </a:endParaRPr>
          </a:p>
        </p:txBody>
      </p:sp>
      <p:sp>
        <p:nvSpPr>
          <p:cNvPr id="2253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cert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263" y="17463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5" descr="CitiCorp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6248400"/>
            <a:ext cx="204787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5" descr="fema_logo_small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6173788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7"/>
          <p:cNvSpPr txBox="1">
            <a:spLocks noChangeArrowheads="1"/>
          </p:cNvSpPr>
          <p:nvPr userDrawn="1"/>
        </p:nvSpPr>
        <p:spPr bwMode="auto">
          <a:xfrm>
            <a:off x="1079500" y="44450"/>
            <a:ext cx="5435600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spcBef>
                <a:spcPct val="50000"/>
              </a:spcBef>
              <a:defRPr/>
            </a:pPr>
            <a:endParaRPr lang="en-US" sz="3600" b="0">
              <a:solidFill>
                <a:schemeClr val="bg1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95275" y="1382713"/>
            <a:ext cx="8543925" cy="1055687"/>
          </a:xfrm>
          <a:effectLst/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27538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501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Fl-</a:t>
            </a:r>
            <a:fld id="{F78CA9F7-7DC0-4835-9670-8F7EC0615A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156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04800"/>
            <a:ext cx="220980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304800"/>
            <a:ext cx="647700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Fl-</a:t>
            </a:r>
            <a:fld id="{85414320-A5DC-465C-98EC-7F3090F758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168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buFont typeface="Arial" pitchFamily="34" charset="0"/>
              <a:buChar char="‒"/>
              <a:defRPr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Fl-</a:t>
            </a:r>
            <a:fld id="{5BF76CC6-F793-4919-802B-E8EF69AAEA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099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Fl-</a:t>
            </a:r>
            <a:fld id="{08B35DA1-C9DD-48E8-B669-93BB120723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174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Fl-</a:t>
            </a:r>
            <a:fld id="{B2E1964E-0D68-4359-AD7D-ADC8E37174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935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8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Fl-</a:t>
            </a:r>
            <a:fld id="{C1D6062F-1038-4428-8A9D-BB7FC73686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870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Fl-</a:t>
            </a:r>
            <a:fld id="{246C1492-B984-4161-A71B-6A62C9A4AA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105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Fl-</a:t>
            </a:r>
            <a:fld id="{F9621F54-873B-417E-AF5D-CCAB3B2AF8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557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Fl-</a:t>
            </a:r>
            <a:fld id="{03255DCD-FEA2-4482-9D04-5D7297FD56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986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Fl-</a:t>
            </a:r>
            <a:fld id="{84291916-B6B2-4948-A40A-B2B7B3D06F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109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14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304800"/>
            <a:ext cx="8839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1028" name="Picture 11" descr="certlogo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263" y="6156325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9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46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5626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r>
              <a:rPr lang="en-US"/>
              <a:t>Fl-</a:t>
            </a:r>
            <a:fld id="{E10B7F41-C528-4864-89BD-08BE155E60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15" descr="fema_logo_small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6173788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Arial" charset="0"/>
        <a:buChar char="●"/>
        <a:defRPr sz="3200">
          <a:solidFill>
            <a:srgbClr val="0066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§"/>
        <a:defRPr sz="2800">
          <a:solidFill>
            <a:srgbClr val="0066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2400">
          <a:solidFill>
            <a:srgbClr val="0066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§"/>
        <a:defRPr sz="2000">
          <a:solidFill>
            <a:srgbClr val="0066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/>
            <a:r>
              <a:rPr lang="en-US" altLang="en-US" smtClean="0">
                <a:solidFill>
                  <a:schemeClr val="tx1"/>
                </a:solidFill>
              </a:rPr>
              <a:t>Hazards</a:t>
            </a:r>
          </a:p>
        </p:txBody>
      </p:sp>
      <p:sp>
        <p:nvSpPr>
          <p:cNvPr id="121858" name="Title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5400" dirty="0"/>
              <a:t>Floods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Fl-</a:t>
            </a:r>
            <a:fld id="{6E7108D2-F7F9-4FAE-8E0A-733C5C5A750C}" type="slidenum">
              <a:rPr lang="en-US" altLang="en-US" b="0" smtClean="0"/>
              <a:pPr eaLnBrk="1" hangingPunct="1"/>
              <a:t>9</a:t>
            </a:fld>
            <a:endParaRPr lang="en-US" altLang="en-US" b="0" smtClean="0"/>
          </a:p>
        </p:txBody>
      </p:sp>
      <p:sp>
        <p:nvSpPr>
          <p:cNvPr id="12294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Floods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Stay out of flooded areas</a:t>
            </a:r>
          </a:p>
          <a:p>
            <a:pPr eaLnBrk="1" hangingPunct="1"/>
            <a:r>
              <a:rPr lang="en-US" altLang="en-US" smtClean="0"/>
              <a:t>Reserve telephone for emergencies</a:t>
            </a:r>
          </a:p>
          <a:p>
            <a:pPr eaLnBrk="1" hangingPunct="1"/>
            <a:r>
              <a:rPr lang="en-US" altLang="en-US" smtClean="0"/>
              <a:t>Avoid driving, except in emergencies</a:t>
            </a:r>
          </a:p>
          <a:p>
            <a:pPr eaLnBrk="1" hangingPunct="1"/>
            <a:r>
              <a:rPr lang="en-US" altLang="en-US" smtClean="0"/>
              <a:t>Wait for authorities to issue message that it is safe to return</a:t>
            </a:r>
          </a:p>
          <a:p>
            <a:pPr eaLnBrk="1" hangingPunct="1"/>
            <a:r>
              <a:rPr lang="en-US" altLang="en-US" smtClean="0"/>
              <a:t>Be aware that snakes and other animals may be in your house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After a Flood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Fl-</a:t>
            </a:r>
            <a:fld id="{98CFE52E-2C1E-41E4-BE67-A8D5BE81C67A}" type="slidenum">
              <a:rPr lang="en-US" altLang="en-US" b="0" smtClean="0"/>
              <a:pPr eaLnBrk="1" hangingPunct="1"/>
              <a:t>1</a:t>
            </a:fld>
            <a:endParaRPr lang="en-US" altLang="en-US" b="0" smtClean="0"/>
          </a:p>
        </p:txBody>
      </p:sp>
      <p:sp>
        <p:nvSpPr>
          <p:cNvPr id="410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Floods</a:t>
            </a:r>
          </a:p>
        </p:txBody>
      </p:sp>
      <p:pic>
        <p:nvPicPr>
          <p:cNvPr id="4101" name="Picture 9" descr="Flooded hous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6725" y="3556000"/>
            <a:ext cx="4092575" cy="23542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Any time a body of water rises to cover what is usually dry land</a:t>
            </a:r>
          </a:p>
          <a:p>
            <a:pPr eaLnBrk="1" hangingPunct="1"/>
            <a:r>
              <a:rPr lang="en-US" altLang="en-US" smtClean="0"/>
              <a:t>One of most common hazards</a:t>
            </a:r>
          </a:p>
          <a:p>
            <a:pPr lvl="1" eaLnBrk="1" hangingPunct="1"/>
            <a:r>
              <a:rPr lang="en-US" altLang="en-US" smtClean="0"/>
              <a:t>75% of Federally declared disasters</a:t>
            </a:r>
          </a:p>
          <a:p>
            <a:pPr eaLnBrk="1" hangingPunct="1"/>
            <a:r>
              <a:rPr lang="en-US" altLang="en-US" smtClean="0"/>
              <a:t>May be local </a:t>
            </a:r>
            <a:br>
              <a:rPr lang="en-US" altLang="en-US" smtClean="0"/>
            </a:br>
            <a:r>
              <a:rPr lang="en-US" altLang="en-US" smtClean="0"/>
              <a:t>or widespread</a:t>
            </a:r>
          </a:p>
          <a:p>
            <a:pPr eaLnBrk="1" hangingPunct="1"/>
            <a:r>
              <a:rPr lang="en-US" altLang="en-US" smtClean="0"/>
              <a:t>May develop </a:t>
            </a:r>
            <a:br>
              <a:rPr lang="en-US" altLang="en-US" smtClean="0"/>
            </a:br>
            <a:r>
              <a:rPr lang="en-US" altLang="en-US" smtClean="0"/>
              <a:t>slowly or fast</a:t>
            </a:r>
          </a:p>
          <a:p>
            <a:pPr eaLnBrk="1" hangingPunct="1">
              <a:buFont typeface="Arial" charset="0"/>
              <a:buNone/>
            </a:pPr>
            <a:endParaRPr lang="en-US" altLang="en-US" smtClean="0"/>
          </a:p>
        </p:txBody>
      </p:sp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>
                <a:cs typeface="Times New Roman" pitchFamily="18" charset="0"/>
              </a:rPr>
              <a:t>When Floods Occur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Fl-</a:t>
            </a:r>
            <a:fld id="{538497D2-FC56-45B0-8F3E-F86FF8B0D56F}" type="slidenum">
              <a:rPr lang="en-US" altLang="en-US" b="0" smtClean="0"/>
              <a:pPr eaLnBrk="1" hangingPunct="1"/>
              <a:t>2</a:t>
            </a:fld>
            <a:endParaRPr lang="en-US" altLang="en-US" b="0" smtClean="0"/>
          </a:p>
        </p:txBody>
      </p:sp>
      <p:sp>
        <p:nvSpPr>
          <p:cNvPr id="5126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Floods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Heavy rain</a:t>
            </a:r>
          </a:p>
          <a:p>
            <a:pPr eaLnBrk="1" hangingPunct="1"/>
            <a:r>
              <a:rPr lang="en-US" altLang="en-US" smtClean="0"/>
              <a:t>Spring snowmelt</a:t>
            </a:r>
          </a:p>
          <a:p>
            <a:pPr eaLnBrk="1" hangingPunct="1"/>
            <a:r>
              <a:rPr lang="en-US" altLang="en-US" smtClean="0"/>
              <a:t>Dam and levee failure</a:t>
            </a:r>
          </a:p>
          <a:p>
            <a:pPr eaLnBrk="1" hangingPunct="1"/>
            <a:r>
              <a:rPr lang="en-US" altLang="en-US" smtClean="0"/>
              <a:t>Low absorption or no soil percolation</a:t>
            </a:r>
          </a:p>
          <a:p>
            <a:pPr eaLnBrk="1" hangingPunct="1"/>
            <a:r>
              <a:rPr lang="en-US" altLang="en-US" smtClean="0"/>
              <a:t>Business and residential growth in flood areas</a:t>
            </a:r>
          </a:p>
          <a:p>
            <a:pPr eaLnBrk="1" hangingPunct="1"/>
            <a:endParaRPr lang="en-US" altLang="en-US" smtClean="0"/>
          </a:p>
        </p:txBody>
      </p:sp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>
                <a:cs typeface="Times New Roman" pitchFamily="18" charset="0"/>
              </a:rPr>
              <a:t>Causes of Floods and Flood Damage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Fl-</a:t>
            </a:r>
            <a:fld id="{C8E852D9-3370-4B46-8218-D99BB964C4BF}" type="slidenum">
              <a:rPr lang="en-US" altLang="en-US" b="0" smtClean="0"/>
              <a:pPr eaLnBrk="1" hangingPunct="1"/>
              <a:t>3</a:t>
            </a:fld>
            <a:endParaRPr lang="en-US" altLang="en-US" b="0" smtClean="0"/>
          </a:p>
        </p:txBody>
      </p:sp>
      <p:sp>
        <p:nvSpPr>
          <p:cNvPr id="6151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Floods</a:t>
            </a:r>
          </a:p>
        </p:txBody>
      </p:sp>
      <p:pic>
        <p:nvPicPr>
          <p:cNvPr id="6150" name="Picture 9" descr="Pedestrian crossing flooded stree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0838" y="2560638"/>
            <a:ext cx="4792662" cy="3311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Rainfall intensity</a:t>
            </a:r>
          </a:p>
          <a:p>
            <a:pPr eaLnBrk="1" hangingPunct="1"/>
            <a:r>
              <a:rPr lang="en-US" altLang="en-US" smtClean="0"/>
              <a:t>Rainfall duration</a:t>
            </a:r>
          </a:p>
          <a:p>
            <a:pPr eaLnBrk="1" hangingPunct="1"/>
            <a:r>
              <a:rPr lang="en-US" altLang="en-US" smtClean="0"/>
              <a:t>Topography</a:t>
            </a:r>
          </a:p>
          <a:p>
            <a:pPr eaLnBrk="1" hangingPunct="1"/>
            <a:r>
              <a:rPr lang="en-US" altLang="en-US" smtClean="0"/>
              <a:t>Soil conditions</a:t>
            </a:r>
          </a:p>
          <a:p>
            <a:pPr eaLnBrk="1" hangingPunct="1"/>
            <a:r>
              <a:rPr lang="en-US" altLang="en-US" smtClean="0"/>
              <a:t>Ground cover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Factors Contributing to Flooding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Fl-</a:t>
            </a:r>
            <a:fld id="{B20FDABE-0AE1-4956-B192-7ABE76B148E8}" type="slidenum">
              <a:rPr lang="en-US" altLang="en-US" b="0" smtClean="0"/>
              <a:pPr eaLnBrk="1" hangingPunct="1"/>
              <a:t>4</a:t>
            </a:fld>
            <a:endParaRPr lang="en-US" altLang="en-US" b="0" smtClean="0"/>
          </a:p>
        </p:txBody>
      </p:sp>
      <p:sp>
        <p:nvSpPr>
          <p:cNvPr id="7173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Floods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Heavy rainfall exacerbates problems with:</a:t>
            </a:r>
          </a:p>
          <a:p>
            <a:pPr lvl="1" eaLnBrk="1" hangingPunct="1"/>
            <a:r>
              <a:rPr lang="en-US" altLang="en-US" smtClean="0"/>
              <a:t>Runoff</a:t>
            </a:r>
          </a:p>
          <a:p>
            <a:pPr lvl="1" eaLnBrk="1" hangingPunct="1"/>
            <a:r>
              <a:rPr lang="en-US" altLang="en-US" smtClean="0"/>
              <a:t>Absorption</a:t>
            </a:r>
          </a:p>
          <a:p>
            <a:pPr lvl="1" eaLnBrk="1" hangingPunct="1"/>
            <a:r>
              <a:rPr lang="en-US" altLang="en-US" smtClean="0"/>
              <a:t>Flood-control measures</a:t>
            </a:r>
          </a:p>
          <a:p>
            <a:pPr eaLnBrk="1" hangingPunct="1"/>
            <a:r>
              <a:rPr lang="en-US" altLang="en-US" smtClean="0"/>
              <a:t>Ravine flooding can inundate downstream areas</a:t>
            </a:r>
          </a:p>
          <a:p>
            <a:pPr eaLnBrk="1" hangingPunct="1"/>
            <a:r>
              <a:rPr lang="en-US" altLang="en-US" smtClean="0"/>
              <a:t>In rocky and heavily paved areas, lack of absorption can cause flash flooding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Flood Hazards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Fl-</a:t>
            </a:r>
            <a:fld id="{5E399DD5-C784-4462-8C6B-CD2750B69C35}" type="slidenum">
              <a:rPr lang="en-US" altLang="en-US" b="0" smtClean="0"/>
              <a:pPr eaLnBrk="1" hangingPunct="1"/>
              <a:t>5</a:t>
            </a:fld>
            <a:endParaRPr lang="en-US" altLang="en-US" b="0" smtClean="0"/>
          </a:p>
        </p:txBody>
      </p:sp>
      <p:sp>
        <p:nvSpPr>
          <p:cNvPr id="8199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Floods</a:t>
            </a:r>
          </a:p>
        </p:txBody>
      </p:sp>
      <p:pic>
        <p:nvPicPr>
          <p:cNvPr id="8198" name="Picture 9" descr="floo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9863" y="3036888"/>
            <a:ext cx="4425950" cy="28686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Most communities have some risk of flooding</a:t>
            </a:r>
          </a:p>
          <a:p>
            <a:pPr eaLnBrk="1" hangingPunct="1"/>
            <a:r>
              <a:rPr lang="en-US" altLang="en-US" smtClean="0"/>
              <a:t>Damage increases with development in:</a:t>
            </a:r>
          </a:p>
          <a:p>
            <a:pPr lvl="1" eaLnBrk="1" hangingPunct="1"/>
            <a:r>
              <a:rPr lang="en-US" altLang="en-US" smtClean="0"/>
              <a:t>Coastal areas	</a:t>
            </a:r>
          </a:p>
          <a:p>
            <a:pPr lvl="1" eaLnBrk="1" hangingPunct="1"/>
            <a:r>
              <a:rPr lang="en-US" altLang="en-US" smtClean="0"/>
              <a:t>Floodplains</a:t>
            </a:r>
          </a:p>
        </p:txBody>
      </p:sp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>
                <a:cs typeface="Times New Roman" pitchFamily="18" charset="0"/>
              </a:rPr>
              <a:t>Flood Risks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Fl-</a:t>
            </a:r>
            <a:fld id="{2AAE4BEE-7EF9-4034-9E15-D25B39E15BD6}" type="slidenum">
              <a:rPr lang="en-US" altLang="en-US" b="0" smtClean="0"/>
              <a:pPr eaLnBrk="1" hangingPunct="1"/>
              <a:t>6</a:t>
            </a:fld>
            <a:endParaRPr lang="en-US" altLang="en-US" b="0" smtClean="0"/>
          </a:p>
        </p:txBody>
      </p:sp>
      <p:sp>
        <p:nvSpPr>
          <p:cNvPr id="922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Floods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Know flood risk in area</a:t>
            </a:r>
          </a:p>
          <a:p>
            <a:pPr eaLnBrk="1" hangingPunct="1"/>
            <a:r>
              <a:rPr lang="en-US" altLang="en-US" smtClean="0"/>
              <a:t>Prepare flood evacuation plan</a:t>
            </a:r>
          </a:p>
          <a:p>
            <a:pPr eaLnBrk="1" hangingPunct="1"/>
            <a:r>
              <a:rPr lang="en-US" altLang="en-US" smtClean="0"/>
              <a:t>Obtain flood insurance if living in floodplain</a:t>
            </a:r>
          </a:p>
          <a:p>
            <a:pPr eaLnBrk="1" hangingPunct="1"/>
            <a:r>
              <a:rPr lang="en-US" altLang="en-US" smtClean="0"/>
              <a:t>Keep important documents in water-proof box</a:t>
            </a:r>
          </a:p>
          <a:p>
            <a:pPr eaLnBrk="1" hangingPunct="1"/>
            <a:r>
              <a:rPr lang="en-US" altLang="en-US" smtClean="0"/>
              <a:t>Check portable radio for current information and emergency messages</a:t>
            </a:r>
          </a:p>
          <a:p>
            <a:pPr eaLnBrk="1" hangingPunct="1">
              <a:buFont typeface="Arial" charset="0"/>
              <a:buNone/>
            </a:pPr>
            <a:endParaRPr lang="en-US" altLang="en-US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Flood Preparedness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Fl-</a:t>
            </a:r>
            <a:fld id="{D04FDBBA-1E66-4AD3-B329-5E68A47B1E7A}" type="slidenum">
              <a:rPr lang="en-US" altLang="en-US" b="0" smtClean="0"/>
              <a:pPr eaLnBrk="1" hangingPunct="1"/>
              <a:t>7</a:t>
            </a:fld>
            <a:endParaRPr lang="en-US" altLang="en-US" b="0" smtClean="0"/>
          </a:p>
        </p:txBody>
      </p:sp>
      <p:sp>
        <p:nvSpPr>
          <p:cNvPr id="10246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Floods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Elevate furnace, water heater, and electric panel</a:t>
            </a:r>
          </a:p>
          <a:p>
            <a:pPr eaLnBrk="1" hangingPunct="1"/>
            <a:r>
              <a:rPr lang="en-US" altLang="en-US" smtClean="0"/>
              <a:t>Move furniture and other items to higher level</a:t>
            </a:r>
          </a:p>
          <a:p>
            <a:pPr eaLnBrk="1" hangingPunct="1"/>
            <a:r>
              <a:rPr lang="en-US" altLang="en-US" smtClean="0"/>
              <a:t>Install check valves</a:t>
            </a:r>
          </a:p>
          <a:p>
            <a:pPr eaLnBrk="1" hangingPunct="1"/>
            <a:r>
              <a:rPr lang="en-US" altLang="en-US" smtClean="0"/>
              <a:t>Waterproof basement floor and walls </a:t>
            </a:r>
          </a:p>
          <a:p>
            <a:pPr eaLnBrk="1" hangingPunct="1">
              <a:buFont typeface="Arial" charset="0"/>
              <a:buNone/>
            </a:pPr>
            <a:endParaRPr lang="en-US" altLang="en-US" sz="4400" b="1" smtClean="0"/>
          </a:p>
          <a:p>
            <a:pPr eaLnBrk="1" hangingPunct="1"/>
            <a:endParaRPr lang="en-US" altLang="en-US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Protecting Property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Fl-</a:t>
            </a:r>
            <a:fld id="{324787FD-DA96-4A48-B190-302F9E12F986}" type="slidenum">
              <a:rPr lang="en-US" altLang="en-US" b="0" smtClean="0"/>
              <a:pPr eaLnBrk="1" hangingPunct="1"/>
              <a:t>8</a:t>
            </a:fld>
            <a:endParaRPr lang="en-US" altLang="en-US" b="0" smtClean="0"/>
          </a:p>
        </p:txBody>
      </p:sp>
      <p:sp>
        <p:nvSpPr>
          <p:cNvPr id="11270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Floods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Do not walk, swim, or drive through flood waters</a:t>
            </a:r>
          </a:p>
          <a:p>
            <a:pPr eaLnBrk="1" hangingPunct="1"/>
            <a:r>
              <a:rPr lang="en-US" altLang="en-US" smtClean="0"/>
              <a:t>Stay off bridges over fast-moving water</a:t>
            </a:r>
          </a:p>
          <a:p>
            <a:pPr eaLnBrk="1" hangingPunct="1"/>
            <a:r>
              <a:rPr lang="en-US" altLang="en-US" smtClean="0"/>
              <a:t>Keep away from waterways</a:t>
            </a:r>
          </a:p>
          <a:p>
            <a:pPr eaLnBrk="1" hangingPunct="1"/>
            <a:r>
              <a:rPr lang="en-US" altLang="en-US" smtClean="0"/>
              <a:t>Pay attention to barricades</a:t>
            </a:r>
          </a:p>
          <a:p>
            <a:pPr eaLnBrk="1" hangingPunct="1"/>
            <a:r>
              <a:rPr lang="en-US" altLang="en-US" smtClean="0"/>
              <a:t>Avoid storm drains and irrigation ditches</a:t>
            </a:r>
          </a:p>
          <a:p>
            <a:pPr eaLnBrk="1" hangingPunct="1"/>
            <a:r>
              <a:rPr lang="en-US" altLang="en-US" smtClean="0"/>
              <a:t>Keep family together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If You Must Evacuate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ert_ppt_template_all but TTT">
  <a:themeElements>
    <a:clrScheme name="Cert_ppt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ert_ppt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ert_ppt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C4E6717E8D334DB41EECC6BFB9AFD2" ma:contentTypeVersion="0" ma:contentTypeDescription="Create a new document." ma:contentTypeScope="" ma:versionID="e040c4fd0f68f005cdd4875e4a8a37c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822EA61-3A2E-4BEB-AA94-E248E0808C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14203E4-8E0C-4898-AD3B-D2390FD03F1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A2748CFB-A1E1-49D4-AFC2-5A61AC58D5CF}">
  <ds:schemaRefs>
    <ds:schemaRef ds:uri="http://schemas.microsoft.com/office/2006/metadata/properties"/>
    <ds:schemaRef ds:uri="http://schemas.microsoft.com/office/2006/documentManagement/types"/>
    <ds:schemaRef ds:uri="http://purl.org/dc/terms/"/>
    <ds:schemaRef ds:uri="http://purl.org/dc/elements/1.1/"/>
    <ds:schemaRef ds:uri="http://www.w3.org/XML/1998/namespace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Cert_ppt_template_all but TTT.pot</Template>
  <TotalTime>976</TotalTime>
  <Words>345</Words>
  <Application>Microsoft Office PowerPoint</Application>
  <PresentationFormat>On-screen Show (4:3)</PresentationFormat>
  <Paragraphs>92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Wingdings</vt:lpstr>
      <vt:lpstr>Times</vt:lpstr>
      <vt:lpstr>Times New Roman</vt:lpstr>
      <vt:lpstr>Cert_ppt_template_all but TTT</vt:lpstr>
      <vt:lpstr>Floods</vt:lpstr>
      <vt:lpstr>When Floods Occur</vt:lpstr>
      <vt:lpstr>Causes of Floods and Flood Damage</vt:lpstr>
      <vt:lpstr>Factors Contributing to Flooding</vt:lpstr>
      <vt:lpstr>Flood Hazards</vt:lpstr>
      <vt:lpstr>Flood Risks</vt:lpstr>
      <vt:lpstr>Flood Preparedness</vt:lpstr>
      <vt:lpstr>Protecting Property</vt:lpstr>
      <vt:lpstr>If You Must Evacuate</vt:lpstr>
      <vt:lpstr>After a Flood</vt:lpstr>
    </vt:vector>
  </TitlesOfParts>
  <Company>FEMA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CERT Basic Training Hazards – Floods</dc:title>
  <dc:subject>This presentation discusses Community Emergency Response Team (CERT) Basic Training flood hazards.</dc:subject>
  <dc:creator>FEMA;Community Emergency Response Team;CitizenCorps</dc:creator>
  <cp:keywords>FEMA, CERT, basic, training, hazards, flood</cp:keywords>
  <cp:lastModifiedBy>Jones, Cynthia</cp:lastModifiedBy>
  <cp:revision>144</cp:revision>
  <cp:lastPrinted>2005-12-21T16:28:49Z</cp:lastPrinted>
  <dcterms:created xsi:type="dcterms:W3CDTF">2005-12-20T16:22:26Z</dcterms:created>
  <dcterms:modified xsi:type="dcterms:W3CDTF">2016-03-01T19:21:33Z</dcterms:modified>
</cp:coreProperties>
</file>