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691" r:id="rId4"/>
  </p:sldMasterIdLst>
  <p:notesMasterIdLst>
    <p:notesMasterId r:id="rId18"/>
  </p:notesMasterIdLst>
  <p:handoutMasterIdLst>
    <p:handoutMasterId r:id="rId19"/>
  </p:handoutMasterIdLst>
  <p:sldIdLst>
    <p:sldId id="296" r:id="rId5"/>
    <p:sldId id="291" r:id="rId6"/>
    <p:sldId id="295" r:id="rId7"/>
    <p:sldId id="292" r:id="rId8"/>
    <p:sldId id="259" r:id="rId9"/>
    <p:sldId id="294" r:id="rId10"/>
    <p:sldId id="293" r:id="rId11"/>
    <p:sldId id="298" r:id="rId12"/>
    <p:sldId id="262" r:id="rId13"/>
    <p:sldId id="263" r:id="rId14"/>
    <p:sldId id="297" r:id="rId15"/>
    <p:sldId id="264" r:id="rId16"/>
    <p:sldId id="266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65" autoAdjust="0"/>
    <p:restoredTop sz="94670" autoAdjust="0"/>
  </p:normalViewPr>
  <p:slideViewPr>
    <p:cSldViewPr snapToGrid="0">
      <p:cViewPr varScale="1">
        <p:scale>
          <a:sx n="87" d="100"/>
          <a:sy n="87" d="100"/>
        </p:scale>
        <p:origin x="-157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76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D958938D-C4DA-4FE4-B43F-F83650B7A3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214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2597FC68-4406-45A4-B7E7-4CE872486F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2718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085E4B83-B483-484E-9222-03B130BA2951}" type="slidenum">
              <a:rPr lang="en-US" altLang="en-US" b="0" smtClean="0">
                <a:latin typeface="Times" pitchFamily="18" charset="0"/>
              </a:rPr>
              <a:pPr/>
              <a:t>9</a:t>
            </a:fld>
            <a:endParaRPr lang="en-US" altLang="en-US" b="0" smtClean="0">
              <a:latin typeface="Times" pitchFamily="18" charset="0"/>
            </a:endParaRPr>
          </a:p>
        </p:txBody>
      </p:sp>
      <p:sp>
        <p:nvSpPr>
          <p:cNvPr id="266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F122C941-206D-436F-9DAC-55D615691A70}" type="slidenum">
              <a:rPr lang="en-US" altLang="en-US" b="0" smtClean="0">
                <a:latin typeface="Times" pitchFamily="18" charset="0"/>
              </a:rPr>
              <a:pPr/>
              <a:t>10</a:t>
            </a:fld>
            <a:endParaRPr lang="en-US" altLang="en-US" b="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F7331AA4-D934-4968-99D1-3D8CF192C730}" type="slidenum">
              <a:rPr lang="en-US" altLang="en-US" b="0" smtClean="0">
                <a:latin typeface="Times" pitchFamily="18" charset="0"/>
              </a:rPr>
              <a:pPr/>
              <a:t>11</a:t>
            </a:fld>
            <a:endParaRPr lang="en-US" altLang="en-US" b="0" smtClean="0">
              <a:latin typeface="Times" pitchFamily="18" charset="0"/>
            </a:endParaRPr>
          </a:p>
        </p:txBody>
      </p:sp>
      <p:sp>
        <p:nvSpPr>
          <p:cNvPr id="286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1872897B-0E29-4FA2-8D11-3C624D7950A9}" type="slidenum">
              <a:rPr lang="en-US" altLang="en-US" b="0" smtClean="0">
                <a:latin typeface="Times" pitchFamily="18" charset="0"/>
              </a:rPr>
              <a:pPr/>
              <a:t>12</a:t>
            </a:fld>
            <a:endParaRPr lang="en-US" altLang="en-US" b="0" smtClean="0">
              <a:latin typeface="Times" pitchFamily="18" charset="0"/>
            </a:endParaRPr>
          </a:p>
        </p:txBody>
      </p:sp>
      <p:sp>
        <p:nvSpPr>
          <p:cNvPr id="296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3399C9FC-A6EF-45AD-B2F8-0D839136CF66}" type="slidenum">
              <a:rPr lang="en-US" altLang="en-US" b="0" smtClean="0">
                <a:latin typeface="Times" pitchFamily="18" charset="0"/>
              </a:rPr>
              <a:pPr/>
              <a:t>1</a:t>
            </a:fld>
            <a:endParaRPr lang="en-US" altLang="en-US" b="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E1C0FDA4-5036-489A-BECC-AFBA088F895D}" type="slidenum">
              <a:rPr lang="en-US" altLang="en-US" b="0" smtClean="0">
                <a:latin typeface="Times" pitchFamily="18" charset="0"/>
              </a:rPr>
              <a:pPr/>
              <a:t>3</a:t>
            </a:fld>
            <a:endParaRPr lang="en-US" altLang="en-US" b="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6A93FE45-BB30-44D8-BFCD-FC5D2C5A838B}" type="slidenum">
              <a:rPr lang="en-US" altLang="en-US" b="0" smtClean="0">
                <a:latin typeface="Times" pitchFamily="18" charset="0"/>
              </a:rPr>
              <a:pPr/>
              <a:t>4</a:t>
            </a:fld>
            <a:endParaRPr lang="en-US" altLang="en-US" b="0" smtClean="0">
              <a:latin typeface="Times" pitchFamily="18" charset="0"/>
            </a:endParaRPr>
          </a:p>
        </p:txBody>
      </p:sp>
      <p:sp>
        <p:nvSpPr>
          <p:cNvPr id="215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376945CE-4B78-4361-A7AA-BB4A457D8BAC}" type="slidenum">
              <a:rPr lang="en-US" altLang="en-US" b="0" smtClean="0">
                <a:latin typeface="Times" pitchFamily="18" charset="0"/>
              </a:rPr>
              <a:pPr/>
              <a:t>6</a:t>
            </a:fld>
            <a:endParaRPr lang="en-US" altLang="en-US" b="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BC7B2917-3A5C-4E52-85BA-F1932B8AE57A}" type="slidenum">
              <a:rPr lang="en-US" altLang="en-US" b="0" smtClean="0">
                <a:latin typeface="Times" pitchFamily="18" charset="0"/>
              </a:rPr>
              <a:pPr/>
              <a:t>7</a:t>
            </a:fld>
            <a:endParaRPr lang="en-US" altLang="en-US" b="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4A0BC396-A94E-4423-8A12-1C7BA7597BA9}" type="slidenum">
              <a:rPr lang="en-US" altLang="en-US" b="0" smtClean="0">
                <a:latin typeface="Times" pitchFamily="18" charset="0"/>
              </a:rPr>
              <a:pPr/>
              <a:t>8</a:t>
            </a:fld>
            <a:endParaRPr lang="en-US" altLang="en-US" b="0" smtClean="0">
              <a:latin typeface="Times" pitchFamily="18" charset="0"/>
            </a:endParaRPr>
          </a:p>
        </p:txBody>
      </p:sp>
      <p:sp>
        <p:nvSpPr>
          <p:cNvPr id="256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cert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CitiCorp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62484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fema_logo_smal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005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F-</a:t>
            </a:r>
            <a:fld id="{138D46E9-AD02-497D-B516-E5EFA0A881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887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F-</a:t>
            </a:r>
            <a:fld id="{D5CCA0A7-B0AC-454E-95B6-3BE991C851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709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buFont typeface="Arial" pitchFamily="34" charset="0"/>
              <a:buChar char="‒"/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F-</a:t>
            </a:r>
            <a:fld id="{F483216F-53AE-4B7D-B513-F5A8A0B1AE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671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F-</a:t>
            </a:r>
            <a:fld id="{AF4852D0-F404-4E59-A38D-992D471A9A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869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F-</a:t>
            </a:r>
            <a:fld id="{C79D8895-7BF0-4F14-A960-AA45A818AF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296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F-</a:t>
            </a:r>
            <a:fld id="{24018D38-798F-4A5D-A5FD-B0E6D7A2A2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663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F-</a:t>
            </a:r>
            <a:fld id="{B50103A2-0DA7-4D5A-8BFC-DD7A53E1B3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962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F-</a:t>
            </a:r>
            <a:fld id="{E6DB461D-A489-43E2-B57F-264E992955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420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F-</a:t>
            </a:r>
            <a:fld id="{6067E701-BC22-4A0E-8BBC-1664D381D4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34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F-</a:t>
            </a:r>
            <a:fld id="{64B14A17-AF88-441B-A84A-2A635B2930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753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28" name="Picture 11" descr="cert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6156325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62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r>
              <a:rPr lang="en-US"/>
              <a:t>F-</a:t>
            </a:r>
            <a:fld id="{E7D5F959-C8D3-4353-AC59-0461A606F0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5" descr="fema_logo_small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Arial" charset="0"/>
        <a:buChar char="●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800">
          <a:solidFill>
            <a:srgbClr val="0066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6000" dirty="0"/>
              <a:t>Fire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Hazards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Wildfire Preparedness</a:t>
            </a:r>
            <a:endParaRPr lang="en-US" sz="3600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Keep garden hose long enough to reach any area of home</a:t>
            </a:r>
          </a:p>
          <a:p>
            <a:pPr eaLnBrk="1" hangingPunct="1"/>
            <a:r>
              <a:rPr lang="en-US" altLang="en-US" smtClean="0"/>
              <a:t>Get portable gasoline-powered water pump if pool, lake, or stream is available</a:t>
            </a:r>
          </a:p>
          <a:p>
            <a:pPr eaLnBrk="1" hangingPunct="1"/>
            <a:r>
              <a:rPr lang="en-US" altLang="en-US" smtClean="0"/>
              <a:t>Equip chimneys and stovepipes with spark arresters</a:t>
            </a:r>
          </a:p>
        </p:txBody>
      </p:sp>
      <p:sp>
        <p:nvSpPr>
          <p:cNvPr id="12292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F-</a:t>
            </a:r>
            <a:fld id="{319BB6AB-54B4-4422-A18F-AAD63AF54E34}" type="slidenum">
              <a:rPr lang="en-US" altLang="en-US" b="0" smtClean="0"/>
              <a:pPr eaLnBrk="1" hangingPunct="1"/>
              <a:t>9</a:t>
            </a:fld>
            <a:endParaRPr lang="en-US" altLang="en-US" b="0" smtClean="0"/>
          </a:p>
        </p:txBody>
      </p:sp>
      <p:sp>
        <p:nvSpPr>
          <p:cNvPr id="12294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1:Fires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Keep fire tools handy</a:t>
            </a:r>
          </a:p>
          <a:p>
            <a:pPr eaLnBrk="1" hangingPunct="1"/>
            <a:r>
              <a:rPr lang="en-US" altLang="en-US" smtClean="0"/>
              <a:t>Use proper building and landscape design</a:t>
            </a:r>
          </a:p>
          <a:p>
            <a:pPr lvl="1" eaLnBrk="1" hangingPunct="1"/>
            <a:r>
              <a:rPr lang="en-US" altLang="en-US" smtClean="0"/>
              <a:t>Create “defensible space” or “safety zone”</a:t>
            </a:r>
          </a:p>
          <a:p>
            <a:pPr lvl="1" eaLnBrk="1" hangingPunct="1"/>
            <a:r>
              <a:rPr lang="en-US" altLang="en-US" smtClean="0"/>
              <a:t>Use fireproof or fire resistant roofing 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13315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F-</a:t>
            </a:r>
            <a:fld id="{EB35E08D-0458-47DA-B57E-EBE2ECAAAE2E}" type="slidenum">
              <a:rPr lang="en-US" altLang="en-US" b="0" smtClean="0"/>
              <a:pPr eaLnBrk="1" hangingPunct="1"/>
              <a:t>10</a:t>
            </a:fld>
            <a:endParaRPr lang="en-US" altLang="en-US" b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Wildfire Preparedness (contd.)</a:t>
            </a:r>
            <a:endParaRPr lang="en-US" sz="3600" dirty="0"/>
          </a:p>
        </p:txBody>
      </p:sp>
      <p:sp>
        <p:nvSpPr>
          <p:cNvPr id="13317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1:Fires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During a Wildfire</a:t>
            </a:r>
            <a:endParaRPr lang="en-US" sz="3600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Listen for emergency information</a:t>
            </a:r>
          </a:p>
          <a:p>
            <a:pPr eaLnBrk="1" hangingPunct="1"/>
            <a:r>
              <a:rPr lang="en-US" altLang="en-US" smtClean="0"/>
              <a:t>Confine pets to one room or arrange for them to stay with a friend or relative</a:t>
            </a:r>
          </a:p>
          <a:p>
            <a:pPr eaLnBrk="1" hangingPunct="1"/>
            <a:r>
              <a:rPr lang="en-US" altLang="en-US" smtClean="0"/>
              <a:t>Move flammable furniture to the center of the home</a:t>
            </a:r>
          </a:p>
          <a:p>
            <a:pPr eaLnBrk="1" hangingPunct="1"/>
            <a:r>
              <a:rPr lang="en-US" altLang="en-US" smtClean="0"/>
              <a:t>Remove flammable drapes and curtains</a:t>
            </a:r>
          </a:p>
          <a:p>
            <a:pPr eaLnBrk="1" hangingPunct="1"/>
            <a:r>
              <a:rPr lang="en-US" altLang="en-US" smtClean="0"/>
              <a:t>Close all doors and windows</a:t>
            </a:r>
          </a:p>
        </p:txBody>
      </p:sp>
      <p:sp>
        <p:nvSpPr>
          <p:cNvPr id="1434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F-</a:t>
            </a:r>
            <a:fld id="{2A2D4F51-5DAA-430E-A26E-C9BC2ED792C7}" type="slidenum">
              <a:rPr lang="en-US" altLang="en-US" b="0" smtClean="0"/>
              <a:pPr eaLnBrk="1" hangingPunct="1"/>
              <a:t>11</a:t>
            </a:fld>
            <a:endParaRPr lang="en-US" altLang="en-US" b="0" smtClean="0"/>
          </a:p>
        </p:txBody>
      </p:sp>
      <p:sp>
        <p:nvSpPr>
          <p:cNvPr id="1434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1:Fires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After a Wildfire</a:t>
            </a:r>
            <a:endParaRPr lang="en-US" sz="3600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Use caution when reentering</a:t>
            </a:r>
          </a:p>
          <a:p>
            <a:pPr eaLnBrk="1" hangingPunct="1"/>
            <a:r>
              <a:rPr lang="en-US" altLang="en-US" smtClean="0"/>
              <a:t>Inspect the roof immediately</a:t>
            </a:r>
          </a:p>
          <a:p>
            <a:pPr eaLnBrk="1" hangingPunct="1"/>
            <a:r>
              <a:rPr lang="en-US" altLang="en-US" smtClean="0"/>
              <a:t>Have propane or heating oil tanks inspected</a:t>
            </a:r>
          </a:p>
          <a:p>
            <a:pPr eaLnBrk="1" hangingPunct="1"/>
            <a:r>
              <a:rPr lang="en-US" altLang="en-US" smtClean="0"/>
              <a:t>Check the stability of trees around the home</a:t>
            </a:r>
          </a:p>
          <a:p>
            <a:pPr eaLnBrk="1" hangingPunct="1"/>
            <a:r>
              <a:rPr lang="en-US" altLang="en-US" smtClean="0"/>
              <a:t>If there is no power, check the main breaker</a:t>
            </a:r>
          </a:p>
        </p:txBody>
      </p:sp>
      <p:sp>
        <p:nvSpPr>
          <p:cNvPr id="1536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F-</a:t>
            </a:r>
            <a:fld id="{F9167AB8-5F5D-4498-9F89-B7FDAB145E23}" type="slidenum">
              <a:rPr lang="en-US" altLang="en-US" b="0" smtClean="0"/>
              <a:pPr eaLnBrk="1" hangingPunct="1"/>
              <a:t>12</a:t>
            </a:fld>
            <a:endParaRPr lang="en-US" altLang="en-US" b="0" smtClean="0"/>
          </a:p>
        </p:txBody>
      </p:sp>
      <p:sp>
        <p:nvSpPr>
          <p:cNvPr id="1536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1:Fires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F-</a:t>
            </a:r>
            <a:fld id="{475B076D-D69A-474F-AA42-7489A3D45D6B}" type="slidenum">
              <a:rPr lang="en-US" altLang="en-US" b="0" smtClean="0"/>
              <a:pPr eaLnBrk="1" hangingPunct="1"/>
              <a:t>1</a:t>
            </a:fld>
            <a:endParaRPr lang="en-US" altLang="en-US" b="0" smtClean="0"/>
          </a:p>
        </p:txBody>
      </p:sp>
      <p:sp>
        <p:nvSpPr>
          <p:cNvPr id="4103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1:Fires</a:t>
            </a:r>
          </a:p>
        </p:txBody>
      </p:sp>
      <p:pic>
        <p:nvPicPr>
          <p:cNvPr id="4102" name="Picture 9" descr="House Fi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300" y="2082800"/>
            <a:ext cx="5080000" cy="381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Asphyxiation</a:t>
            </a:r>
          </a:p>
          <a:p>
            <a:pPr eaLnBrk="1" hangingPunct="1"/>
            <a:r>
              <a:rPr lang="en-US" altLang="en-US" sz="3600" smtClean="0"/>
              <a:t>Heat</a:t>
            </a:r>
          </a:p>
          <a:p>
            <a:pPr eaLnBrk="1" hangingPunct="1"/>
            <a:r>
              <a:rPr lang="en-US" altLang="en-US" sz="3600" smtClean="0"/>
              <a:t>Smoke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dirty="0">
                <a:cs typeface="Times New Roman" pitchFamily="18" charset="0"/>
              </a:rPr>
              <a:t>Dangers of Fire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85% of all fire deaths occur where people sleep, mostly during night</a:t>
            </a:r>
          </a:p>
          <a:p>
            <a:pPr eaLnBrk="1" hangingPunct="1"/>
            <a:r>
              <a:rPr lang="en-US" altLang="en-US" smtClean="0"/>
              <a:t>Most are preventable</a:t>
            </a:r>
          </a:p>
          <a:p>
            <a:pPr eaLnBrk="1" hangingPunct="1"/>
            <a:r>
              <a:rPr lang="en-US" altLang="en-US" smtClean="0"/>
              <a:t>2006: 2,620 people died in reported home fires in the U.S.</a:t>
            </a:r>
          </a:p>
          <a:p>
            <a:pPr lvl="1" eaLnBrk="1" hangingPunct="1"/>
            <a:r>
              <a:rPr lang="en-US" altLang="en-US" smtClean="0"/>
              <a:t>Victims are disproportionately children or elderly</a:t>
            </a:r>
          </a:p>
        </p:txBody>
      </p:sp>
      <p:sp>
        <p:nvSpPr>
          <p:cNvPr id="512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F-</a:t>
            </a:r>
            <a:fld id="{C02C2EA2-C56D-4072-871C-9DC908490975}" type="slidenum">
              <a:rPr lang="en-US" altLang="en-US" b="0" smtClean="0"/>
              <a:pPr eaLnBrk="1" hangingPunct="1"/>
              <a:t>2</a:t>
            </a:fld>
            <a:endParaRPr lang="en-US" altLang="en-US" b="0" smtClean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Fire Statistics</a:t>
            </a:r>
            <a:endParaRPr lang="en-US" sz="3600" dirty="0"/>
          </a:p>
        </p:txBody>
      </p:sp>
      <p:sp>
        <p:nvSpPr>
          <p:cNvPr id="512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1:Fires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dirty="0">
                <a:cs typeface="Times New Roman" pitchFamily="18" charset="0"/>
              </a:rPr>
              <a:t>Developing a Family Fire Plan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Install smoke alarms</a:t>
            </a:r>
          </a:p>
          <a:p>
            <a:pPr eaLnBrk="1" hangingPunct="1"/>
            <a:r>
              <a:rPr lang="en-US" altLang="en-US" smtClean="0"/>
              <a:t>Identify two escape routes</a:t>
            </a:r>
          </a:p>
          <a:p>
            <a:pPr eaLnBrk="1" hangingPunct="1"/>
            <a:r>
              <a:rPr lang="en-US" altLang="en-US" smtClean="0"/>
              <a:t>Practice escape plan</a:t>
            </a:r>
          </a:p>
          <a:p>
            <a:pPr eaLnBrk="1" hangingPunct="1"/>
            <a:r>
              <a:rPr lang="en-US" altLang="en-US" smtClean="0"/>
              <a:t>Practice alerting family members</a:t>
            </a:r>
          </a:p>
          <a:p>
            <a:pPr eaLnBrk="1" hangingPunct="1"/>
            <a:r>
              <a:rPr lang="en-US" altLang="en-US" smtClean="0"/>
              <a:t>Learn fire department’s emergency number</a:t>
            </a:r>
          </a:p>
        </p:txBody>
      </p:sp>
      <p:sp>
        <p:nvSpPr>
          <p:cNvPr id="614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F-</a:t>
            </a:r>
            <a:fld id="{6066FF19-8CB2-4FFE-A210-0753A26CD756}" type="slidenum">
              <a:rPr lang="en-US" altLang="en-US" b="0" smtClean="0"/>
              <a:pPr eaLnBrk="1" hangingPunct="1"/>
              <a:t>3</a:t>
            </a:fld>
            <a:endParaRPr lang="en-US" altLang="en-US" b="0" smtClean="0"/>
          </a:p>
        </p:txBody>
      </p:sp>
      <p:sp>
        <p:nvSpPr>
          <p:cNvPr id="6150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1:Fires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F-</a:t>
            </a:r>
            <a:fld id="{8BF1D89D-86E6-412E-8752-8A13616EE958}" type="slidenum">
              <a:rPr lang="en-US" altLang="en-US" b="0" smtClean="0"/>
              <a:pPr eaLnBrk="1" hangingPunct="1"/>
              <a:t>4</a:t>
            </a:fld>
            <a:endParaRPr lang="en-US" altLang="en-US" b="0" smtClean="0"/>
          </a:p>
        </p:txBody>
      </p:sp>
      <p:sp>
        <p:nvSpPr>
          <p:cNvPr id="7175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1:Fires</a:t>
            </a:r>
          </a:p>
        </p:txBody>
      </p:sp>
      <p:pic>
        <p:nvPicPr>
          <p:cNvPr id="7174" name="Picture 11" descr="Fire department extinguishing house fi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238500"/>
            <a:ext cx="4068762" cy="2705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Yell “Fire!” several times</a:t>
            </a:r>
          </a:p>
          <a:p>
            <a:pPr eaLnBrk="1" hangingPunct="1"/>
            <a:r>
              <a:rPr lang="en-US" altLang="en-US" sz="3600" smtClean="0"/>
              <a:t>Get out quickly</a:t>
            </a:r>
          </a:p>
          <a:p>
            <a:pPr eaLnBrk="1" hangingPunct="1"/>
            <a:r>
              <a:rPr lang="en-US" altLang="en-US" sz="3600" smtClean="0"/>
              <a:t>Go to meeting place</a:t>
            </a:r>
          </a:p>
          <a:p>
            <a:pPr eaLnBrk="1" hangingPunct="1"/>
            <a:r>
              <a:rPr lang="en-US" altLang="en-US" sz="3600" smtClean="0"/>
              <a:t>Call fire </a:t>
            </a:r>
            <a:br>
              <a:rPr lang="en-US" altLang="en-US" sz="3600" smtClean="0"/>
            </a:br>
            <a:r>
              <a:rPr lang="en-US" altLang="en-US" sz="3600" smtClean="0"/>
              <a:t>department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If a Fire Starts</a:t>
            </a:r>
            <a:endParaRPr lang="en-US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If You Can’t Escape</a:t>
            </a:r>
            <a:endParaRPr lang="en-US" sz="36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Stuff wet cloth around doors and vents</a:t>
            </a:r>
          </a:p>
          <a:p>
            <a:pPr eaLnBrk="1" hangingPunct="1"/>
            <a:r>
              <a:rPr lang="en-US" altLang="en-US" smtClean="0"/>
              <a:t>Call fire department</a:t>
            </a:r>
          </a:p>
          <a:p>
            <a:pPr eaLnBrk="1" hangingPunct="1"/>
            <a:r>
              <a:rPr lang="en-US" altLang="en-US" smtClean="0"/>
              <a:t>Open windows slightly at top and bottom</a:t>
            </a:r>
          </a:p>
          <a:p>
            <a:pPr eaLnBrk="1" hangingPunct="1"/>
            <a:r>
              <a:rPr lang="en-US" altLang="en-US" smtClean="0"/>
              <a:t>Stay low and by a window</a:t>
            </a:r>
          </a:p>
          <a:p>
            <a:pPr eaLnBrk="1" hangingPunct="1"/>
            <a:r>
              <a:rPr lang="en-US" altLang="en-US" smtClean="0"/>
              <a:t>Hang or wave a bright-colored or white cloth at the window</a:t>
            </a:r>
          </a:p>
        </p:txBody>
      </p:sp>
      <p:sp>
        <p:nvSpPr>
          <p:cNvPr id="819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F-</a:t>
            </a:r>
            <a:fld id="{158D8794-DF8E-418E-8F52-978709B7604C}" type="slidenum">
              <a:rPr lang="en-US" altLang="en-US" b="0" smtClean="0"/>
              <a:pPr eaLnBrk="1" hangingPunct="1"/>
              <a:t>5</a:t>
            </a:fld>
            <a:endParaRPr lang="en-US" altLang="en-US" b="0" smtClean="0"/>
          </a:p>
        </p:txBody>
      </p:sp>
      <p:sp>
        <p:nvSpPr>
          <p:cNvPr id="819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1:Fires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dirty="0">
                <a:cs typeface="Times New Roman" pitchFamily="18" charset="0"/>
              </a:rPr>
              <a:t>Preventing Fires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Conduct home hazard hunt</a:t>
            </a:r>
          </a:p>
          <a:p>
            <a:pPr eaLnBrk="1" hangingPunct="1"/>
            <a:r>
              <a:rPr lang="en-US" altLang="en-US" smtClean="0"/>
              <a:t>Inspect wood stoves and chimneys annually</a:t>
            </a:r>
          </a:p>
          <a:p>
            <a:pPr eaLnBrk="1" hangingPunct="1"/>
            <a:r>
              <a:rPr lang="en-US" altLang="en-US" smtClean="0"/>
              <a:t>Purchase only “laboratory-tested” heaters</a:t>
            </a:r>
          </a:p>
          <a:p>
            <a:pPr eaLnBrk="1" hangingPunct="1"/>
            <a:r>
              <a:rPr lang="en-US" altLang="en-US" smtClean="0"/>
              <a:t>Keep heaters at least 3 feet from any flammable items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922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F-</a:t>
            </a:r>
            <a:fld id="{7DD6CBF6-606C-4161-939A-BE57761DAB24}" type="slidenum">
              <a:rPr lang="en-US" altLang="en-US" b="0" smtClean="0"/>
              <a:pPr eaLnBrk="1" hangingPunct="1"/>
              <a:t>6</a:t>
            </a:fld>
            <a:endParaRPr lang="en-US" altLang="en-US" b="0" smtClean="0"/>
          </a:p>
        </p:txBody>
      </p:sp>
      <p:sp>
        <p:nvSpPr>
          <p:cNvPr id="922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1:Fires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Times New Roman" pitchFamily="18" charset="0"/>
              </a:rPr>
              <a:t>Preventing Fires (contd.)</a:t>
            </a:r>
            <a:endParaRPr lang="en-US" sz="3600" dirty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Keep matches and lighters away from children</a:t>
            </a:r>
          </a:p>
          <a:p>
            <a:pPr eaLnBrk="1" hangingPunct="1"/>
            <a:r>
              <a:rPr lang="en-US" altLang="en-US" smtClean="0"/>
              <a:t>Check electrical wiring</a:t>
            </a:r>
          </a:p>
          <a:p>
            <a:pPr eaLnBrk="1" hangingPunct="1"/>
            <a:r>
              <a:rPr lang="en-US" altLang="en-US" smtClean="0"/>
              <a:t>Keep combustibles away from stove</a:t>
            </a:r>
            <a:endParaRPr lang="en-US" altLang="en-US" sz="4400" b="1" smtClean="0"/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1024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F-</a:t>
            </a:r>
            <a:fld id="{19C15FE6-0475-4AE8-A510-5AD309CCAAA5}" type="slidenum">
              <a:rPr lang="en-US" altLang="en-US" b="0" smtClean="0"/>
              <a:pPr eaLnBrk="1" hangingPunct="1"/>
              <a:t>7</a:t>
            </a:fld>
            <a:endParaRPr lang="en-US" altLang="en-US" b="0" smtClean="0"/>
          </a:p>
        </p:txBody>
      </p:sp>
      <p:sp>
        <p:nvSpPr>
          <p:cNvPr id="10245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1:Fires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F-</a:t>
            </a:r>
            <a:fld id="{6AD8BDCB-46A1-4A29-BA85-9428212284CD}" type="slidenum">
              <a:rPr lang="en-US" altLang="en-US" b="0" smtClean="0"/>
              <a:pPr eaLnBrk="1" hangingPunct="1"/>
              <a:t>8</a:t>
            </a:fld>
            <a:endParaRPr lang="en-US" altLang="en-US" b="0" smtClean="0"/>
          </a:p>
        </p:txBody>
      </p:sp>
      <p:sp>
        <p:nvSpPr>
          <p:cNvPr id="11271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1:Fires</a:t>
            </a:r>
          </a:p>
        </p:txBody>
      </p:sp>
      <p:pic>
        <p:nvPicPr>
          <p:cNvPr id="11270" name="Picture 9" descr="wildland fi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88" y="1838325"/>
            <a:ext cx="4814887" cy="3611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Surface fire</a:t>
            </a:r>
          </a:p>
          <a:p>
            <a:pPr eaLnBrk="1" hangingPunct="1"/>
            <a:r>
              <a:rPr lang="en-US" altLang="en-US" smtClean="0"/>
              <a:t>Ground fire</a:t>
            </a:r>
          </a:p>
          <a:p>
            <a:pPr eaLnBrk="1" hangingPunct="1"/>
            <a:r>
              <a:rPr lang="en-US" altLang="en-US" smtClean="0"/>
              <a:t>Crown fire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3 Classes of Wildfires</a:t>
            </a:r>
            <a:endParaRPr lang="en-US" sz="3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ert_ppt_template_all but TTT">
  <a:themeElements>
    <a:clrScheme name="Cert_pp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ert_pp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ert_pp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3C86CDC-F906-42F7-9AA9-DB74CEDBD2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1EAE0AF9-E3E3-45C5-BC19-32756F34637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9C4C4EF-190D-4B96-986E-76AE6D26B41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Cert_ppt_template_all but TTT.pot</Template>
  <TotalTime>999</TotalTime>
  <Words>413</Words>
  <Application>Microsoft Office PowerPoint</Application>
  <PresentationFormat>On-screen Show (4:3)</PresentationFormat>
  <Paragraphs>109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Wingdings</vt:lpstr>
      <vt:lpstr>Times</vt:lpstr>
      <vt:lpstr>Times New Roman</vt:lpstr>
      <vt:lpstr>Cert_ppt_template_all but TTT</vt:lpstr>
      <vt:lpstr>Fire</vt:lpstr>
      <vt:lpstr>Dangers of Fire</vt:lpstr>
      <vt:lpstr>Fire Statistics</vt:lpstr>
      <vt:lpstr>Developing a Family Fire Plan</vt:lpstr>
      <vt:lpstr>If a Fire Starts</vt:lpstr>
      <vt:lpstr>If You Can’t Escape</vt:lpstr>
      <vt:lpstr>Preventing Fires</vt:lpstr>
      <vt:lpstr>Preventing Fires (contd.)</vt:lpstr>
      <vt:lpstr>3 Classes of Wildfires</vt:lpstr>
      <vt:lpstr>Wildfire Preparedness</vt:lpstr>
      <vt:lpstr>Wildfire Preparedness (contd.)</vt:lpstr>
      <vt:lpstr>During a Wildfire</vt:lpstr>
      <vt:lpstr>After a Wildfire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Basic Training Hazards - Fire</dc:title>
  <dc:subject>This presentation discusses Community Emergency Response Team (CERT) Basic Training fire hazards.</dc:subject>
  <dc:creator>FEMA;Community Emergency Response Team;CitizenCorps</dc:creator>
  <cp:keywords>FEMA, CERT, basic, training, hazards, fire</cp:keywords>
  <cp:lastModifiedBy>Jones, Cynthia</cp:lastModifiedBy>
  <cp:revision>155</cp:revision>
  <cp:lastPrinted>2005-12-21T16:28:49Z</cp:lastPrinted>
  <dcterms:created xsi:type="dcterms:W3CDTF">2005-12-20T16:22:26Z</dcterms:created>
  <dcterms:modified xsi:type="dcterms:W3CDTF">2016-03-01T21:12:59Z</dcterms:modified>
</cp:coreProperties>
</file>