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77" r:id="rId4"/>
  </p:sldMasterIdLst>
  <p:notesMasterIdLst>
    <p:notesMasterId r:id="rId15"/>
  </p:notesMasterIdLst>
  <p:handoutMasterIdLst>
    <p:handoutMasterId r:id="rId16"/>
  </p:handoutMasterIdLst>
  <p:sldIdLst>
    <p:sldId id="295" r:id="rId5"/>
    <p:sldId id="291" r:id="rId6"/>
    <p:sldId id="292" r:id="rId7"/>
    <p:sldId id="259" r:id="rId8"/>
    <p:sldId id="294" r:id="rId9"/>
    <p:sldId id="293" r:id="rId10"/>
    <p:sldId id="262" r:id="rId11"/>
    <p:sldId id="263" r:id="rId12"/>
    <p:sldId id="264" r:id="rId13"/>
    <p:sldId id="266" r:id="rId14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70" autoAdjust="0"/>
  </p:normalViewPr>
  <p:slideViewPr>
    <p:cSldViewPr snapToGrid="0">
      <p:cViewPr>
        <p:scale>
          <a:sx n="90" d="100"/>
          <a:sy n="90" d="100"/>
        </p:scale>
        <p:origin x="-9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3F19E841-D539-4B0D-9E7D-718ED26D0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61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EE0879F6-2CDA-4DC6-B5B5-54DB371D7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90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15E29BB-5916-41B9-933C-5BA889447F89}" type="slidenum">
              <a:rPr lang="en-US" altLang="en-US" sz="1200" smtClean="0">
                <a:latin typeface="Times" pitchFamily="18" charset="0"/>
              </a:rPr>
              <a:pPr/>
              <a:t>9</a:t>
            </a:fld>
            <a:endParaRPr lang="en-US" altLang="en-US" sz="1200" smtClean="0">
              <a:latin typeface="Times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7141CC5-0F6D-411C-90DB-3A6DB3D5E006}" type="slidenum">
              <a:rPr lang="en-US" altLang="en-US" sz="1200" smtClean="0">
                <a:latin typeface="Times" pitchFamily="18" charset="0"/>
              </a:rPr>
              <a:pPr/>
              <a:t>1</a:t>
            </a:fld>
            <a:endParaRPr lang="en-US" altLang="en-US" sz="120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7E05CAC-9F11-4A9E-B325-D8D18FDEB8B2}" type="slidenum">
              <a:rPr lang="en-US" altLang="en-US" sz="1200" smtClean="0">
                <a:latin typeface="Times" pitchFamily="18" charset="0"/>
              </a:rPr>
              <a:pPr/>
              <a:t>2</a:t>
            </a:fld>
            <a:endParaRPr lang="en-US" altLang="en-US" sz="120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344DDE2-4A2C-4F73-87F4-60E689EFC278}" type="slidenum">
              <a:rPr lang="en-US" altLang="en-US" sz="1200" smtClean="0">
                <a:latin typeface="Times" pitchFamily="18" charset="0"/>
              </a:rPr>
              <a:pPr/>
              <a:t>3</a:t>
            </a:fld>
            <a:endParaRPr lang="en-US" altLang="en-US" sz="1200" smtClean="0">
              <a:latin typeface="Times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A8F6287-A0AC-4EC0-A386-23B08BAFE479}" type="slidenum">
              <a:rPr lang="en-US" altLang="en-US" sz="1200" smtClean="0">
                <a:latin typeface="Times" pitchFamily="18" charset="0"/>
              </a:rPr>
              <a:pPr/>
              <a:t>5</a:t>
            </a:fld>
            <a:endParaRPr lang="en-US" altLang="en-US" sz="120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7AF979D5-B971-4B74-BC2A-A58ECA656244}" type="slidenum">
              <a:rPr lang="en-US" altLang="en-US" sz="1200" smtClean="0">
                <a:latin typeface="Times" pitchFamily="18" charset="0"/>
              </a:rPr>
              <a:pPr/>
              <a:t>6</a:t>
            </a:fld>
            <a:endParaRPr lang="en-US" altLang="en-US" sz="1200" smtClean="0">
              <a:latin typeface="Times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48361FF-6026-4AC8-B088-268E8214A419}" type="slidenum">
              <a:rPr lang="en-US" altLang="en-US" sz="1200" smtClean="0">
                <a:latin typeface="Times" pitchFamily="18" charset="0"/>
              </a:rPr>
              <a:pPr/>
              <a:t>7</a:t>
            </a:fld>
            <a:endParaRPr lang="en-US" altLang="en-US" sz="1200" smtClean="0">
              <a:latin typeface="Times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732C69B-C022-4845-A0CE-E38E4B8A0A51}" type="slidenum">
              <a:rPr lang="en-US" altLang="en-US" sz="1200" smtClean="0">
                <a:latin typeface="Times" pitchFamily="18" charset="0"/>
              </a:rPr>
              <a:pPr/>
              <a:t>8</a:t>
            </a:fld>
            <a:endParaRPr lang="en-US" altLang="en-US" sz="1200" smtClean="0">
              <a:latin typeface="Times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0" hangingPunct="0">
              <a:spcBef>
                <a:spcPct val="50000"/>
              </a:spcBef>
              <a:defRPr/>
            </a:pPr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8" name="Picture 15" descr="fema_logo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1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100FDD2F-2C7E-4E52-A7F5-C6D97C6C0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0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BF5B6A32-165B-4637-8470-9C928A851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22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00800" y="6245225"/>
            <a:ext cx="12954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0D3D5427-35CB-4CD6-B6A4-4B25CAB85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</p:spTree>
    <p:extLst>
      <p:ext uri="{BB962C8B-B14F-4D97-AF65-F5344CB8AC3E}">
        <p14:creationId xmlns:p14="http://schemas.microsoft.com/office/powerpoint/2010/main" val="409043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AE32441B-680A-4E55-B7C9-C520FAF75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09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2A982CE5-66AE-4D67-959C-B46A64E14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57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377EB159-AF51-4A99-8924-B5E57E130B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0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7D799171-07B1-4A8D-B52D-24445AE4E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8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3E99218D-9E12-4228-8104-5052D7B1E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C280FBA4-6817-4CCC-9D62-C88B528F6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4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E-</a:t>
            </a:r>
            <a:fld id="{75E0A194-D6F7-482D-8C5F-AE4C7B2D2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5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Training, Unit 1: Earthquakes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E-</a:t>
            </a:r>
            <a:fld id="{1481274A-EB37-4438-B1B6-F0B0DC43A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Earthquakes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an Earthquake</a:t>
            </a:r>
            <a:endParaRPr lang="en-US" dirty="0"/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First: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Check selves for injuries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Protect selves from further danger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Then: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Extinguish small fires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Clean up spills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Inspect home for damage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Help neighbors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Tune to Emergency Alert System (EAS)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Expect aftershocks</a:t>
            </a:r>
          </a:p>
        </p:txBody>
      </p:sp>
      <p:sp>
        <p:nvSpPr>
          <p:cNvPr id="1229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A2B54CFC-9612-4947-B82A-94B86D34C7DE}" type="slidenum">
              <a:rPr lang="en-US" altLang="en-US" smtClean="0"/>
              <a:pPr eaLnBrk="1" hangingPunct="1"/>
              <a:t>9</a:t>
            </a:fld>
            <a:endParaRPr lang="en-US" altLang="en-US" smtClean="0"/>
          </a:p>
        </p:txBody>
      </p:sp>
      <p:sp>
        <p:nvSpPr>
          <p:cNvPr id="12291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An Earthquake </a:t>
            </a:r>
            <a:r>
              <a:rPr lang="en-US" dirty="0" smtClean="0">
                <a:cs typeface="Times New Roman" pitchFamily="18" charset="0"/>
              </a:rPr>
              <a:t>is…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sudden slipping or movement of a portion of the Earth’s crust</a:t>
            </a:r>
          </a:p>
          <a:p>
            <a:pPr lvl="1" eaLnBrk="1" hangingPunct="1"/>
            <a:r>
              <a:rPr lang="en-US" altLang="en-US" smtClean="0"/>
              <a:t>Caused by a sudden release of stresses</a:t>
            </a:r>
          </a:p>
          <a:p>
            <a:pPr lvl="1" eaLnBrk="1" hangingPunct="1"/>
            <a:r>
              <a:rPr lang="en-US" altLang="en-US" smtClean="0"/>
              <a:t>Usually less than 25 miles below the surface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410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BD3BF542-79C3-4B4B-BAB3-65DDAF0F3BAB}" type="slidenum">
              <a:rPr lang="en-US" altLang="en-US" smtClean="0"/>
              <a:pPr eaLnBrk="1" hangingPunct="1"/>
              <a:t>1</a:t>
            </a:fld>
            <a:endParaRPr lang="en-US" altLang="en-US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smtClean="0"/>
              <a:t>CERT Basic Training</a:t>
            </a:r>
          </a:p>
          <a:p>
            <a:pPr eaLnBrk="1" hangingPunct="1"/>
            <a:r>
              <a:rPr lang="en-US" altLang="en-US" dirty="0" smtClean="0"/>
              <a:t>Unit 1: Earthquakes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pitchFamily="18" charset="0"/>
              </a:rPr>
              <a:t>Earthquake Damage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Collapsed buildings</a:t>
            </a:r>
          </a:p>
          <a:p>
            <a:pPr eaLnBrk="1" hangingPunct="1"/>
            <a:r>
              <a:rPr lang="en-US" altLang="en-US" smtClean="0"/>
              <a:t>Damage to utilities, structures, and roads</a:t>
            </a:r>
          </a:p>
          <a:p>
            <a:pPr eaLnBrk="1" hangingPunct="1"/>
            <a:r>
              <a:rPr lang="en-US" altLang="en-US" smtClean="0"/>
              <a:t>Fires and explosions</a:t>
            </a:r>
          </a:p>
          <a:p>
            <a:pPr eaLnBrk="1" hangingPunct="1"/>
            <a:r>
              <a:rPr lang="en-US" altLang="en-US" smtClean="0"/>
              <a:t>Structural </a:t>
            </a:r>
            <a:br>
              <a:rPr lang="en-US" altLang="en-US" smtClean="0"/>
            </a:br>
            <a:r>
              <a:rPr lang="en-US" altLang="en-US" smtClean="0"/>
              <a:t>instability, </a:t>
            </a:r>
            <a:br>
              <a:rPr lang="en-US" altLang="en-US" smtClean="0"/>
            </a:br>
            <a:r>
              <a:rPr lang="en-US" altLang="en-US" smtClean="0"/>
              <a:t>e.g., dams </a:t>
            </a:r>
          </a:p>
        </p:txBody>
      </p:sp>
      <p:sp>
        <p:nvSpPr>
          <p:cNvPr id="512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smtClean="0"/>
              <a:t>CERT Basic Training</a:t>
            </a:r>
          </a:p>
          <a:p>
            <a:pPr eaLnBrk="1" hangingPunct="1"/>
            <a:r>
              <a:rPr lang="en-US" altLang="en-US" dirty="0" smtClean="0"/>
              <a:t>Unit 1: Earthquakes</a:t>
            </a:r>
          </a:p>
        </p:txBody>
      </p:sp>
      <p:sp>
        <p:nvSpPr>
          <p:cNvPr id="512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99B6EDF0-CDAE-4FBB-B8E4-96B5C3B0FAC7}" type="slidenum">
              <a:rPr lang="en-US" altLang="en-US" smtClean="0"/>
              <a:pPr eaLnBrk="1" hangingPunct="1"/>
              <a:t>2</a:t>
            </a:fld>
            <a:endParaRPr lang="en-US" altLang="en-US" smtClean="0"/>
          </a:p>
        </p:txBody>
      </p:sp>
      <p:pic>
        <p:nvPicPr>
          <p:cNvPr id="5126" name="Picture 8" descr="Loma Prieta Earthquak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0" y="3035300"/>
            <a:ext cx="4203700" cy="2884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Likelihood of an Earthquake</a:t>
            </a:r>
            <a:endParaRPr lang="en-US" dirty="0"/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Greatest likelihood</a:t>
            </a:r>
          </a:p>
          <a:p>
            <a:pPr lvl="1" eaLnBrk="1" hangingPunct="1"/>
            <a:r>
              <a:rPr lang="en-US" altLang="en-US" smtClean="0"/>
              <a:t>Western United States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San Andreas Fault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Western Oregon and Washington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Alaskan coast</a:t>
            </a:r>
          </a:p>
          <a:p>
            <a:pPr lvl="1" eaLnBrk="1" hangingPunct="1"/>
            <a:r>
              <a:rPr lang="en-US" altLang="en-US" smtClean="0"/>
              <a:t>New Madrid Fault Zone in Missouri</a:t>
            </a:r>
          </a:p>
          <a:p>
            <a:pPr lvl="1" eaLnBrk="1" hangingPunct="1"/>
            <a:r>
              <a:rPr lang="en-US" altLang="en-US" smtClean="0"/>
              <a:t>Few pockets on East Coast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Coastal South Carolina</a:t>
            </a:r>
          </a:p>
          <a:p>
            <a:pPr lvl="2" eaLnBrk="1" hangingPunct="1">
              <a:buFont typeface="Arial" charset="0"/>
              <a:buChar char="‒"/>
            </a:pPr>
            <a:r>
              <a:rPr lang="en-US" altLang="en-US" smtClean="0"/>
              <a:t>New England</a:t>
            </a:r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5A3DC920-F86A-484E-9050-FF5FCBF27412}" type="slidenum">
              <a:rPr lang="en-US" altLang="en-US" smtClean="0"/>
              <a:pPr eaLnBrk="1" hangingPunct="1"/>
              <a:t>3</a:t>
            </a:fld>
            <a:endParaRPr lang="en-US" altLang="en-US" smtClean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Earthquake </a:t>
            </a:r>
            <a:r>
              <a:rPr lang="en-US" dirty="0" smtClean="0">
                <a:cs typeface="Times New Roman" pitchFamily="18" charset="0"/>
              </a:rPr>
              <a:t>Statistics</a:t>
            </a:r>
            <a:endParaRPr lang="en-US" dirty="0"/>
          </a:p>
        </p:txBody>
      </p:sp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75 million Americans in 39 states face significant risk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Residents of California face the highest risk (17 million people) followed by residents of western Washington State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4 million people along New Madrid Fault Zone at great risk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Residents of Massachusetts, North Carolina, and South Carolina also at risk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4456EBB1-C38F-4F5A-A937-5925E17BE6FC}" type="slidenum">
              <a:rPr lang="en-US" altLang="en-US" smtClean="0"/>
              <a:pPr eaLnBrk="1" hangingPunct="1"/>
              <a:t>4</a:t>
            </a:fld>
            <a:endParaRPr lang="en-US" altLang="en-US" smtClean="0"/>
          </a:p>
        </p:txBody>
      </p:sp>
      <p:sp>
        <p:nvSpPr>
          <p:cNvPr id="7171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pitchFamily="18" charset="0"/>
              </a:rPr>
              <a:t>Richter Scale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Small:  5.0 to 5.9</a:t>
            </a:r>
          </a:p>
          <a:p>
            <a:pPr eaLnBrk="1" hangingPunct="1"/>
            <a:r>
              <a:rPr lang="en-US" altLang="en-US" dirty="0" smtClean="0"/>
              <a:t>Moderate:  6.0 to 6.9</a:t>
            </a:r>
          </a:p>
          <a:p>
            <a:pPr eaLnBrk="1" hangingPunct="1"/>
            <a:r>
              <a:rPr lang="en-US" altLang="en-US" dirty="0" smtClean="0"/>
              <a:t>Major:  7.0 to 7.9</a:t>
            </a:r>
          </a:p>
          <a:p>
            <a:pPr eaLnBrk="1" hangingPunct="1"/>
            <a:r>
              <a:rPr lang="en-US" altLang="en-US" dirty="0" smtClean="0"/>
              <a:t>Great:  8.0 </a:t>
            </a:r>
            <a:br>
              <a:rPr lang="en-US" altLang="en-US" dirty="0" smtClean="0"/>
            </a:br>
            <a:r>
              <a:rPr lang="en-US" altLang="en-US" dirty="0" smtClean="0"/>
              <a:t>or greater</a:t>
            </a:r>
          </a:p>
        </p:txBody>
      </p:sp>
      <p:sp>
        <p:nvSpPr>
          <p:cNvPr id="819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7F80A935-54A4-487A-B8ED-02024C446030}" type="slidenum">
              <a:rPr lang="en-US" altLang="en-US" smtClean="0"/>
              <a:pPr eaLnBrk="1" hangingPunct="1"/>
              <a:t>5</a:t>
            </a:fld>
            <a:endParaRPr lang="en-US" altLang="en-US" smtClean="0"/>
          </a:p>
        </p:txBody>
      </p:sp>
      <p:sp>
        <p:nvSpPr>
          <p:cNvPr id="819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  <p:pic>
        <p:nvPicPr>
          <p:cNvPr id="8198" name="Picture 9" descr="seismograp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5" y="2576513"/>
            <a:ext cx="4333875" cy="316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Earthquake Preparedness</a:t>
            </a:r>
            <a:endParaRPr lang="en-US" dirty="0"/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Develop home earthquake plan</a:t>
            </a:r>
          </a:p>
          <a:p>
            <a:pPr eaLnBrk="1" hangingPunct="1"/>
            <a:r>
              <a:rPr lang="en-US" altLang="en-US" smtClean="0"/>
              <a:t>Conduct earthquake drills</a:t>
            </a:r>
          </a:p>
          <a:p>
            <a:pPr eaLnBrk="1" hangingPunct="1"/>
            <a:r>
              <a:rPr lang="en-US" altLang="en-US" smtClean="0"/>
              <a:t>Develop plan for reuniting family members</a:t>
            </a:r>
          </a:p>
          <a:p>
            <a:pPr eaLnBrk="1" hangingPunct="1"/>
            <a:r>
              <a:rPr lang="en-US" altLang="en-US" smtClean="0"/>
              <a:t>Develop family communication plan</a:t>
            </a:r>
          </a:p>
          <a:p>
            <a:pPr eaLnBrk="1" hangingPunct="1"/>
            <a:r>
              <a:rPr lang="en-US" altLang="en-US" smtClean="0"/>
              <a:t>Keep supplies on hand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211C13C5-BB83-4D61-B878-BD6087803AEC}" type="slidenum">
              <a:rPr lang="en-US" altLang="en-US" smtClean="0"/>
              <a:pPr eaLnBrk="1" hangingPunct="1"/>
              <a:t>6</a:t>
            </a:fld>
            <a:endParaRPr lang="en-US" altLang="en-US" smtClean="0"/>
          </a:p>
        </p:txBody>
      </p:sp>
      <p:sp>
        <p:nvSpPr>
          <p:cNvPr id="9219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Earthquake Preparedness</a:t>
            </a:r>
            <a:endParaRPr lang="en-US" dirty="0"/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Store heavy and breakable objects on low shelves</a:t>
            </a:r>
          </a:p>
          <a:p>
            <a:pPr eaLnBrk="1" hangingPunct="1"/>
            <a:r>
              <a:rPr lang="en-US" altLang="en-US" smtClean="0"/>
              <a:t>Secure bookshelves and water heaters</a:t>
            </a:r>
          </a:p>
          <a:p>
            <a:pPr eaLnBrk="1" hangingPunct="1"/>
            <a:r>
              <a:rPr lang="en-US" altLang="en-US" smtClean="0"/>
              <a:t>Install flexible pipe</a:t>
            </a:r>
          </a:p>
          <a:p>
            <a:pPr eaLnBrk="1" hangingPunct="1"/>
            <a:r>
              <a:rPr lang="en-US" altLang="en-US" smtClean="0"/>
              <a:t>Move beds away from windows</a:t>
            </a:r>
          </a:p>
          <a:p>
            <a:pPr eaLnBrk="1" hangingPunct="1"/>
            <a:r>
              <a:rPr lang="en-US" altLang="en-US" smtClean="0"/>
              <a:t>Move or secure hanging objects over beds, sofas, or chairs</a:t>
            </a:r>
          </a:p>
          <a:p>
            <a:pPr eaLnBrk="1" hangingPunct="1"/>
            <a:r>
              <a:rPr lang="en-US" altLang="en-US" smtClean="0"/>
              <a:t>Keep shoes and flashlight under bed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DB0F4396-C014-44F6-B16B-E05D34C24F9D}" type="slidenum">
              <a:rPr lang="en-US" altLang="en-US" smtClean="0"/>
              <a:pPr eaLnBrk="1" hangingPunct="1"/>
              <a:t>7</a:t>
            </a:fld>
            <a:endParaRPr lang="en-US" altLang="en-US" smtClean="0"/>
          </a:p>
        </p:txBody>
      </p:sp>
      <p:sp>
        <p:nvSpPr>
          <p:cNvPr id="10243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an Earthquake</a:t>
            </a:r>
            <a:endParaRPr lang="en-US" dirty="0"/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Drop, cover, and hold</a:t>
            </a:r>
          </a:p>
          <a:p>
            <a:pPr eaLnBrk="1" hangingPunct="1"/>
            <a:r>
              <a:rPr lang="en-US" altLang="en-US" smtClean="0"/>
              <a:t>If indoors, stay there until shaking stops</a:t>
            </a:r>
          </a:p>
          <a:p>
            <a:pPr eaLnBrk="1" hangingPunct="1"/>
            <a:r>
              <a:rPr lang="en-US" altLang="en-US" smtClean="0"/>
              <a:t>If outdoors, find a spot away from buildings, trees, streetlights, power lines, and overpasses</a:t>
            </a:r>
          </a:p>
          <a:p>
            <a:pPr eaLnBrk="1" hangingPunct="1"/>
            <a:r>
              <a:rPr lang="en-US" altLang="en-US" smtClean="0"/>
              <a:t>If in a vehicle, drive to clear spot and stop</a:t>
            </a:r>
          </a:p>
        </p:txBody>
      </p:sp>
      <p:sp>
        <p:nvSpPr>
          <p:cNvPr id="112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E-</a:t>
            </a:r>
            <a:fld id="{A8E7A924-769B-4F4F-BF0F-AE44240D1FC3}" type="slidenum">
              <a:rPr lang="en-US" altLang="en-US" smtClean="0"/>
              <a:pPr eaLnBrk="1" hangingPunct="1"/>
              <a:t>8</a:t>
            </a:fld>
            <a:endParaRPr lang="en-US" altLang="en-US" smtClean="0"/>
          </a:p>
        </p:txBody>
      </p:sp>
      <p:sp>
        <p:nvSpPr>
          <p:cNvPr id="1126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CERT Basic Training</a:t>
            </a:r>
          </a:p>
          <a:p>
            <a:pPr eaLnBrk="1" hangingPunct="1"/>
            <a:r>
              <a:rPr lang="en-US" altLang="en-US" smtClean="0"/>
              <a:t>Unit 1: Earthquakes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CB4699-8E26-455F-9F41-FDEB67FFF737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E804153-0CFF-4954-B20F-B0B380F98A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1C5A930-4E5C-4D5F-9759-8000FDDE2B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1000</TotalTime>
  <Words>389</Words>
  <Application>Microsoft Office PowerPoint</Application>
  <PresentationFormat>On-screen Show (4:3)</PresentationFormat>
  <Paragraphs>96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Cert_ppt_template_all but TTT</vt:lpstr>
      <vt:lpstr>Earthquakes</vt:lpstr>
      <vt:lpstr>An Earthquake is…</vt:lpstr>
      <vt:lpstr>Earthquake Damage</vt:lpstr>
      <vt:lpstr>Likelihood of an Earthquake</vt:lpstr>
      <vt:lpstr>Earthquake Statistics</vt:lpstr>
      <vt:lpstr>Richter Scale</vt:lpstr>
      <vt:lpstr>Earthquake Preparedness</vt:lpstr>
      <vt:lpstr>Earthquake Preparedness</vt:lpstr>
      <vt:lpstr>During an Earthquake</vt:lpstr>
      <vt:lpstr>After an Earthquake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- Earthquakes</dc:title>
  <dc:subject>This presentation discusses Community Emergency Response Team (CERT) Basic Training earthquake hazards.</dc:subject>
  <dc:creator>FEMA;Community Emergency Response Team;CitizenCorps</dc:creator>
  <cp:keywords>FEMA, CERT, basic, training, hazards, earthquakes</cp:keywords>
  <cp:lastModifiedBy>Jones, Cynthia</cp:lastModifiedBy>
  <cp:revision>157</cp:revision>
  <cp:lastPrinted>2005-12-21T16:28:49Z</cp:lastPrinted>
  <dcterms:created xsi:type="dcterms:W3CDTF">2005-12-20T16:22:26Z</dcterms:created>
  <dcterms:modified xsi:type="dcterms:W3CDTF">2016-02-29T21:31:40Z</dcterms:modified>
</cp:coreProperties>
</file>