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7"/>
  </p:notesMasterIdLst>
  <p:sldIdLst>
    <p:sldId id="256" r:id="rId5"/>
    <p:sldId id="257" r:id="rId6"/>
    <p:sldId id="258" r:id="rId7"/>
    <p:sldId id="275" r:id="rId8"/>
    <p:sldId id="259" r:id="rId9"/>
    <p:sldId id="260" r:id="rId10"/>
    <p:sldId id="264" r:id="rId11"/>
    <p:sldId id="262" r:id="rId12"/>
    <p:sldId id="277" r:id="rId13"/>
    <p:sldId id="261" r:id="rId14"/>
    <p:sldId id="263" r:id="rId15"/>
    <p:sldId id="265" r:id="rId16"/>
    <p:sldId id="266" r:id="rId17"/>
    <p:sldId id="267" r:id="rId18"/>
    <p:sldId id="268" r:id="rId19"/>
    <p:sldId id="269" r:id="rId20"/>
    <p:sldId id="276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00"/>
    <a:srgbClr val="009900"/>
    <a:srgbClr val="339966"/>
    <a:srgbClr val="0099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AB0ACA1-EC19-4F32-BAE2-7269C751C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14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05367AD-9683-4CF7-9BB3-7B26FDCFED2D}" type="slidenum">
              <a:rPr lang="en-US" altLang="en-US" smtClean="0"/>
              <a:pPr eaLnBrk="1" hangingPunct="1">
                <a:spcBef>
                  <a:spcPct val="0"/>
                </a:spcBef>
              </a:pPr>
              <a:t>0</a:t>
            </a:fld>
            <a:endParaRPr lang="en-US" altLang="en-US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B0F41D-53E7-4191-A726-8C57802331BF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0535D4A-F3E9-4EE0-B9D2-85C87967FD74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EBD878-9CE0-4881-BDFE-CEE36FD560E2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2C9F617-C942-47BC-B3A5-33E0FF97A2A1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B25C83-4CED-400E-A45E-E0789CCAAF0F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3112E05-63F1-423A-9E58-F4F90953E5C5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B12982-0D1B-4B94-9062-E5F2DCFFD08E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C6962A-EE4E-4C82-BCFA-50A7E481D47A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0CD4E3-D3F2-43E1-9A74-E770CCC38C8B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09C7222-4D12-4692-ABAE-48608575C223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BC7F9D-4103-4DE4-A791-B64CC3A1E593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301BA0-88F3-476E-9B07-23DD53771E3F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358D82-1EF9-469C-AE17-43CE0CBA042D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33F59A-3C85-4BA0-839C-E74E66A9B2F1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A8425A-2447-4135-8DD9-D0FE6036C6DF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7A7361-D6BC-4637-9C0F-E0922574B35C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42E9F5-9EC9-44B3-A966-668B61CB20E6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248525-263A-40A6-A274-B0EF7C35DEC7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DDB66D-485E-42CF-9AC0-06C533CC74AF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0F0985-B4E9-4314-AE8F-FB94F8A6B1DC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5D77E1-1385-418A-8C9A-F1D5837D529F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1449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1893BB1E-7190-4B55-B1C6-C33EE98BD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5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A39B80EA-BF50-47BA-AB46-DED11E9EA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5A06C79D-D962-426F-B7C1-4023AD04F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83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A17C9EF1-61EB-4A17-A0F5-7AC12DA9A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4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060155B1-A478-4131-AA2C-A607709AE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8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A7ECF2AB-2DFE-402F-8BCE-76FB7D52D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5B032A07-E384-4B35-8A43-9D1F4B115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1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EAAB594C-ABFE-4BF2-BA9C-343F78770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06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03868E56-DCA1-4AE2-B7BF-4BDE184DF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0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4C49CD57-0F53-4E6E-879C-668F620FB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4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3048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Training, Unit 7: Disaster Psychology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7-</a:t>
            </a:r>
            <a:fld id="{BDB7A42B-D29A-4E02-BDBD-A282EDD01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fema_logo_smal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/>
              <a:t>Disaster Psychology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How Team Leaders Reduce Stress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Brief CERT personnel beforehand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Remember CERT is a team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Rest and regroup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Take breaks away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Eat properly, stay hydrated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Arrange for debriefing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Rotate teams and duties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Phase out workers gradually</a:t>
            </a:r>
          </a:p>
        </p:txBody>
      </p:sp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A960B70A-823A-458F-8EAE-9B36643FDAB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62C86E68-A476-4707-AD8F-1635DD61CFB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Critical Incident Stress Debriefing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1. Introductions and description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2. Review of factual material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3. Sharing of initial thoughts and feelings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4. Sharing of emotional reactions to incident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5. Instruction about normal stress reactions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6. Review of symptoms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7. Closing and further needs assessment</a:t>
            </a:r>
          </a:p>
        </p:txBody>
      </p:sp>
      <p:sp>
        <p:nvSpPr>
          <p:cNvPr id="133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FCDA5C63-F832-4951-8A63-D25F3EE296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Phases of a Crisis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Impact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Inventory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Rescue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Recovery</a:t>
            </a:r>
          </a:p>
        </p:txBody>
      </p:sp>
      <p:pic>
        <p:nvPicPr>
          <p:cNvPr id="14341" name="Picture 6" descr="Distressed 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0"/>
            <a:ext cx="2687638" cy="4073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9BBEC176-6600-44E4-9CF9-AD6618F8E30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Traumatic Crisis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Actual or potential death 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Serious injury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Destruction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Loss of contact with family or close friends</a:t>
            </a:r>
          </a:p>
        </p:txBody>
      </p:sp>
      <p:sp>
        <p:nvSpPr>
          <p:cNvPr id="1536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924A4D3F-291D-49E1-A5D1-CFB749BD178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Effects of Traumatic Stress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Cognitive functioning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Physical health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Interpersonal relationships</a:t>
            </a:r>
          </a:p>
        </p:txBody>
      </p:sp>
      <p:sp>
        <p:nvSpPr>
          <p:cNvPr id="1638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72C115F4-8DB2-46C0-BD3E-4452BEF3100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Mediating Factors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Prior experience with a similar event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Intensity of disruption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Individual feelings about event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Emotional strength of individual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Length of time since event</a:t>
            </a:r>
          </a:p>
        </p:txBody>
      </p:sp>
      <p:sp>
        <p:nvSpPr>
          <p:cNvPr id="174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CA140040-A65D-404D-9C2C-244145E2427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Stabilizing Survivors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Assess survivors for injury or shock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Get uninjured people to help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Provide support by:</a:t>
            </a:r>
          </a:p>
          <a:p>
            <a:pPr lvl="1" eaLnBrk="1" hangingPunct="1"/>
            <a:r>
              <a:rPr lang="en-US" altLang="en-US" smtClean="0"/>
              <a:t>Listening</a:t>
            </a:r>
          </a:p>
          <a:p>
            <a:pPr lvl="1" eaLnBrk="1" hangingPunct="1"/>
            <a:r>
              <a:rPr lang="en-US" altLang="en-US" smtClean="0"/>
              <a:t>Empathizing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Help survivors connect with natural support systems</a:t>
            </a:r>
          </a:p>
          <a:p>
            <a:pPr eaLnBrk="1" hangingPunct="1">
              <a:buFont typeface="Arial" charset="0"/>
              <a:buChar char="•"/>
            </a:pPr>
            <a:endParaRPr lang="en-US" altLang="en-US" smtClean="0"/>
          </a:p>
        </p:txBody>
      </p:sp>
      <p:sp>
        <p:nvSpPr>
          <p:cNvPr id="184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A6F3E526-133D-4721-A61B-18555DDA3BA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How to Be an Empathetic Listener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Put yourself in the speaker’s shoes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Listen for meaning, not just words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Pay attention to nonverbal communication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Paraphrase the speaker</a:t>
            </a:r>
          </a:p>
        </p:txBody>
      </p:sp>
      <p:sp>
        <p:nvSpPr>
          <p:cNvPr id="1946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7BB64655-9351-436E-9B49-3641FCB5DCF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Avoid Saying…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“I understand”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“Don’t feel bad”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“You’re strong” or “You’ll get through this”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“Don’t cry”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“It’s God’s will”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“It could be worse”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“At least you still have…”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“Everything will be okay”</a:t>
            </a:r>
          </a:p>
        </p:txBody>
      </p:sp>
      <p:sp>
        <p:nvSpPr>
          <p:cNvPr id="2048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4F24765F-41D1-45BE-A9BD-CD1C1C55AA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Managing the Death Scene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Cover the body; treat it with respect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Move the body to temporary morgue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Follow local laws and protocols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Talk with local authorities</a:t>
            </a:r>
          </a:p>
        </p:txBody>
      </p:sp>
      <p:sp>
        <p:nvSpPr>
          <p:cNvPr id="2150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1143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4131CB20-F325-4A14-9DC2-5C826ABBF2E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Objectives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Describe disaster and post-disaster emotional environment for survivors and rescuers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Describe steps rescuers can take to relieve their own stress and that of other survivors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015E2839-0472-4F2E-B755-4CFB591CB57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Informing Family/Friends of a Death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Separate the family member(s) or friend(s)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Have the person(s) sit down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Make eye contact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“I’m sorry, but your family member has died.  I am so sorry.”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Let the family and friends grieve</a:t>
            </a:r>
          </a:p>
        </p:txBody>
      </p:sp>
      <p:sp>
        <p:nvSpPr>
          <p:cNvPr id="2253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A36AAF3F-46AE-4E54-87B6-8C3F0A2111E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Summary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Rescues may be unpleasant or uncomfortable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Psychological and physiological symptoms of trauma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Take steps to reduce stress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CISD is one intervention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Four emotional phases of a disaster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Stress affects cognition, health, and interactions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Stabilize individuals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2800" smtClean="0"/>
              <a:t>Be an empathetic listener</a:t>
            </a:r>
          </a:p>
          <a:p>
            <a:pPr eaLnBrk="1" hangingPunct="1">
              <a:buFont typeface="Arial" charset="0"/>
              <a:buChar char="•"/>
            </a:pPr>
            <a:endParaRPr lang="en-US" altLang="en-US" sz="2800" smtClean="0"/>
          </a:p>
        </p:txBody>
      </p:sp>
      <p:sp>
        <p:nvSpPr>
          <p:cNvPr id="2355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8B0753EC-8BF6-4BC9-8C82-55B057CFB12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Homework Assignment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endParaRPr lang="en-US" altLang="en-US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Read unit to be covered in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Bring necessary supplies to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Wear appropriate clothes to next session</a:t>
            </a:r>
          </a:p>
        </p:txBody>
      </p:sp>
      <p:sp>
        <p:nvSpPr>
          <p:cNvPr id="2458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761EAF35-4485-4AA0-A424-F74E9B56A3E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Topics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Disaster Trauma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Team Well-Being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Working with </a:t>
            </a:r>
            <a:br>
              <a:rPr lang="en-US" altLang="en-US" smtClean="0"/>
            </a:br>
            <a:r>
              <a:rPr lang="en-US" altLang="en-US" smtClean="0"/>
              <a:t>Survivors’ Trauma</a:t>
            </a:r>
          </a:p>
        </p:txBody>
      </p:sp>
      <p:pic>
        <p:nvPicPr>
          <p:cNvPr id="5125" name="Picture 4" descr="Comfor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2401888"/>
            <a:ext cx="4025900" cy="325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B5733B62-712F-4E51-B9EE-3322B3935D5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Psychological Trauma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z="3400" smtClean="0"/>
              <a:t>Your own personal losses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3400" smtClean="0"/>
              <a:t>Working in your neighborhood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3400" smtClean="0"/>
              <a:t>Assisting neighbors, friends, coworkers who have also been injured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3400" smtClean="0"/>
              <a:t>Not feeling safe and secure</a:t>
            </a:r>
          </a:p>
        </p:txBody>
      </p:sp>
      <p:sp>
        <p:nvSpPr>
          <p:cNvPr id="614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Psychological Symptoms of Trauma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Irritability or anger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Self-blame or blaming others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Isolation and withdrawal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Fear of recurrence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Feeling stunned, numb, overwhelmed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Feeling helpless</a:t>
            </a:r>
          </a:p>
        </p:txBody>
      </p:sp>
      <p:sp>
        <p:nvSpPr>
          <p:cNvPr id="7172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Mood swings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Sadness, depression, grief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Denial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Concentration and memory problems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Relationship problems/marital discord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18AFEAD9-B370-4633-8ED1-A173D731CF0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1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F50C0C05-55BB-4A56-B5BD-236BB1D946B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Physiological Symptoms of Trauma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Loss of appetite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Headaches or chest pain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Diarrhea, stomach pain, or nausea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Hyperactivity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Increase in drug consumption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Nightmares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Insomnia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altLang="en-US" smtClean="0"/>
              <a:t>Fatigue</a:t>
            </a:r>
          </a:p>
        </p:txBody>
      </p:sp>
      <p:sp>
        <p:nvSpPr>
          <p:cNvPr id="819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CDDBAEFD-7A67-4A0E-B8E1-9DAEA153956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Team Well-Being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Actions can be taken before, during, and after an incident to help manage emotional impact of disaster response work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Knowing possible psychological and physiological symptoms of disaster trauma helps manage impact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Learn to manage stress</a:t>
            </a:r>
          </a:p>
          <a:p>
            <a:pPr lvl="1" eaLnBrk="1" hangingPunct="1"/>
            <a:r>
              <a:rPr lang="en-US" altLang="en-US" smtClean="0"/>
              <a:t>CERT members for themselves</a:t>
            </a:r>
          </a:p>
          <a:p>
            <a:pPr lvl="1" eaLnBrk="1" hangingPunct="1"/>
            <a:r>
              <a:rPr lang="en-US" altLang="en-US" smtClean="0"/>
              <a:t>CERT leaders during response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92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879F7F99-1D30-4C13-843B-64640D4909C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How You Reduce Stress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Get enough sleep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Exercise regularly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Eat a balanced diet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Balance work, play, and rest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Allow yourself to receive as well as give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Connect with others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mtClean="0"/>
              <a:t>Use spiritual resources</a:t>
            </a:r>
          </a:p>
        </p:txBody>
      </p:sp>
      <p:sp>
        <p:nvSpPr>
          <p:cNvPr id="102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smtClean="0"/>
              <a:t>Take Care of Yourself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altLang="en-US" smtClean="0"/>
              <a:t>Be aware of trauma that can follow a disaster</a:t>
            </a:r>
          </a:p>
          <a:p>
            <a:pPr>
              <a:buFont typeface="Arial" charset="0"/>
              <a:buChar char="•"/>
            </a:pPr>
            <a:r>
              <a:rPr lang="en-US" altLang="en-US" smtClean="0"/>
              <a:t>Explain to family members and friends what you need:</a:t>
            </a:r>
          </a:p>
          <a:p>
            <a:pPr lvl="1"/>
            <a:r>
              <a:rPr lang="en-US" altLang="en-US" smtClean="0"/>
              <a:t>Listen when you want to talk</a:t>
            </a:r>
          </a:p>
          <a:p>
            <a:pPr lvl="1"/>
            <a:r>
              <a:rPr lang="en-US" altLang="en-US" smtClean="0"/>
              <a:t>Don’t force you to talk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7-</a:t>
            </a:r>
            <a:fld id="{14149EE0-107B-4DE6-825F-9B595A38DD1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126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048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•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Unit 7: Disaster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Disaster Psychology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Unit Objective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Unit Topics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Psychological Trauma&amp;quot;&quot;/&gt;&lt;property id=&quot;20307&quot; value=&quot;275&quot;/&gt;&lt;/object&gt;&lt;object type=&quot;3&quot; unique_id=&quot;10008&quot;&gt;&lt;property id=&quot;20148&quot; value=&quot;5&quot;/&gt;&lt;property id=&quot;20300&quot; value=&quot;Slide 5 - &amp;quot;Psychological Symptoms of Trauma&amp;quot;&quot;/&gt;&lt;property id=&quot;20307&quot; value=&quot;259&quot;/&gt;&lt;/object&gt;&lt;object type=&quot;3&quot; unique_id=&quot;10009&quot;&gt;&lt;property id=&quot;20148&quot; value=&quot;5&quot;/&gt;&lt;property id=&quot;20300&quot; value=&quot;Slide 6 - &amp;quot;Physiological Symptoms of Trauma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Team Well-Being&amp;quot;&quot;/&gt;&lt;property id=&quot;20307&quot; value=&quot;264&quot;/&gt;&lt;/object&gt;&lt;object type=&quot;3&quot; unique_id=&quot;10011&quot;&gt;&lt;property id=&quot;20148&quot; value=&quot;5&quot;/&gt;&lt;property id=&quot;20300&quot; value=&quot;Slide 10 - &amp;quot;How Team Leaders Reduce Stress During Incident&amp;quot;&quot;/&gt;&lt;property id=&quot;20307&quot; value=&quot;261&quot;/&gt;&lt;/object&gt;&lt;object type=&quot;3&quot; unique_id=&quot;10012&quot;&gt;&lt;property id=&quot;20148&quot; value=&quot;5&quot;/&gt;&lt;property id=&quot;20300&quot; value=&quot;Slide 8 - &amp;quot;How You Reduce Stress&amp;quot;&quot;/&gt;&lt;property id=&quot;20307&quot; value=&quot;262&quot;/&gt;&lt;/object&gt;&lt;object type=&quot;3&quot; unique_id=&quot;10013&quot;&gt;&lt;property id=&quot;20148&quot; value=&quot;5&quot;/&gt;&lt;property id=&quot;20300&quot; value=&quot;Slide 11 - &amp;quot;Critical Incident Stress Debriefing&amp;quot;&quot;/&gt;&lt;property id=&quot;20307&quot; value=&quot;263&quot;/&gt;&lt;/object&gt;&lt;object type=&quot;3&quot; unique_id=&quot;10014&quot;&gt;&lt;property id=&quot;20148&quot; value=&quot;5&quot;/&gt;&lt;property id=&quot;20300&quot; value=&quot;Slide 12 - &amp;quot;Phases of a Crisis&amp;quot;&quot;/&gt;&lt;property id=&quot;20307&quot; value=&quot;265&quot;/&gt;&lt;/object&gt;&lt;object type=&quot;3&quot; unique_id=&quot;10015&quot;&gt;&lt;property id=&quot;20148&quot; value=&quot;5&quot;/&gt;&lt;property id=&quot;20300&quot; value=&quot;Slide 13 - &amp;quot;Traumatic Crisis&amp;quot;&quot;/&gt;&lt;property id=&quot;20307&quot; value=&quot;266&quot;/&gt;&lt;/object&gt;&lt;object type=&quot;3&quot; unique_id=&quot;10016&quot;&gt;&lt;property id=&quot;20148&quot; value=&quot;5&quot;/&gt;&lt;property id=&quot;20300&quot; value=&quot;Slide 14 - &amp;quot;Effects of Traumatic Stress&amp;quot;&quot;/&gt;&lt;property id=&quot;20307&quot; value=&quot;267&quot;/&gt;&lt;/object&gt;&lt;object type=&quot;3&quot; unique_id=&quot;10017&quot;&gt;&lt;property id=&quot;20148&quot; value=&quot;5&quot;/&gt;&lt;property id=&quot;20300&quot; value=&quot;Slide 15 - &amp;quot;Mediating Factors&amp;quot;&quot;/&gt;&lt;property id=&quot;20307&quot; value=&quot;268&quot;/&gt;&lt;/object&gt;&lt;object type=&quot;3&quot; unique_id=&quot;10018&quot;&gt;&lt;property id=&quot;20148&quot; value=&quot;5&quot;/&gt;&lt;property id=&quot;20300&quot; value=&quot;Slide 16 - &amp;quot;Stabilizing Victims&amp;quot;&quot;/&gt;&lt;property id=&quot;20307&quot; value=&quot;269&quot;/&gt;&lt;/object&gt;&lt;object type=&quot;3&quot; unique_id=&quot;10019&quot;&gt;&lt;property id=&quot;20148&quot; value=&quot;5&quot;/&gt;&lt;property id=&quot;20300&quot; value=&quot;Slide 17 - &amp;quot;How to be an Empathetic Listener&amp;quot;&quot;/&gt;&lt;property id=&quot;20307&quot; value=&quot;276&quot;/&gt;&lt;/object&gt;&lt;object type=&quot;3&quot; unique_id=&quot;10020&quot;&gt;&lt;property id=&quot;20148&quot; value=&quot;5&quot;/&gt;&lt;property id=&quot;20300&quot; value=&quot;Slide 18 - &amp;quot;Avoid Saying…&amp;quot;&quot;/&gt;&lt;property id=&quot;20307&quot; value=&quot;270&quot;/&gt;&lt;/object&gt;&lt;object type=&quot;3&quot; unique_id=&quot;10021&quot;&gt;&lt;property id=&quot;20148&quot; value=&quot;5&quot;/&gt;&lt;property id=&quot;20300&quot; value=&quot;Slide 19 - &amp;quot;Managing the Death Scene&amp;quot;&quot;/&gt;&lt;property id=&quot;20307&quot; value=&quot;271&quot;/&gt;&lt;/object&gt;&lt;object type=&quot;3&quot; unique_id=&quot;10022&quot;&gt;&lt;property id=&quot;20148&quot; value=&quot;5&quot;/&gt;&lt;property id=&quot;20300&quot; value=&quot;Slide 20 - &amp;quot;Informing Family of a Death&amp;quot;&quot;/&gt;&lt;property id=&quot;20307&quot; value=&quot;272&quot;/&gt;&lt;/object&gt;&lt;object type=&quot;3&quot; unique_id=&quot;10023&quot;&gt;&lt;property id=&quot;20148&quot; value=&quot;5&quot;/&gt;&lt;property id=&quot;20300&quot; value=&quot;Slide 21 - &amp;quot;Unit Summary&amp;quot;&quot;/&gt;&lt;property id=&quot;20307&quot; value=&quot;273&quot;/&gt;&lt;/object&gt;&lt;object type=&quot;3&quot; unique_id=&quot;10024&quot;&gt;&lt;property id=&quot;20148&quot; value=&quot;5&quot;/&gt;&lt;property id=&quot;20300&quot; value=&quot;Slide 22 - &amp;quot;Homework Assignment&amp;quot;&quot;/&gt;&lt;property id=&quot;20307&quot; value=&quot;274&quot;/&gt;&lt;/object&gt;&lt;object type=&quot;3&quot; unique_id=&quot;10117&quot;&gt;&lt;property id=&quot;20148&quot; value=&quot;5&quot;/&gt;&lt;property id=&quot;20300&quot; value=&quot;Slide 9 - &amp;quot;Take Care of Yourself&amp;quot;&quot;/&gt;&lt;property id=&quot;20307&quot; value=&quot;277&quot;/&gt;&lt;/object&gt;&lt;/object&gt;&lt;/object&gt;&lt;/database&gt;"/>
</p:tagLst>
</file>

<file path=ppt/theme/theme1.xml><?xml version="1.0" encoding="utf-8"?>
<a:theme xmlns:a="http://schemas.openxmlformats.org/drawingml/2006/main" name="Cert_template">
  <a:themeElements>
    <a:clrScheme name="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3404D56-2647-48B2-8737-594EA325E8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4568197-786F-4FBD-A8B5-500568A1B1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292A77-9F45-404C-AA12-A8795A482206}">
  <ds:schemaRefs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845</Words>
  <Application>Microsoft Office PowerPoint</Application>
  <PresentationFormat>On-screen Show (4:3)</PresentationFormat>
  <Paragraphs>223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Wingdings</vt:lpstr>
      <vt:lpstr>Cert_template</vt:lpstr>
      <vt:lpstr>Disaster Psychology</vt:lpstr>
      <vt:lpstr>Unit Objectives</vt:lpstr>
      <vt:lpstr>Unit Topics</vt:lpstr>
      <vt:lpstr>Psychological Trauma</vt:lpstr>
      <vt:lpstr>Psychological Symptoms of Trauma</vt:lpstr>
      <vt:lpstr>Physiological Symptoms of Trauma</vt:lpstr>
      <vt:lpstr>Team Well-Being</vt:lpstr>
      <vt:lpstr>How You Reduce Stress</vt:lpstr>
      <vt:lpstr>Take Care of Yourself</vt:lpstr>
      <vt:lpstr>How Team Leaders Reduce Stress</vt:lpstr>
      <vt:lpstr>Critical Incident Stress Debriefing</vt:lpstr>
      <vt:lpstr>Phases of a Crisis</vt:lpstr>
      <vt:lpstr>Traumatic Crisis</vt:lpstr>
      <vt:lpstr>Effects of Traumatic Stress</vt:lpstr>
      <vt:lpstr>Mediating Factors</vt:lpstr>
      <vt:lpstr>Stabilizing Survivors</vt:lpstr>
      <vt:lpstr>How to Be an Empathetic Listener</vt:lpstr>
      <vt:lpstr>Avoid Saying…</vt:lpstr>
      <vt:lpstr>Managing the Death Scene</vt:lpstr>
      <vt:lpstr>Informing Family/Friends of a Death</vt:lpstr>
      <vt:lpstr>Unit Summary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7 - Disaster Psychology</dc:title>
  <dc:subject>This presentation contains the Community Emergency Response Team (CERT) Basic Training Unit 7, which discusses Disaster Psychology.</dc:subject>
  <dc:creator>FEMA;Community Emergency Response Team;CitizenCorps</dc:creator>
  <cp:keywords>FEMA, CERT, basic, training, unit 7, disaster, psychology</cp:keywords>
  <cp:lastModifiedBy>Jones, Cynthia</cp:lastModifiedBy>
  <cp:revision>77</cp:revision>
  <dcterms:created xsi:type="dcterms:W3CDTF">2008-02-11T16:39:20Z</dcterms:created>
  <dcterms:modified xsi:type="dcterms:W3CDTF">2016-02-25T17:40:13Z</dcterms:modified>
</cp:coreProperties>
</file>