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trictFirstAndLastChars="0" saveSubsetFonts="1">
  <p:sldMasterIdLst>
    <p:sldMasterId id="2147483654" r:id="rId4"/>
  </p:sldMasterIdLst>
  <p:notesMasterIdLst>
    <p:notesMasterId r:id="rId31"/>
  </p:notesMasterIdLst>
  <p:handoutMasterIdLst>
    <p:handoutMasterId r:id="rId32"/>
  </p:handoutMasterIdLst>
  <p:sldIdLst>
    <p:sldId id="300" r:id="rId5"/>
    <p:sldId id="306" r:id="rId6"/>
    <p:sldId id="296" r:id="rId7"/>
    <p:sldId id="259" r:id="rId8"/>
    <p:sldId id="303" r:id="rId9"/>
    <p:sldId id="294" r:id="rId10"/>
    <p:sldId id="307" r:id="rId11"/>
    <p:sldId id="293" r:id="rId12"/>
    <p:sldId id="262" r:id="rId13"/>
    <p:sldId id="305" r:id="rId14"/>
    <p:sldId id="313" r:id="rId15"/>
    <p:sldId id="299" r:id="rId16"/>
    <p:sldId id="297" r:id="rId17"/>
    <p:sldId id="304" r:id="rId18"/>
    <p:sldId id="266" r:id="rId19"/>
    <p:sldId id="298" r:id="rId20"/>
    <p:sldId id="267" r:id="rId21"/>
    <p:sldId id="312" r:id="rId22"/>
    <p:sldId id="310" r:id="rId23"/>
    <p:sldId id="268" r:id="rId24"/>
    <p:sldId id="308" r:id="rId25"/>
    <p:sldId id="269" r:id="rId26"/>
    <p:sldId id="311" r:id="rId27"/>
    <p:sldId id="270" r:id="rId28"/>
    <p:sldId id="272" r:id="rId29"/>
    <p:sldId id="290" r:id="rId30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00"/>
    <a:srgbClr val="FF0000"/>
    <a:srgbClr val="FFFF00"/>
    <a:srgbClr val="33CC33"/>
    <a:srgbClr val="CFCFCF"/>
    <a:srgbClr val="336699"/>
    <a:srgbClr val="333333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327" autoAdjust="0"/>
    <p:restoredTop sz="94670" autoAdjust="0"/>
  </p:normalViewPr>
  <p:slideViewPr>
    <p:cSldViewPr snapToGrid="0">
      <p:cViewPr varScale="1">
        <p:scale>
          <a:sx n="87" d="100"/>
          <a:sy n="87" d="100"/>
        </p:scale>
        <p:origin x="-1434" y="-84"/>
      </p:cViewPr>
      <p:guideLst>
        <p:guide orient="horz" pos="4319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60" d="100"/>
          <a:sy n="60" d="100"/>
        </p:scale>
        <p:origin x="-1788" y="-96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handoutMaster" Target="handoutMasters/handoutMaster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 b="0">
                <a:latin typeface="Times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 b="0">
                <a:latin typeface="Times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 b="0">
                <a:latin typeface="Times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 b="0">
                <a:latin typeface="Times" pitchFamily="18" charset="0"/>
              </a:defRPr>
            </a:lvl1pPr>
          </a:lstStyle>
          <a:p>
            <a:pPr>
              <a:defRPr/>
            </a:pPr>
            <a:fld id="{ED79CBF9-8436-42E5-B3AF-1BB30547CF1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427768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 b="0">
                <a:latin typeface="Times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 b="0">
                <a:latin typeface="Times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98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 b="0">
                <a:latin typeface="Times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 b="0">
                <a:latin typeface="Times" pitchFamily="18" charset="0"/>
              </a:defRPr>
            </a:lvl1pPr>
          </a:lstStyle>
          <a:p>
            <a:pPr>
              <a:defRPr/>
            </a:pPr>
            <a:fld id="{CA048A71-183C-48E2-B4A9-4D7EC458B64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874468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r">
              <a:spcBef>
                <a:spcPct val="0"/>
              </a:spcBef>
            </a:pPr>
            <a:fld id="{2E6C685D-3BDB-4FC5-8402-0B7A63BAE824}" type="slidenum">
              <a:rPr lang="en-US" altLang="en-US" b="0"/>
              <a:pPr algn="r">
                <a:spcBef>
                  <a:spcPct val="0"/>
                </a:spcBef>
              </a:pPr>
              <a:t>10</a:t>
            </a:fld>
            <a:endParaRPr lang="en-US" altLang="en-US" b="0"/>
          </a:p>
        </p:txBody>
      </p:sp>
      <p:sp>
        <p:nvSpPr>
          <p:cNvPr id="552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3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r">
              <a:spcBef>
                <a:spcPct val="0"/>
              </a:spcBef>
            </a:pPr>
            <a:fld id="{3DEC9FBC-FCBA-4580-9722-BE50599165C2}" type="slidenum">
              <a:rPr lang="en-US" altLang="en-US" b="0"/>
              <a:pPr algn="r">
                <a:spcBef>
                  <a:spcPct val="0"/>
                </a:spcBef>
              </a:pPr>
              <a:t>11</a:t>
            </a:fld>
            <a:endParaRPr lang="en-US" altLang="en-US" b="0"/>
          </a:p>
        </p:txBody>
      </p:sp>
      <p:sp>
        <p:nvSpPr>
          <p:cNvPr id="563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3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734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  <p:sp>
        <p:nvSpPr>
          <p:cNvPr id="57348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r">
              <a:spcBef>
                <a:spcPct val="0"/>
              </a:spcBef>
            </a:pPr>
            <a:fld id="{B730835D-D761-4CC5-B5C4-F5EDD99A7F27}" type="slidenum">
              <a:rPr lang="en-US" altLang="en-US" b="0"/>
              <a:pPr algn="r">
                <a:spcBef>
                  <a:spcPct val="0"/>
                </a:spcBef>
              </a:pPr>
              <a:t>12</a:t>
            </a:fld>
            <a:endParaRPr lang="en-US" altLang="en-US" b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837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  <p:sp>
        <p:nvSpPr>
          <p:cNvPr id="58372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r">
              <a:spcBef>
                <a:spcPct val="0"/>
              </a:spcBef>
            </a:pPr>
            <a:fld id="{0446823E-6231-4D1B-80A8-E80B86102799}" type="slidenum">
              <a:rPr lang="en-US" altLang="en-US" b="0"/>
              <a:pPr algn="r">
                <a:spcBef>
                  <a:spcPct val="0"/>
                </a:spcBef>
              </a:pPr>
              <a:t>13</a:t>
            </a:fld>
            <a:endParaRPr lang="en-US" altLang="en-US" b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>
              <a:spcBef>
                <a:spcPct val="0"/>
              </a:spcBef>
            </a:pPr>
            <a:fld id="{31042640-F154-439A-B742-36A5FF64E4AB}" type="slidenum">
              <a:rPr lang="en-US" altLang="en-US" smtClean="0"/>
              <a:pPr>
                <a:spcBef>
                  <a:spcPct val="0"/>
                </a:spcBef>
              </a:pPr>
              <a:t>14</a:t>
            </a:fld>
            <a:endParaRPr lang="en-US" altLang="en-US" smtClean="0"/>
          </a:p>
        </p:txBody>
      </p:sp>
      <p:sp>
        <p:nvSpPr>
          <p:cNvPr id="593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r">
              <a:spcBef>
                <a:spcPct val="0"/>
              </a:spcBef>
            </a:pPr>
            <a:fld id="{DDDD75C0-9FFF-427F-8B27-5550E410B410}" type="slidenum">
              <a:rPr lang="en-US" altLang="en-US" b="0"/>
              <a:pPr algn="r">
                <a:spcBef>
                  <a:spcPct val="0"/>
                </a:spcBef>
              </a:pPr>
              <a:t>15</a:t>
            </a:fld>
            <a:endParaRPr lang="en-US" altLang="en-US" b="0"/>
          </a:p>
        </p:txBody>
      </p:sp>
      <p:sp>
        <p:nvSpPr>
          <p:cNvPr id="604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04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>
              <a:spcBef>
                <a:spcPct val="0"/>
              </a:spcBef>
            </a:pPr>
            <a:fld id="{55F89F97-5295-4452-A004-D939E53B05B0}" type="slidenum">
              <a:rPr lang="en-US" altLang="en-US" smtClean="0"/>
              <a:pPr>
                <a:spcBef>
                  <a:spcPct val="0"/>
                </a:spcBef>
              </a:pPr>
              <a:t>16</a:t>
            </a:fld>
            <a:endParaRPr lang="en-US" altLang="en-US" smtClean="0"/>
          </a:p>
        </p:txBody>
      </p:sp>
      <p:sp>
        <p:nvSpPr>
          <p:cNvPr id="614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r">
              <a:spcBef>
                <a:spcPct val="0"/>
              </a:spcBef>
            </a:pPr>
            <a:fld id="{853D5E24-4938-463C-9716-83CCFBE5B8C2}" type="slidenum">
              <a:rPr lang="en-US" altLang="en-US" b="0"/>
              <a:pPr algn="r">
                <a:spcBef>
                  <a:spcPct val="0"/>
                </a:spcBef>
              </a:pPr>
              <a:t>17</a:t>
            </a:fld>
            <a:endParaRPr lang="en-US" altLang="en-US" b="0"/>
          </a:p>
        </p:txBody>
      </p:sp>
      <p:sp>
        <p:nvSpPr>
          <p:cNvPr id="624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24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349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>
              <a:spcBef>
                <a:spcPct val="0"/>
              </a:spcBef>
            </a:pPr>
            <a:fld id="{E3C4CFCC-39FA-4EE6-9EEB-12E47B7991B9}" type="slidenum">
              <a:rPr lang="en-US" altLang="en-US" smtClean="0"/>
              <a:pPr>
                <a:spcBef>
                  <a:spcPct val="0"/>
                </a:spcBef>
              </a:pPr>
              <a:t>19</a:t>
            </a:fld>
            <a:endParaRPr lang="en-US" altLang="en-US" smtClean="0"/>
          </a:p>
        </p:txBody>
      </p:sp>
      <p:sp>
        <p:nvSpPr>
          <p:cNvPr id="645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45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553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>
              <a:spcBef>
                <a:spcPct val="0"/>
              </a:spcBef>
            </a:pPr>
            <a:fld id="{EF4D09B9-8824-49D1-B7BD-E81AF8D1F456}" type="slidenum">
              <a:rPr lang="en-US" altLang="en-US" smtClean="0"/>
              <a:pPr>
                <a:spcBef>
                  <a:spcPct val="0"/>
                </a:spcBef>
              </a:pPr>
              <a:t>21</a:t>
            </a:fld>
            <a:endParaRPr lang="en-US" altLang="en-US" smtClean="0"/>
          </a:p>
        </p:txBody>
      </p:sp>
      <p:sp>
        <p:nvSpPr>
          <p:cNvPr id="665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65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758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>
              <a:spcBef>
                <a:spcPct val="0"/>
              </a:spcBef>
            </a:pPr>
            <a:fld id="{8E36ACD7-CC53-4247-94C9-565F961D5F97}" type="slidenum">
              <a:rPr lang="en-US" altLang="en-US" smtClean="0"/>
              <a:pPr>
                <a:spcBef>
                  <a:spcPct val="0"/>
                </a:spcBef>
              </a:pPr>
              <a:t>23</a:t>
            </a:fld>
            <a:endParaRPr lang="en-US" altLang="en-US" smtClean="0"/>
          </a:p>
        </p:txBody>
      </p:sp>
      <p:sp>
        <p:nvSpPr>
          <p:cNvPr id="686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86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>
              <a:spcBef>
                <a:spcPct val="0"/>
              </a:spcBef>
            </a:pPr>
            <a:fld id="{6C8994C6-8F22-42B1-A209-CCAF9BB86CE5}" type="slidenum">
              <a:rPr lang="en-US" altLang="en-US" smtClean="0"/>
              <a:pPr>
                <a:spcBef>
                  <a:spcPct val="0"/>
                </a:spcBef>
              </a:pPr>
              <a:t>24</a:t>
            </a:fld>
            <a:endParaRPr lang="en-US" altLang="en-US" smtClean="0"/>
          </a:p>
        </p:txBody>
      </p:sp>
      <p:sp>
        <p:nvSpPr>
          <p:cNvPr id="696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96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>
              <a:spcBef>
                <a:spcPct val="0"/>
              </a:spcBef>
            </a:pPr>
            <a:fld id="{334D200B-B0E5-4D19-B2F0-677428CCAC0D}" type="slidenum">
              <a:rPr lang="en-US" altLang="en-US" smtClean="0"/>
              <a:pPr>
                <a:spcBef>
                  <a:spcPct val="0"/>
                </a:spcBef>
              </a:pPr>
              <a:t>25</a:t>
            </a:fld>
            <a:endParaRPr lang="en-US" altLang="en-US" smtClean="0"/>
          </a:p>
        </p:txBody>
      </p:sp>
      <p:sp>
        <p:nvSpPr>
          <p:cNvPr id="706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06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710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  <p:sp>
        <p:nvSpPr>
          <p:cNvPr id="47108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r">
              <a:spcBef>
                <a:spcPct val="0"/>
              </a:spcBef>
            </a:pPr>
            <a:fld id="{900C189E-BC37-41A4-9350-BE808282FAEC}" type="slidenum">
              <a:rPr lang="en-US" altLang="en-US" b="0"/>
              <a:pPr algn="r">
                <a:spcBef>
                  <a:spcPct val="0"/>
                </a:spcBef>
              </a:pPr>
              <a:t>2</a:t>
            </a:fld>
            <a:endParaRPr lang="en-US" altLang="en-US" b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>
              <a:spcBef>
                <a:spcPct val="0"/>
              </a:spcBef>
            </a:pPr>
            <a:fld id="{C7715050-AD7B-4047-94AF-C48053D1EFE7}" type="slidenum">
              <a:rPr lang="en-US" altLang="en-US" smtClean="0"/>
              <a:pPr>
                <a:spcBef>
                  <a:spcPct val="0"/>
                </a:spcBef>
              </a:pPr>
              <a:t>3</a:t>
            </a:fld>
            <a:endParaRPr lang="en-US" altLang="en-US" smtClean="0"/>
          </a:p>
        </p:txBody>
      </p:sp>
      <p:sp>
        <p:nvSpPr>
          <p:cNvPr id="481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r">
              <a:spcBef>
                <a:spcPct val="0"/>
              </a:spcBef>
            </a:pPr>
            <a:fld id="{AF3F198E-FBB0-4CB4-80E2-B23B035D3C65}" type="slidenum">
              <a:rPr lang="en-US" altLang="en-US" b="0"/>
              <a:pPr algn="r">
                <a:spcBef>
                  <a:spcPct val="0"/>
                </a:spcBef>
              </a:pPr>
              <a:t>4</a:t>
            </a:fld>
            <a:endParaRPr lang="en-US" altLang="en-US" b="0"/>
          </a:p>
        </p:txBody>
      </p:sp>
      <p:sp>
        <p:nvSpPr>
          <p:cNvPr id="491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1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222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  <p:sp>
        <p:nvSpPr>
          <p:cNvPr id="5222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>
              <a:spcBef>
                <a:spcPct val="0"/>
              </a:spcBef>
            </a:pPr>
            <a:fld id="{349B6504-3B25-4362-997A-B93E61EC21E7}" type="slidenum">
              <a:rPr lang="en-US" altLang="en-US" smtClean="0"/>
              <a:pPr>
                <a:spcBef>
                  <a:spcPct val="0"/>
                </a:spcBef>
              </a:pPr>
              <a:t>7</a:t>
            </a:fld>
            <a:endParaRPr lang="en-US" alt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>
              <a:spcBef>
                <a:spcPct val="0"/>
              </a:spcBef>
            </a:pPr>
            <a:fld id="{788D3ECD-223B-4DDE-928E-C3458F54381D}" type="slidenum">
              <a:rPr lang="en-US" altLang="en-US" smtClean="0"/>
              <a:pPr>
                <a:spcBef>
                  <a:spcPct val="0"/>
                </a:spcBef>
              </a:pPr>
              <a:t>8</a:t>
            </a:fld>
            <a:endParaRPr lang="en-US" altLang="en-US" smtClean="0"/>
          </a:p>
        </p:txBody>
      </p:sp>
      <p:sp>
        <p:nvSpPr>
          <p:cNvPr id="532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2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cert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2263" y="17463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 Box 6"/>
          <p:cNvSpPr txBox="1">
            <a:spLocks noChangeArrowheads="1"/>
          </p:cNvSpPr>
          <p:nvPr userDrawn="1"/>
        </p:nvSpPr>
        <p:spPr bwMode="auto">
          <a:xfrm>
            <a:off x="1079500" y="44450"/>
            <a:ext cx="5435600" cy="877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50000"/>
              </a:spcBef>
              <a:defRPr/>
            </a:pPr>
            <a:endParaRPr lang="en-US" altLang="en-US" sz="3600" b="0" smtClean="0">
              <a:solidFill>
                <a:schemeClr val="bg1"/>
              </a:solidFill>
            </a:endParaRPr>
          </a:p>
        </p:txBody>
      </p:sp>
      <p:pic>
        <p:nvPicPr>
          <p:cNvPr id="6" name="Picture 10" descr="CitiCorpLogo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53263" y="6286500"/>
            <a:ext cx="2047875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15" descr="fema_logo_small.png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538" y="6173788"/>
            <a:ext cx="16605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78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95275" y="1382713"/>
            <a:ext cx="8543925" cy="1055687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078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4427538"/>
            <a:ext cx="6400800" cy="1752600"/>
          </a:xfrm>
        </p:spPr>
        <p:txBody>
          <a:bodyPr/>
          <a:lstStyle>
            <a:lvl1pPr marL="0" indent="0" algn="ctr">
              <a:buFont typeface="Arial" charset="0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9605254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Basic Training: Unit 3 Disaster Medical Operations — Part 1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3-</a:t>
            </a:r>
            <a:fld id="{3E63F0D2-7DBC-40C8-9F75-1E41EF1FB47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3967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304800"/>
            <a:ext cx="2209800" cy="5562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304800"/>
            <a:ext cx="6477000" cy="5562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Basic Training: Unit 3 Disaster Medical Operations — Part 1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3-</a:t>
            </a:r>
            <a:fld id="{0300C83C-FC5A-426C-82A7-31172802AEE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88100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5" descr="fema_logo_small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538" y="6173788"/>
            <a:ext cx="16605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effectLst/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buFont typeface="Arial" pitchFamily="34" charset="0"/>
              <a:buChar char="‒"/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2466975" y="6234113"/>
            <a:ext cx="4359275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Basic Training</a:t>
            </a:r>
          </a:p>
          <a:p>
            <a:pPr>
              <a:defRPr/>
            </a:pPr>
            <a:r>
              <a:rPr lang="en-US"/>
              <a:t>Unit 3: Disaster Medical Operations — Part 1 </a:t>
            </a: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7016750" y="6249988"/>
            <a:ext cx="714375" cy="39846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3-</a:t>
            </a:r>
            <a:fld id="{CD4B358C-0694-46F3-AD1A-1B91F63A369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17309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Basic Training: Unit 3 Disaster Medical Operations — Part 1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3-</a:t>
            </a:r>
            <a:fld id="{891E5E67-D666-4686-8CA6-8A6E84480D6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2260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5" descr="fema_logo_small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538" y="6173788"/>
            <a:ext cx="16605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effectLst/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341438"/>
            <a:ext cx="4038600" cy="452596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400">
                <a:solidFill>
                  <a:schemeClr val="tx1"/>
                </a:solidFill>
              </a:defRPr>
            </a:lvl2pPr>
            <a:lvl3pPr>
              <a:defRPr sz="20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41438"/>
            <a:ext cx="4038600" cy="452596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400">
                <a:solidFill>
                  <a:schemeClr val="tx1"/>
                </a:solidFill>
              </a:defRPr>
            </a:lvl2pPr>
            <a:lvl3pPr>
              <a:defRPr sz="20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2616200" y="6245225"/>
            <a:ext cx="4049713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Basic Training</a:t>
            </a:r>
          </a:p>
          <a:p>
            <a:pPr>
              <a:defRPr/>
            </a:pPr>
            <a:r>
              <a:rPr lang="en-US"/>
              <a:t>Unit 3 Disaster Medical Operations — Part 1 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7123113" y="6249988"/>
            <a:ext cx="608012" cy="39846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3-</a:t>
            </a:r>
            <a:fld id="{EA22B4BD-689A-4A1A-97F9-B967E2D6E8D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33912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5" descr="fema_logo_small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538" y="6173788"/>
            <a:ext cx="16605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Basic Training: Unit 3 Disaster Medical Operations — Part 1 </a:t>
            </a:r>
          </a:p>
        </p:txBody>
      </p:sp>
      <p:sp>
        <p:nvSpPr>
          <p:cNvPr id="9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3-</a:t>
            </a:r>
            <a:fld id="{186E81A3-E961-4ABF-9FFB-50C42B345C2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44808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5" descr="fema_logo_small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538" y="6173788"/>
            <a:ext cx="16605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Basic Training: Unit 3 Disaster Medical Operations — Part 1 </a:t>
            </a:r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3-</a:t>
            </a:r>
            <a:fld id="{7A469904-214A-490F-9AF9-F787D79AF19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2439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5" descr="fema_logo_small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538" y="6173788"/>
            <a:ext cx="16605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Basic Training: Unit 3 Disaster Medical Operations — Part 1 </a:t>
            </a:r>
          </a:p>
        </p:txBody>
      </p:sp>
      <p:sp>
        <p:nvSpPr>
          <p:cNvPr id="4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3-</a:t>
            </a:r>
            <a:fld id="{50500C95-F9F6-43B1-A5E4-40FB1BA97E5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6268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Basic Training: Unit 3 Disaster Medical Operations — Part 1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3-</a:t>
            </a:r>
            <a:fld id="{F00690EA-17FB-4A60-9024-0248ACED0EE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57134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Basic Training: Unit 3 Disaster Medical Operations — Part 1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3-</a:t>
            </a:r>
            <a:fld id="{3B085242-C345-492D-9538-1D7B45773C0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63888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341438"/>
            <a:ext cx="8229600" cy="4525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304800"/>
            <a:ext cx="8839200" cy="6858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206854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255838" y="6245225"/>
            <a:ext cx="3098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/>
            </a:lvl1pPr>
          </a:lstStyle>
          <a:p>
            <a:pPr>
              <a:defRPr/>
            </a:pPr>
            <a:r>
              <a:rPr lang="en-US"/>
              <a:t>CERT Basic Training: Unit 3 Disaster Medical Operations — Part 1 </a:t>
            </a:r>
            <a:endParaRPr lang="en-US" dirty="0"/>
          </a:p>
        </p:txBody>
      </p:sp>
      <p:sp>
        <p:nvSpPr>
          <p:cNvPr id="206855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5597525" y="6249988"/>
            <a:ext cx="2133600" cy="398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/>
            </a:lvl1pPr>
          </a:lstStyle>
          <a:p>
            <a:pPr>
              <a:defRPr/>
            </a:pPr>
            <a:r>
              <a:rPr lang="en-US"/>
              <a:t>3-</a:t>
            </a:r>
            <a:fld id="{CCF33BEF-2F3F-4E6A-9BAD-AAC928C99F0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2054" name="Text Box 8"/>
          <p:cNvSpPr txBox="1">
            <a:spLocks noChangeArrowheads="1"/>
          </p:cNvSpPr>
          <p:nvPr userDrawn="1"/>
        </p:nvSpPr>
        <p:spPr bwMode="auto">
          <a:xfrm>
            <a:off x="1079500" y="44450"/>
            <a:ext cx="5435600" cy="877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50000"/>
              </a:spcBef>
              <a:defRPr/>
            </a:pPr>
            <a:endParaRPr lang="en-US" altLang="en-US" sz="3600" b="0" smtClean="0">
              <a:solidFill>
                <a:schemeClr val="bg1"/>
              </a:solidFill>
            </a:endParaRPr>
          </a:p>
        </p:txBody>
      </p:sp>
      <p:pic>
        <p:nvPicPr>
          <p:cNvPr id="2055" name="Picture 4" descr="certlogo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7025" y="6137275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87" r:id="rId1"/>
    <p:sldLayoutId id="2147483788" r:id="rId2"/>
    <p:sldLayoutId id="2147483789" r:id="rId3"/>
    <p:sldLayoutId id="2147483790" r:id="rId4"/>
    <p:sldLayoutId id="2147483791" r:id="rId5"/>
    <p:sldLayoutId id="2147483792" r:id="rId6"/>
    <p:sldLayoutId id="2147483793" r:id="rId7"/>
    <p:sldLayoutId id="2147483794" r:id="rId8"/>
    <p:sldLayoutId id="2147483795" r:id="rId9"/>
    <p:sldLayoutId id="2147483796" r:id="rId10"/>
    <p:sldLayoutId id="2147483797" r:id="rId11"/>
  </p:sldLayoutIdLst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006600"/>
        </a:buClr>
        <a:buFont typeface="Arial" charset="0"/>
        <a:buChar char="●"/>
        <a:defRPr sz="3200">
          <a:solidFill>
            <a:srgbClr val="006600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6600"/>
        </a:buClr>
        <a:buFont typeface="Wingdings" pitchFamily="2" charset="2"/>
        <a:buChar char="§"/>
        <a:defRPr sz="2800">
          <a:solidFill>
            <a:srgbClr val="006600"/>
          </a:solidFill>
          <a:latin typeface="+mn-lt"/>
        </a:defRPr>
      </a:lvl2pPr>
      <a:lvl3pPr marL="1257300" indent="-342900" algn="l" rtl="0" eaLnBrk="0" fontAlgn="base" hangingPunct="0">
        <a:spcBef>
          <a:spcPct val="20000"/>
        </a:spcBef>
        <a:spcAft>
          <a:spcPct val="0"/>
        </a:spcAft>
        <a:buClr>
          <a:srgbClr val="006600"/>
        </a:buClr>
        <a:buFont typeface="Symbol" pitchFamily="18" charset="2"/>
        <a:buChar char="¨"/>
        <a:defRPr sz="2400">
          <a:solidFill>
            <a:srgbClr val="006600"/>
          </a:solidFill>
          <a:latin typeface="+mn-lt"/>
        </a:defRPr>
      </a:lvl3pPr>
      <a:lvl4pPr marL="1663700" indent="-228600" algn="l" rtl="0" eaLnBrk="0" fontAlgn="base" hangingPunct="0">
        <a:spcBef>
          <a:spcPct val="20000"/>
        </a:spcBef>
        <a:spcAft>
          <a:spcPct val="0"/>
        </a:spcAft>
        <a:buClr>
          <a:srgbClr val="006600"/>
        </a:buClr>
        <a:buFont typeface="Wingdings" pitchFamily="2" charset="2"/>
        <a:buChar char="§"/>
        <a:defRPr sz="2000">
          <a:solidFill>
            <a:srgbClr val="006600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006600"/>
        </a:buClr>
        <a:buFont typeface="Wingdings" pitchFamily="2" charset="2"/>
        <a:buChar char="v"/>
        <a:defRPr sz="1600">
          <a:solidFill>
            <a:srgbClr val="006600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006600"/>
        </a:buClr>
        <a:buFont typeface="Wingdings" pitchFamily="2" charset="2"/>
        <a:buChar char="v"/>
        <a:defRPr sz="1600">
          <a:solidFill>
            <a:srgbClr val="006600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006600"/>
        </a:buClr>
        <a:buFont typeface="Wingdings" pitchFamily="2" charset="2"/>
        <a:buChar char="v"/>
        <a:defRPr sz="1600">
          <a:solidFill>
            <a:srgbClr val="006600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006600"/>
        </a:buClr>
        <a:buFont typeface="Wingdings" pitchFamily="2" charset="2"/>
        <a:buChar char="v"/>
        <a:defRPr sz="1600">
          <a:solidFill>
            <a:srgbClr val="006600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006600"/>
        </a:buClr>
        <a:buFont typeface="Wingdings" pitchFamily="2" charset="2"/>
        <a:buChar char="v"/>
        <a:defRPr sz="1600">
          <a:solidFill>
            <a:srgbClr val="006600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95275" y="1937890"/>
            <a:ext cx="8543925" cy="1055687"/>
          </a:xfrm>
          <a:effectLst/>
        </p:spPr>
        <p:txBody>
          <a:bodyPr/>
          <a:lstStyle/>
          <a:p>
            <a:pPr eaLnBrk="1" hangingPunct="1"/>
            <a:r>
              <a:rPr lang="en-US" altLang="en-US" sz="4700" dirty="0" smtClean="0"/>
              <a:t>Disaster Medical Operations </a:t>
            </a:r>
            <a:r>
              <a:rPr lang="en-US" altLang="en-US" sz="4400" dirty="0" smtClean="0"/>
              <a:t>— </a:t>
            </a:r>
            <a:r>
              <a:rPr lang="en-US" altLang="en-US" sz="4700" dirty="0" smtClean="0"/>
              <a:t>Part 1</a:t>
            </a:r>
            <a:br>
              <a:rPr lang="en-US" altLang="en-US" sz="4700" dirty="0" smtClean="0"/>
            </a:br>
            <a:endParaRPr lang="en-US" altLang="en-US" sz="4700" dirty="0" smtClean="0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>
                <a:solidFill>
                  <a:schemeClr val="tx1"/>
                </a:solidFill>
              </a:rPr>
              <a:t>CERT Basic Training</a:t>
            </a:r>
          </a:p>
          <a:p>
            <a:pPr eaLnBrk="1" hangingPunct="1"/>
            <a:r>
              <a:rPr lang="en-US" altLang="en-US" smtClean="0">
                <a:solidFill>
                  <a:schemeClr val="tx1"/>
                </a:solidFill>
              </a:rPr>
              <a:t>Unit 3</a:t>
            </a:r>
          </a:p>
          <a:p>
            <a:pPr eaLnBrk="1" hangingPunct="1"/>
            <a:endParaRPr lang="en-US" altLang="en-US" sz="36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Symbol" pitchFamily="18" charset="2"/>
              <a:buChar char="¨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Basic Training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Unit 3: Disaster Medical Operations — Part 1 </a:t>
            </a:r>
          </a:p>
        </p:txBody>
      </p:sp>
      <p:sp>
        <p:nvSpPr>
          <p:cNvPr id="25603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Symbol" pitchFamily="18" charset="2"/>
              <a:buChar char="¨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3-</a:t>
            </a:r>
            <a:fld id="{B02C6CB0-7EF7-403D-B9C1-478417630691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9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sp>
        <p:nvSpPr>
          <p:cNvPr id="25604" name="Rectangle 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Head-Tilt/Chin-Lift Method</a:t>
            </a:r>
          </a:p>
        </p:txBody>
      </p:sp>
      <p:pic>
        <p:nvPicPr>
          <p:cNvPr id="25605" name="Picture 5" descr="OpenAirway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24100" y="1295400"/>
            <a:ext cx="4419600" cy="4694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Symbol" pitchFamily="18" charset="2"/>
              <a:buChar char="¨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Basic Training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Unit 3: Disaster Medical Operations — Part 1 </a:t>
            </a:r>
          </a:p>
        </p:txBody>
      </p:sp>
      <p:sp>
        <p:nvSpPr>
          <p:cNvPr id="26627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Symbol" pitchFamily="18" charset="2"/>
              <a:buChar char="¨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3-</a:t>
            </a:r>
            <a:fld id="{9739D4AC-8679-4C7C-84C6-76551925C806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10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sp>
        <p:nvSpPr>
          <p:cNvPr id="26628" name="Footer Placeholder 3"/>
          <p:cNvSpPr txBox="1">
            <a:spLocks noGrp="1"/>
          </p:cNvSpPr>
          <p:nvPr/>
        </p:nvSpPr>
        <p:spPr bwMode="auto">
          <a:xfrm>
            <a:off x="368300" y="6597650"/>
            <a:ext cx="4254500" cy="234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Symbol" pitchFamily="18" charset="2"/>
              <a:buChar char="¨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endParaRPr lang="en-US" altLang="en-US" sz="1400" b="0">
              <a:solidFill>
                <a:schemeClr val="tx1"/>
              </a:solidFill>
            </a:endParaRPr>
          </a:p>
        </p:txBody>
      </p:sp>
      <p:sp>
        <p:nvSpPr>
          <p:cNvPr id="26629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Types of Bleeding - 1</a:t>
            </a:r>
          </a:p>
        </p:txBody>
      </p:sp>
      <p:sp>
        <p:nvSpPr>
          <p:cNvPr id="26630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Arterial bleeding</a:t>
            </a:r>
          </a:p>
          <a:p>
            <a:pPr lvl="1" eaLnBrk="1" hangingPunct="1"/>
            <a:r>
              <a:rPr lang="en-US" altLang="en-US" smtClean="0"/>
              <a:t>Bleeding from artery spurts</a:t>
            </a:r>
          </a:p>
          <a:p>
            <a:pPr eaLnBrk="1" hangingPunct="1"/>
            <a:r>
              <a:rPr lang="en-US" altLang="en-US" smtClean="0"/>
              <a:t>Venous bleeding</a:t>
            </a:r>
          </a:p>
          <a:p>
            <a:pPr lvl="1" eaLnBrk="1" hangingPunct="1"/>
            <a:r>
              <a:rPr lang="en-US" altLang="en-US" smtClean="0"/>
              <a:t>Bleeding from vein flows</a:t>
            </a:r>
          </a:p>
          <a:p>
            <a:pPr eaLnBrk="1" hangingPunct="1"/>
            <a:r>
              <a:rPr lang="en-US" altLang="en-US" smtClean="0"/>
              <a:t>Capillary bleeding</a:t>
            </a:r>
          </a:p>
          <a:p>
            <a:pPr lvl="1" eaLnBrk="1" hangingPunct="1"/>
            <a:r>
              <a:rPr lang="en-US" altLang="en-US" smtClean="0"/>
              <a:t>Bleeding from capillaries oozes</a:t>
            </a:r>
          </a:p>
        </p:txBody>
      </p:sp>
      <p:sp>
        <p:nvSpPr>
          <p:cNvPr id="26631" name="Title 1"/>
          <p:cNvSpPr>
            <a:spLocks/>
          </p:cNvSpPr>
          <p:nvPr/>
        </p:nvSpPr>
        <p:spPr bwMode="auto">
          <a:xfrm>
            <a:off x="965200" y="76200"/>
            <a:ext cx="5588000" cy="8255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Symbol" pitchFamily="18" charset="2"/>
              <a:buChar char="¨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en-US" altLang="en-US" sz="480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Symbol" pitchFamily="18" charset="2"/>
              <a:buChar char="¨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Basic Training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Unit 3: Disaster Medical Operations — Part 1 </a:t>
            </a:r>
          </a:p>
        </p:txBody>
      </p:sp>
      <p:sp>
        <p:nvSpPr>
          <p:cNvPr id="27651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Symbol" pitchFamily="18" charset="2"/>
              <a:buChar char="¨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3-</a:t>
            </a:r>
            <a:fld id="{65546082-47EA-4075-B6C2-5E3F1F614C76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11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sp>
        <p:nvSpPr>
          <p:cNvPr id="27652" name="Footer Placeholder 3"/>
          <p:cNvSpPr txBox="1">
            <a:spLocks noGrp="1"/>
          </p:cNvSpPr>
          <p:nvPr/>
        </p:nvSpPr>
        <p:spPr bwMode="auto">
          <a:xfrm>
            <a:off x="368300" y="6597650"/>
            <a:ext cx="4254500" cy="234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Symbol" pitchFamily="18" charset="2"/>
              <a:buChar char="¨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endParaRPr lang="en-US" altLang="en-US" sz="1400" b="0">
              <a:solidFill>
                <a:schemeClr val="tx1"/>
              </a:solidFill>
            </a:endParaRPr>
          </a:p>
        </p:txBody>
      </p:sp>
      <p:pic>
        <p:nvPicPr>
          <p:cNvPr id="27653" name="Picture 6" descr="Bleedi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9300" y="1295400"/>
            <a:ext cx="4973638" cy="4668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654" name="Rectangle 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Types of Bleeding - 2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6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Control Bleeding</a:t>
            </a:r>
          </a:p>
        </p:txBody>
      </p:sp>
      <p:sp>
        <p:nvSpPr>
          <p:cNvPr id="28677" name="Rectangle 8"/>
          <p:cNvSpPr>
            <a:spLocks noGrp="1" noChangeArrowheads="1"/>
          </p:cNvSpPr>
          <p:nvPr>
            <p:ph idx="1"/>
          </p:nvPr>
        </p:nvSpPr>
        <p:spPr>
          <a:xfrm>
            <a:off x="457200" y="1341438"/>
            <a:ext cx="4626429" cy="4525962"/>
          </a:xfrm>
        </p:spPr>
        <p:txBody>
          <a:bodyPr/>
          <a:lstStyle/>
          <a:p>
            <a:pPr eaLnBrk="1" hangingPunct="1"/>
            <a:r>
              <a:rPr lang="en-US" altLang="en-US" dirty="0" smtClean="0"/>
              <a:t>3 main methods for controlling bleeding:</a:t>
            </a:r>
          </a:p>
          <a:p>
            <a:pPr lvl="1" eaLnBrk="1" hangingPunct="1"/>
            <a:r>
              <a:rPr lang="en-US" altLang="en-US" dirty="0" smtClean="0"/>
              <a:t>Direct pressure</a:t>
            </a:r>
          </a:p>
          <a:p>
            <a:pPr lvl="1" eaLnBrk="1" hangingPunct="1"/>
            <a:r>
              <a:rPr lang="en-US" altLang="en-US" dirty="0" smtClean="0"/>
              <a:t>Elevation</a:t>
            </a:r>
          </a:p>
          <a:p>
            <a:pPr lvl="1" eaLnBrk="1" hangingPunct="1"/>
            <a:r>
              <a:rPr lang="en-US" altLang="en-US" dirty="0" smtClean="0"/>
              <a:t>Pressure points</a:t>
            </a:r>
          </a:p>
        </p:txBody>
      </p:sp>
      <p:sp>
        <p:nvSpPr>
          <p:cNvPr id="28674" name="Footer Placeholder 4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Symbol" pitchFamily="18" charset="2"/>
              <a:buChar char="¨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Basic Training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Unit 3: Disaster Medical Operations — Part 1 </a:t>
            </a:r>
          </a:p>
        </p:txBody>
      </p:sp>
      <p:sp>
        <p:nvSpPr>
          <p:cNvPr id="28675" name="Slide Number Placeholder 5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Symbol" pitchFamily="18" charset="2"/>
              <a:buChar char="¨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3-</a:t>
            </a:r>
            <a:fld id="{21B3F8FE-7DBD-4C9A-982E-4FDC214D2F61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12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sp>
        <p:nvSpPr>
          <p:cNvPr id="28678" name="Footer Placeholder 3"/>
          <p:cNvSpPr txBox="1">
            <a:spLocks noGrp="1"/>
          </p:cNvSpPr>
          <p:nvPr/>
        </p:nvSpPr>
        <p:spPr bwMode="auto">
          <a:xfrm>
            <a:off x="368300" y="6597650"/>
            <a:ext cx="4254500" cy="234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Symbol" pitchFamily="18" charset="2"/>
              <a:buChar char="¨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endParaRPr lang="en-US" altLang="en-US" sz="1400" b="0">
              <a:solidFill>
                <a:schemeClr val="tx1"/>
              </a:solidFill>
            </a:endParaRPr>
          </a:p>
        </p:txBody>
      </p:sp>
      <p:pic>
        <p:nvPicPr>
          <p:cNvPr id="28679" name="Picture 12" descr="Gloved hand for manual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0988" y="1403350"/>
            <a:ext cx="2859087" cy="43815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Symbol" pitchFamily="18" charset="2"/>
              <a:buChar char="¨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Basic Training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Unit 3: Disaster Medical Operations — Part 1 </a:t>
            </a:r>
          </a:p>
        </p:txBody>
      </p:sp>
      <p:sp>
        <p:nvSpPr>
          <p:cNvPr id="29699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Symbol" pitchFamily="18" charset="2"/>
              <a:buChar char="¨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3-</a:t>
            </a:r>
            <a:fld id="{A2645380-7D38-4B79-88A2-38165DBB7EE4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13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sp>
        <p:nvSpPr>
          <p:cNvPr id="29700" name="Rectangle 9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Pressure Points</a:t>
            </a:r>
          </a:p>
        </p:txBody>
      </p:sp>
      <p:sp>
        <p:nvSpPr>
          <p:cNvPr id="29701" name="Footer Placeholder 3"/>
          <p:cNvSpPr txBox="1">
            <a:spLocks noGrp="1"/>
          </p:cNvSpPr>
          <p:nvPr/>
        </p:nvSpPr>
        <p:spPr bwMode="auto">
          <a:xfrm>
            <a:off x="368300" y="6597650"/>
            <a:ext cx="4254500" cy="234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Symbol" pitchFamily="18" charset="2"/>
              <a:buChar char="¨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endParaRPr lang="en-US" altLang="en-US" sz="1400" b="0">
              <a:solidFill>
                <a:schemeClr val="tx1"/>
              </a:solidFill>
            </a:endParaRPr>
          </a:p>
        </p:txBody>
      </p:sp>
      <p:pic>
        <p:nvPicPr>
          <p:cNvPr id="29702" name="Picture 6" descr="Pressure Points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8313" y="247650"/>
            <a:ext cx="4792662" cy="578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5" name="Rectangle 1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Shock</a:t>
            </a:r>
          </a:p>
        </p:txBody>
      </p:sp>
      <p:sp>
        <p:nvSpPr>
          <p:cNvPr id="30726" name="Rectangle 13"/>
          <p:cNvSpPr>
            <a:spLocks noGrp="1" noChangeArrowheads="1"/>
          </p:cNvSpPr>
          <p:nvPr>
            <p:ph idx="1"/>
          </p:nvPr>
        </p:nvSpPr>
        <p:spPr>
          <a:xfrm>
            <a:off x="457200" y="1341438"/>
            <a:ext cx="4136571" cy="4525962"/>
          </a:xfrm>
        </p:spPr>
        <p:txBody>
          <a:bodyPr/>
          <a:lstStyle/>
          <a:p>
            <a:pPr eaLnBrk="1" hangingPunct="1"/>
            <a:r>
              <a:rPr lang="en-US" altLang="en-US" dirty="0" smtClean="0"/>
              <a:t>Result of ineffective circulation of blood</a:t>
            </a:r>
          </a:p>
          <a:p>
            <a:pPr eaLnBrk="1" hangingPunct="1"/>
            <a:r>
              <a:rPr lang="en-US" altLang="en-US" dirty="0" smtClean="0"/>
              <a:t>Remaining in shock will lead to death of:</a:t>
            </a:r>
          </a:p>
          <a:p>
            <a:pPr lvl="1" eaLnBrk="1" hangingPunct="1"/>
            <a:r>
              <a:rPr lang="en-US" altLang="en-US" dirty="0" smtClean="0"/>
              <a:t>Cells</a:t>
            </a:r>
          </a:p>
          <a:p>
            <a:pPr lvl="1" eaLnBrk="1" hangingPunct="1"/>
            <a:r>
              <a:rPr lang="en-US" altLang="en-US" dirty="0" smtClean="0"/>
              <a:t>Tissues</a:t>
            </a:r>
          </a:p>
          <a:p>
            <a:pPr lvl="1" eaLnBrk="1" hangingPunct="1"/>
            <a:r>
              <a:rPr lang="en-US" altLang="en-US" dirty="0" smtClean="0"/>
              <a:t>Entire organs</a:t>
            </a:r>
          </a:p>
          <a:p>
            <a:pPr eaLnBrk="1" hangingPunct="1"/>
            <a:endParaRPr lang="en-US" altLang="en-US" dirty="0" smtClean="0"/>
          </a:p>
        </p:txBody>
      </p:sp>
      <p:sp>
        <p:nvSpPr>
          <p:cNvPr id="30722" name="Footer Placeholder 4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Symbol" pitchFamily="18" charset="2"/>
              <a:buChar char="¨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Basic Training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Unit 3: Disaster Medical Operations — Part 1 </a:t>
            </a:r>
          </a:p>
        </p:txBody>
      </p:sp>
      <p:sp>
        <p:nvSpPr>
          <p:cNvPr id="30723" name="Slide Number Placeholder 5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Symbol" pitchFamily="18" charset="2"/>
              <a:buChar char="¨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3-</a:t>
            </a:r>
            <a:fld id="{F4533913-892C-458A-9C4D-57567007954B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14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sp>
        <p:nvSpPr>
          <p:cNvPr id="30724" name="Footer Placeholder 3"/>
          <p:cNvSpPr txBox="1">
            <a:spLocks noGrp="1"/>
          </p:cNvSpPr>
          <p:nvPr/>
        </p:nvSpPr>
        <p:spPr bwMode="auto">
          <a:xfrm>
            <a:off x="368300" y="6597650"/>
            <a:ext cx="4254500" cy="234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Symbol" pitchFamily="18" charset="2"/>
              <a:buChar char="¨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endParaRPr lang="en-US" altLang="en-US" sz="1400" b="0">
              <a:solidFill>
                <a:schemeClr val="tx1"/>
              </a:solidFill>
            </a:endParaRPr>
          </a:p>
        </p:txBody>
      </p:sp>
      <p:pic>
        <p:nvPicPr>
          <p:cNvPr id="30728" name="Picture 10" descr="Doctor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1400" y="1325563"/>
            <a:ext cx="3040063" cy="453231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Symbol" pitchFamily="18" charset="2"/>
              <a:buChar char="¨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Basic Training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Unit 3 Disaster Medical Operations — Part 1 </a:t>
            </a:r>
          </a:p>
        </p:txBody>
      </p:sp>
      <p:sp>
        <p:nvSpPr>
          <p:cNvPr id="31747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Symbol" pitchFamily="18" charset="2"/>
              <a:buChar char="¨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3-</a:t>
            </a:r>
            <a:fld id="{918F21FD-4650-4EBD-A1FD-170BB264D505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15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sp>
        <p:nvSpPr>
          <p:cNvPr id="31748" name="Footer Placeholder 3"/>
          <p:cNvSpPr txBox="1">
            <a:spLocks noGrp="1"/>
          </p:cNvSpPr>
          <p:nvPr/>
        </p:nvSpPr>
        <p:spPr bwMode="auto">
          <a:xfrm>
            <a:off x="368300" y="6597650"/>
            <a:ext cx="4254500" cy="234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Symbol" pitchFamily="18" charset="2"/>
              <a:buChar char="¨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endParaRPr lang="en-US" altLang="en-US" sz="1400" b="0">
              <a:solidFill>
                <a:schemeClr val="tx1"/>
              </a:solidFill>
            </a:endParaRPr>
          </a:p>
        </p:txBody>
      </p:sp>
      <p:sp>
        <p:nvSpPr>
          <p:cNvPr id="31749" name="Rectangle 9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Recognizing Shock</a:t>
            </a:r>
          </a:p>
        </p:txBody>
      </p:sp>
      <p:sp>
        <p:nvSpPr>
          <p:cNvPr id="31750" name="Rectangle 10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Main signs of shock </a:t>
            </a:r>
          </a:p>
          <a:p>
            <a:pPr lvl="1" eaLnBrk="1" hangingPunct="1"/>
            <a:r>
              <a:rPr lang="en-US" altLang="en-US" smtClean="0"/>
              <a:t>Rapid and shallow breathing</a:t>
            </a:r>
          </a:p>
          <a:p>
            <a:pPr lvl="1" eaLnBrk="1" hangingPunct="1"/>
            <a:r>
              <a:rPr lang="en-US" altLang="en-US" smtClean="0"/>
              <a:t>Capillary refill of greater than 2 seconds</a:t>
            </a:r>
          </a:p>
          <a:p>
            <a:pPr lvl="1" eaLnBrk="1" hangingPunct="1"/>
            <a:r>
              <a:rPr lang="en-US" altLang="en-US" smtClean="0"/>
              <a:t>Failure to follow simple commands, such as “Squeeze my hand”</a:t>
            </a:r>
          </a:p>
          <a:p>
            <a:pPr eaLnBrk="1" hangingPunct="1"/>
            <a:r>
              <a:rPr lang="en-US" altLang="en-US" smtClean="0"/>
              <a:t>Symptoms of shock are easily missed… pay careful attention to your patient!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3" name="Rectangle 10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Responding to Mass Casualty Event</a:t>
            </a:r>
          </a:p>
        </p:txBody>
      </p:sp>
      <p:sp>
        <p:nvSpPr>
          <p:cNvPr id="32774" name="Rectangle 11"/>
          <p:cNvSpPr>
            <a:spLocks noGrp="1" noChangeArrowheads="1"/>
          </p:cNvSpPr>
          <p:nvPr>
            <p:ph idx="1"/>
          </p:nvPr>
        </p:nvSpPr>
        <p:spPr>
          <a:xfrm>
            <a:off x="457200" y="1341438"/>
            <a:ext cx="4234543" cy="4525962"/>
          </a:xfrm>
        </p:spPr>
        <p:txBody>
          <a:bodyPr/>
          <a:lstStyle/>
          <a:p>
            <a:pPr eaLnBrk="1" hangingPunct="1"/>
            <a:r>
              <a:rPr lang="en-US" altLang="en-US" dirty="0" smtClean="0"/>
              <a:t>Have a plan </a:t>
            </a:r>
          </a:p>
          <a:p>
            <a:pPr eaLnBrk="1" hangingPunct="1"/>
            <a:r>
              <a:rPr lang="en-US" altLang="en-US" dirty="0" smtClean="0"/>
              <a:t>Follow that plan</a:t>
            </a:r>
          </a:p>
          <a:p>
            <a:pPr eaLnBrk="1" hangingPunct="1"/>
            <a:r>
              <a:rPr lang="en-US" altLang="en-US" dirty="0" smtClean="0"/>
              <a:t>Document your actions </a:t>
            </a:r>
            <a:br>
              <a:rPr lang="en-US" altLang="en-US" dirty="0" smtClean="0"/>
            </a:br>
            <a:r>
              <a:rPr lang="en-US" altLang="en-US" dirty="0" smtClean="0"/>
              <a:t>throughout</a:t>
            </a:r>
          </a:p>
        </p:txBody>
      </p:sp>
      <p:sp>
        <p:nvSpPr>
          <p:cNvPr id="32770" name="Footer Placeholder 4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Symbol" pitchFamily="18" charset="2"/>
              <a:buChar char="¨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Basic Training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Unit 3: Disaster Medical Operations — Part 1 </a:t>
            </a:r>
          </a:p>
        </p:txBody>
      </p:sp>
      <p:sp>
        <p:nvSpPr>
          <p:cNvPr id="32771" name="Slide Number Placeholder 5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Symbol" pitchFamily="18" charset="2"/>
              <a:buChar char="¨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3-</a:t>
            </a:r>
            <a:fld id="{8FDA80ED-6C09-4634-BEE1-C1ED8A9E2E93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16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sp>
        <p:nvSpPr>
          <p:cNvPr id="32772" name="Footer Placeholder 3"/>
          <p:cNvSpPr txBox="1">
            <a:spLocks noGrp="1"/>
          </p:cNvSpPr>
          <p:nvPr/>
        </p:nvSpPr>
        <p:spPr bwMode="auto">
          <a:xfrm>
            <a:off x="368300" y="6597650"/>
            <a:ext cx="4254500" cy="234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Symbol" pitchFamily="18" charset="2"/>
              <a:buChar char="¨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endParaRPr lang="en-US" altLang="en-US" sz="1400" b="0">
              <a:solidFill>
                <a:schemeClr val="tx1"/>
              </a:solidFill>
            </a:endParaRPr>
          </a:p>
        </p:txBody>
      </p:sp>
      <p:sp>
        <p:nvSpPr>
          <p:cNvPr id="32776" name="Title 1"/>
          <p:cNvSpPr>
            <a:spLocks/>
          </p:cNvSpPr>
          <p:nvPr/>
        </p:nvSpPr>
        <p:spPr bwMode="auto">
          <a:xfrm>
            <a:off x="965200" y="76200"/>
            <a:ext cx="5588000" cy="82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Symbol" pitchFamily="18" charset="2"/>
              <a:buChar char="¨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en-US" altLang="en-US" sz="4800">
              <a:solidFill>
                <a:schemeClr val="bg1"/>
              </a:solidFill>
              <a:cs typeface="Times New Roman" charset="0"/>
            </a:endParaRPr>
          </a:p>
        </p:txBody>
      </p:sp>
      <p:pic>
        <p:nvPicPr>
          <p:cNvPr id="32777" name="Picture 8" descr="Check list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2025" y="1752600"/>
            <a:ext cx="3235325" cy="3263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CERT </a:t>
            </a:r>
            <a:r>
              <a:rPr lang="en-US" dirty="0" err="1" smtClean="0"/>
              <a:t>Sizeup</a:t>
            </a:r>
            <a:endParaRPr lang="en-US" dirty="0"/>
          </a:p>
        </p:txBody>
      </p:sp>
      <p:sp>
        <p:nvSpPr>
          <p:cNvPr id="103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533400" indent="-533400" eaLnBrk="1" hangingPunct="1">
              <a:buFont typeface="Arial" charset="0"/>
              <a:buAutoNum type="arabicPeriod"/>
            </a:pPr>
            <a:r>
              <a:rPr lang="en-US" altLang="en-US" sz="2400" dirty="0" smtClean="0">
                <a:solidFill>
                  <a:schemeClr val="tx1"/>
                </a:solidFill>
              </a:rPr>
              <a:t>Gather Facts</a:t>
            </a:r>
          </a:p>
          <a:p>
            <a:pPr marL="533400" indent="-533400" eaLnBrk="1" hangingPunct="1">
              <a:buFontTx/>
              <a:buAutoNum type="arabicPeriod"/>
            </a:pPr>
            <a:r>
              <a:rPr lang="en-US" altLang="en-US" sz="2400" dirty="0" smtClean="0">
                <a:solidFill>
                  <a:schemeClr val="tx1"/>
                </a:solidFill>
              </a:rPr>
              <a:t>Assess Damage</a:t>
            </a:r>
          </a:p>
          <a:p>
            <a:pPr marL="533400" indent="-533400" eaLnBrk="1" hangingPunct="1">
              <a:buFontTx/>
              <a:buAutoNum type="arabicPeriod"/>
            </a:pPr>
            <a:r>
              <a:rPr lang="en-US" altLang="en-US" sz="2400" dirty="0" smtClean="0">
                <a:solidFill>
                  <a:schemeClr val="tx1"/>
                </a:solidFill>
              </a:rPr>
              <a:t>Consider Probabilities</a:t>
            </a:r>
          </a:p>
          <a:p>
            <a:pPr marL="533400" indent="-533400" eaLnBrk="1" hangingPunct="1">
              <a:buFontTx/>
              <a:buAutoNum type="arabicPeriod"/>
            </a:pPr>
            <a:r>
              <a:rPr lang="en-US" altLang="en-US" sz="2400" dirty="0" smtClean="0">
                <a:solidFill>
                  <a:schemeClr val="tx1"/>
                </a:solidFill>
              </a:rPr>
              <a:t>Assess Your Situation</a:t>
            </a:r>
          </a:p>
          <a:p>
            <a:pPr marL="533400" indent="-533400" eaLnBrk="1" hangingPunct="1">
              <a:buFontTx/>
              <a:buAutoNum type="arabicPeriod"/>
            </a:pPr>
            <a:r>
              <a:rPr lang="en-US" altLang="en-US" sz="2400" dirty="0" smtClean="0">
                <a:solidFill>
                  <a:schemeClr val="tx1"/>
                </a:solidFill>
              </a:rPr>
              <a:t>Establish Priorities</a:t>
            </a:r>
          </a:p>
          <a:p>
            <a:pPr marL="533400" indent="-533400" eaLnBrk="1" hangingPunct="1">
              <a:buFontTx/>
              <a:buAutoNum type="arabicPeriod"/>
            </a:pPr>
            <a:r>
              <a:rPr lang="en-US" altLang="en-US" sz="2400" dirty="0" smtClean="0">
                <a:solidFill>
                  <a:schemeClr val="tx1"/>
                </a:solidFill>
              </a:rPr>
              <a:t>Make Decisions</a:t>
            </a:r>
          </a:p>
          <a:p>
            <a:pPr marL="533400" indent="-533400" eaLnBrk="1" hangingPunct="1">
              <a:buFontTx/>
              <a:buAutoNum type="arabicPeriod"/>
            </a:pPr>
            <a:r>
              <a:rPr lang="en-US" altLang="en-US" sz="2400" dirty="0" smtClean="0">
                <a:solidFill>
                  <a:schemeClr val="tx1"/>
                </a:solidFill>
              </a:rPr>
              <a:t>Develop Plan of Action</a:t>
            </a:r>
          </a:p>
          <a:p>
            <a:pPr marL="533400" indent="-533400" eaLnBrk="1" hangingPunct="1">
              <a:buFontTx/>
              <a:buAutoNum type="arabicPeriod"/>
            </a:pPr>
            <a:r>
              <a:rPr lang="en-US" altLang="en-US" sz="2400" dirty="0" smtClean="0">
                <a:solidFill>
                  <a:schemeClr val="tx1"/>
                </a:solidFill>
              </a:rPr>
              <a:t>Take Action</a:t>
            </a:r>
          </a:p>
          <a:p>
            <a:pPr marL="533400" indent="-533400" eaLnBrk="1" hangingPunct="1">
              <a:buFontTx/>
              <a:buAutoNum type="arabicPeriod"/>
            </a:pPr>
            <a:r>
              <a:rPr lang="en-US" altLang="en-US" sz="2400" dirty="0" smtClean="0">
                <a:solidFill>
                  <a:schemeClr val="tx1"/>
                </a:solidFill>
              </a:rPr>
              <a:t>Evaluate Progress</a:t>
            </a:r>
          </a:p>
        </p:txBody>
      </p:sp>
      <p:sp>
        <p:nvSpPr>
          <p:cNvPr id="1035" name="Footer Placeholder 1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Symbol" pitchFamily="18" charset="2"/>
              <a:buChar char="¨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Basic Training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Unit 3: Disaster Medical Operations — Part 1 </a:t>
            </a:r>
          </a:p>
        </p:txBody>
      </p:sp>
      <p:sp>
        <p:nvSpPr>
          <p:cNvPr id="1036" name="Slide Number Placeholder 2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Symbol" pitchFamily="18" charset="2"/>
              <a:buChar char="¨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3-</a:t>
            </a:r>
            <a:fld id="{36363679-6893-46E2-A2A0-DAB34F0450D9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17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grpSp>
        <p:nvGrpSpPr>
          <p:cNvPr id="15" name="Diagram 4" descr="Arrows"/>
          <p:cNvGrpSpPr>
            <a:grpSpLocks/>
          </p:cNvGrpSpPr>
          <p:nvPr/>
        </p:nvGrpSpPr>
        <p:grpSpPr bwMode="auto">
          <a:xfrm>
            <a:off x="4648200" y="1341438"/>
            <a:ext cx="4038600" cy="4525962"/>
            <a:chOff x="1608" y="735"/>
            <a:chExt cx="2544" cy="2851"/>
          </a:xfrm>
        </p:grpSpPr>
        <p:sp>
          <p:nvSpPr>
            <p:cNvPr id="16" name="_s1028"/>
            <p:cNvSpPr>
              <a:spLocks noChangeArrowheads="1" noTextEdit="1"/>
            </p:cNvSpPr>
            <p:nvPr/>
          </p:nvSpPr>
          <p:spPr bwMode="auto">
            <a:xfrm>
              <a:off x="1959" y="949"/>
              <a:ext cx="1843" cy="1843"/>
            </a:xfrm>
            <a:custGeom>
              <a:avLst/>
              <a:gdLst>
                <a:gd name="G0" fmla="+- -5242880 0 0"/>
                <a:gd name="G1" fmla="+- -8519680 0 0"/>
                <a:gd name="G2" fmla="+- -5242880 0 -8519680"/>
                <a:gd name="G3" fmla="+- 10800 0 0"/>
                <a:gd name="G4" fmla="+- 0 0 -5242880"/>
                <a:gd name="T0" fmla="*/ 360 256 1"/>
                <a:gd name="T1" fmla="*/ 0 256 1"/>
                <a:gd name="G5" fmla="+- G2 T0 T1"/>
                <a:gd name="G6" fmla="?: G2 G2 G5"/>
                <a:gd name="G7" fmla="+- 0 0 G6"/>
                <a:gd name="G8" fmla="+- 7200 0 0"/>
                <a:gd name="G9" fmla="+- 0 0 -8519680"/>
                <a:gd name="G10" fmla="+- 7200 0 2700"/>
                <a:gd name="G11" fmla="cos G10 -5242880"/>
                <a:gd name="G12" fmla="sin G10 -5242880"/>
                <a:gd name="G13" fmla="cos 13500 -5242880"/>
                <a:gd name="G14" fmla="sin 13500 -5242880"/>
                <a:gd name="G15" fmla="+- G11 10800 0"/>
                <a:gd name="G16" fmla="+- G12 10800 0"/>
                <a:gd name="G17" fmla="+- G13 10800 0"/>
                <a:gd name="G18" fmla="+- G14 10800 0"/>
                <a:gd name="G19" fmla="*/ 7200 1 2"/>
                <a:gd name="G20" fmla="+- G19 5400 0"/>
                <a:gd name="G21" fmla="cos G20 -5242880"/>
                <a:gd name="G22" fmla="sin G20 -5242880"/>
                <a:gd name="G23" fmla="+- G21 10800 0"/>
                <a:gd name="G24" fmla="+- G12 G23 G22"/>
                <a:gd name="G25" fmla="+- G22 G23 G11"/>
                <a:gd name="G26" fmla="cos 10800 -5242880"/>
                <a:gd name="G27" fmla="sin 10800 -5242880"/>
                <a:gd name="G28" fmla="cos 7200 -5242880"/>
                <a:gd name="G29" fmla="sin 7200 -5242880"/>
                <a:gd name="G30" fmla="+- G26 10800 0"/>
                <a:gd name="G31" fmla="+- G27 10800 0"/>
                <a:gd name="G32" fmla="+- G28 10800 0"/>
                <a:gd name="G33" fmla="+- G29 10800 0"/>
                <a:gd name="G34" fmla="+- G19 5400 0"/>
                <a:gd name="G35" fmla="cos G34 -8519680"/>
                <a:gd name="G36" fmla="sin G34 -8519680"/>
                <a:gd name="G37" fmla="+/ -8519680 -5242880 2"/>
                <a:gd name="T2" fmla="*/ 180 256 1"/>
                <a:gd name="T3" fmla="*/ 0 256 1"/>
                <a:gd name="G38" fmla="+- G37 T2 T3"/>
                <a:gd name="G39" fmla="?: G2 G37 G38"/>
                <a:gd name="G40" fmla="cos 10800 G39"/>
                <a:gd name="G41" fmla="sin 10800 G39"/>
                <a:gd name="G42" fmla="cos 7200 G39"/>
                <a:gd name="G43" fmla="sin 7200 G39"/>
                <a:gd name="G44" fmla="+- G40 10800 0"/>
                <a:gd name="G45" fmla="+- G41 10800 0"/>
                <a:gd name="G46" fmla="+- G42 10800 0"/>
                <a:gd name="G47" fmla="+- G43 10800 0"/>
                <a:gd name="G48" fmla="+- G35 10800 0"/>
                <a:gd name="G49" fmla="+- G36 10800 0"/>
                <a:gd name="T4" fmla="*/ 8004 w 21600"/>
                <a:gd name="T5" fmla="*/ 368 h 21600"/>
                <a:gd name="T6" fmla="*/ 5014 w 21600"/>
                <a:gd name="T7" fmla="*/ 3905 h 21600"/>
                <a:gd name="T8" fmla="*/ 8936 w 21600"/>
                <a:gd name="T9" fmla="*/ 3845 h 21600"/>
                <a:gd name="T10" fmla="*/ 13144 w 21600"/>
                <a:gd name="T11" fmla="*/ -2495 h 21600"/>
                <a:gd name="T12" fmla="*/ 16794 w 21600"/>
                <a:gd name="T13" fmla="*/ 2717 h 21600"/>
                <a:gd name="T14" fmla="*/ 11581 w 21600"/>
                <a:gd name="T15" fmla="*/ 6368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12050" y="3709"/>
                  </a:moveTo>
                  <a:cubicBezTo>
                    <a:pt x="11637" y="3636"/>
                    <a:pt x="11219" y="3600"/>
                    <a:pt x="10800" y="3600"/>
                  </a:cubicBezTo>
                  <a:cubicBezTo>
                    <a:pt x="9107" y="3599"/>
                    <a:pt x="7468" y="4196"/>
                    <a:pt x="6171" y="5284"/>
                  </a:cubicBezTo>
                  <a:lnTo>
                    <a:pt x="3857" y="2526"/>
                  </a:lnTo>
                  <a:cubicBezTo>
                    <a:pt x="5802" y="894"/>
                    <a:pt x="8260" y="-1"/>
                    <a:pt x="10800" y="0"/>
                  </a:cubicBezTo>
                  <a:cubicBezTo>
                    <a:pt x="11428" y="0"/>
                    <a:pt x="12056" y="54"/>
                    <a:pt x="12675" y="164"/>
                  </a:cubicBezTo>
                  <a:lnTo>
                    <a:pt x="13144" y="-2495"/>
                  </a:lnTo>
                  <a:lnTo>
                    <a:pt x="16794" y="2717"/>
                  </a:lnTo>
                  <a:lnTo>
                    <a:pt x="11581" y="6368"/>
                  </a:lnTo>
                  <a:lnTo>
                    <a:pt x="12050" y="3709"/>
                  </a:lnTo>
                  <a:close/>
                </a:path>
              </a:pathLst>
            </a:cu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_s1029"/>
            <p:cNvSpPr>
              <a:spLocks noChangeArrowheads="1" noTextEdit="1"/>
            </p:cNvSpPr>
            <p:nvPr/>
          </p:nvSpPr>
          <p:spPr bwMode="auto">
            <a:xfrm rot="7200000">
              <a:off x="2211" y="1385"/>
              <a:ext cx="1843" cy="1843"/>
            </a:xfrm>
            <a:custGeom>
              <a:avLst/>
              <a:gdLst>
                <a:gd name="G0" fmla="+- -5242880 0 0"/>
                <a:gd name="G1" fmla="+- -8519680 0 0"/>
                <a:gd name="G2" fmla="+- -5242880 0 -8519680"/>
                <a:gd name="G3" fmla="+- 10800 0 0"/>
                <a:gd name="G4" fmla="+- 0 0 -5242880"/>
                <a:gd name="T0" fmla="*/ 360 256 1"/>
                <a:gd name="T1" fmla="*/ 0 256 1"/>
                <a:gd name="G5" fmla="+- G2 T0 T1"/>
                <a:gd name="G6" fmla="?: G2 G2 G5"/>
                <a:gd name="G7" fmla="+- 0 0 G6"/>
                <a:gd name="G8" fmla="+- 7200 0 0"/>
                <a:gd name="G9" fmla="+- 0 0 -8519680"/>
                <a:gd name="G10" fmla="+- 7200 0 2700"/>
                <a:gd name="G11" fmla="cos G10 -5242880"/>
                <a:gd name="G12" fmla="sin G10 -5242880"/>
                <a:gd name="G13" fmla="cos 13500 -5242880"/>
                <a:gd name="G14" fmla="sin 13500 -5242880"/>
                <a:gd name="G15" fmla="+- G11 10800 0"/>
                <a:gd name="G16" fmla="+- G12 10800 0"/>
                <a:gd name="G17" fmla="+- G13 10800 0"/>
                <a:gd name="G18" fmla="+- G14 10800 0"/>
                <a:gd name="G19" fmla="*/ 7200 1 2"/>
                <a:gd name="G20" fmla="+- G19 5400 0"/>
                <a:gd name="G21" fmla="cos G20 -5242880"/>
                <a:gd name="G22" fmla="sin G20 -5242880"/>
                <a:gd name="G23" fmla="+- G21 10800 0"/>
                <a:gd name="G24" fmla="+- G12 G23 G22"/>
                <a:gd name="G25" fmla="+- G22 G23 G11"/>
                <a:gd name="G26" fmla="cos 10800 -5242880"/>
                <a:gd name="G27" fmla="sin 10800 -5242880"/>
                <a:gd name="G28" fmla="cos 7200 -5242880"/>
                <a:gd name="G29" fmla="sin 7200 -5242880"/>
                <a:gd name="G30" fmla="+- G26 10800 0"/>
                <a:gd name="G31" fmla="+- G27 10800 0"/>
                <a:gd name="G32" fmla="+- G28 10800 0"/>
                <a:gd name="G33" fmla="+- G29 10800 0"/>
                <a:gd name="G34" fmla="+- G19 5400 0"/>
                <a:gd name="G35" fmla="cos G34 -8519680"/>
                <a:gd name="G36" fmla="sin G34 -8519680"/>
                <a:gd name="G37" fmla="+/ -8519680 -5242880 2"/>
                <a:gd name="T2" fmla="*/ 180 256 1"/>
                <a:gd name="T3" fmla="*/ 0 256 1"/>
                <a:gd name="G38" fmla="+- G37 T2 T3"/>
                <a:gd name="G39" fmla="?: G2 G37 G38"/>
                <a:gd name="G40" fmla="cos 10800 G39"/>
                <a:gd name="G41" fmla="sin 10800 G39"/>
                <a:gd name="G42" fmla="cos 7200 G39"/>
                <a:gd name="G43" fmla="sin 7200 G39"/>
                <a:gd name="G44" fmla="+- G40 10800 0"/>
                <a:gd name="G45" fmla="+- G41 10800 0"/>
                <a:gd name="G46" fmla="+- G42 10800 0"/>
                <a:gd name="G47" fmla="+- G43 10800 0"/>
                <a:gd name="G48" fmla="+- G35 10800 0"/>
                <a:gd name="G49" fmla="+- G36 10800 0"/>
                <a:gd name="T4" fmla="*/ 8004 w 21600"/>
                <a:gd name="T5" fmla="*/ 368 h 21600"/>
                <a:gd name="T6" fmla="*/ 5014 w 21600"/>
                <a:gd name="T7" fmla="*/ 3905 h 21600"/>
                <a:gd name="T8" fmla="*/ 8936 w 21600"/>
                <a:gd name="T9" fmla="*/ 3845 h 21600"/>
                <a:gd name="T10" fmla="*/ 13144 w 21600"/>
                <a:gd name="T11" fmla="*/ -2495 h 21600"/>
                <a:gd name="T12" fmla="*/ 16794 w 21600"/>
                <a:gd name="T13" fmla="*/ 2717 h 21600"/>
                <a:gd name="T14" fmla="*/ 11581 w 21600"/>
                <a:gd name="T15" fmla="*/ 6368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12050" y="3709"/>
                  </a:moveTo>
                  <a:cubicBezTo>
                    <a:pt x="11637" y="3636"/>
                    <a:pt x="11219" y="3600"/>
                    <a:pt x="10800" y="3600"/>
                  </a:cubicBezTo>
                  <a:cubicBezTo>
                    <a:pt x="9107" y="3599"/>
                    <a:pt x="7468" y="4196"/>
                    <a:pt x="6171" y="5284"/>
                  </a:cubicBezTo>
                  <a:lnTo>
                    <a:pt x="3857" y="2526"/>
                  </a:lnTo>
                  <a:cubicBezTo>
                    <a:pt x="5802" y="894"/>
                    <a:pt x="8260" y="-1"/>
                    <a:pt x="10800" y="0"/>
                  </a:cubicBezTo>
                  <a:cubicBezTo>
                    <a:pt x="11428" y="0"/>
                    <a:pt x="12056" y="54"/>
                    <a:pt x="12675" y="164"/>
                  </a:cubicBezTo>
                  <a:lnTo>
                    <a:pt x="13144" y="-2495"/>
                  </a:lnTo>
                  <a:lnTo>
                    <a:pt x="16794" y="2717"/>
                  </a:lnTo>
                  <a:lnTo>
                    <a:pt x="11581" y="6368"/>
                  </a:lnTo>
                  <a:lnTo>
                    <a:pt x="12050" y="3709"/>
                  </a:lnTo>
                  <a:close/>
                </a:path>
              </a:pathLst>
            </a:cu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_s1030"/>
            <p:cNvSpPr>
              <a:spLocks noChangeArrowheads="1" noTextEdit="1"/>
            </p:cNvSpPr>
            <p:nvPr/>
          </p:nvSpPr>
          <p:spPr bwMode="auto">
            <a:xfrm rot="14400000">
              <a:off x="1707" y="1385"/>
              <a:ext cx="1843" cy="1843"/>
            </a:xfrm>
            <a:custGeom>
              <a:avLst/>
              <a:gdLst>
                <a:gd name="G0" fmla="+- -5242880 0 0"/>
                <a:gd name="G1" fmla="+- -8519680 0 0"/>
                <a:gd name="G2" fmla="+- -5242880 0 -8519680"/>
                <a:gd name="G3" fmla="+- 10800 0 0"/>
                <a:gd name="G4" fmla="+- 0 0 -5242880"/>
                <a:gd name="T0" fmla="*/ 360 256 1"/>
                <a:gd name="T1" fmla="*/ 0 256 1"/>
                <a:gd name="G5" fmla="+- G2 T0 T1"/>
                <a:gd name="G6" fmla="?: G2 G2 G5"/>
                <a:gd name="G7" fmla="+- 0 0 G6"/>
                <a:gd name="G8" fmla="+- 7200 0 0"/>
                <a:gd name="G9" fmla="+- 0 0 -8519680"/>
                <a:gd name="G10" fmla="+- 7200 0 2700"/>
                <a:gd name="G11" fmla="cos G10 -5242880"/>
                <a:gd name="G12" fmla="sin G10 -5242880"/>
                <a:gd name="G13" fmla="cos 13500 -5242880"/>
                <a:gd name="G14" fmla="sin 13500 -5242880"/>
                <a:gd name="G15" fmla="+- G11 10800 0"/>
                <a:gd name="G16" fmla="+- G12 10800 0"/>
                <a:gd name="G17" fmla="+- G13 10800 0"/>
                <a:gd name="G18" fmla="+- G14 10800 0"/>
                <a:gd name="G19" fmla="*/ 7200 1 2"/>
                <a:gd name="G20" fmla="+- G19 5400 0"/>
                <a:gd name="G21" fmla="cos G20 -5242880"/>
                <a:gd name="G22" fmla="sin G20 -5242880"/>
                <a:gd name="G23" fmla="+- G21 10800 0"/>
                <a:gd name="G24" fmla="+- G12 G23 G22"/>
                <a:gd name="G25" fmla="+- G22 G23 G11"/>
                <a:gd name="G26" fmla="cos 10800 -5242880"/>
                <a:gd name="G27" fmla="sin 10800 -5242880"/>
                <a:gd name="G28" fmla="cos 7200 -5242880"/>
                <a:gd name="G29" fmla="sin 7200 -5242880"/>
                <a:gd name="G30" fmla="+- G26 10800 0"/>
                <a:gd name="G31" fmla="+- G27 10800 0"/>
                <a:gd name="G32" fmla="+- G28 10800 0"/>
                <a:gd name="G33" fmla="+- G29 10800 0"/>
                <a:gd name="G34" fmla="+- G19 5400 0"/>
                <a:gd name="G35" fmla="cos G34 -8519680"/>
                <a:gd name="G36" fmla="sin G34 -8519680"/>
                <a:gd name="G37" fmla="+/ -8519680 -5242880 2"/>
                <a:gd name="T2" fmla="*/ 180 256 1"/>
                <a:gd name="T3" fmla="*/ 0 256 1"/>
                <a:gd name="G38" fmla="+- G37 T2 T3"/>
                <a:gd name="G39" fmla="?: G2 G37 G38"/>
                <a:gd name="G40" fmla="cos 10800 G39"/>
                <a:gd name="G41" fmla="sin 10800 G39"/>
                <a:gd name="G42" fmla="cos 7200 G39"/>
                <a:gd name="G43" fmla="sin 7200 G39"/>
                <a:gd name="G44" fmla="+- G40 10800 0"/>
                <a:gd name="G45" fmla="+- G41 10800 0"/>
                <a:gd name="G46" fmla="+- G42 10800 0"/>
                <a:gd name="G47" fmla="+- G43 10800 0"/>
                <a:gd name="G48" fmla="+- G35 10800 0"/>
                <a:gd name="G49" fmla="+- G36 10800 0"/>
                <a:gd name="T4" fmla="*/ 8004 w 21600"/>
                <a:gd name="T5" fmla="*/ 368 h 21600"/>
                <a:gd name="T6" fmla="*/ 5014 w 21600"/>
                <a:gd name="T7" fmla="*/ 3905 h 21600"/>
                <a:gd name="T8" fmla="*/ 8936 w 21600"/>
                <a:gd name="T9" fmla="*/ 3845 h 21600"/>
                <a:gd name="T10" fmla="*/ 13144 w 21600"/>
                <a:gd name="T11" fmla="*/ -2495 h 21600"/>
                <a:gd name="T12" fmla="*/ 16794 w 21600"/>
                <a:gd name="T13" fmla="*/ 2717 h 21600"/>
                <a:gd name="T14" fmla="*/ 11581 w 21600"/>
                <a:gd name="T15" fmla="*/ 6368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12050" y="3709"/>
                  </a:moveTo>
                  <a:cubicBezTo>
                    <a:pt x="11637" y="3636"/>
                    <a:pt x="11219" y="3600"/>
                    <a:pt x="10800" y="3600"/>
                  </a:cubicBezTo>
                  <a:cubicBezTo>
                    <a:pt x="9107" y="3599"/>
                    <a:pt x="7468" y="4196"/>
                    <a:pt x="6171" y="5284"/>
                  </a:cubicBezTo>
                  <a:lnTo>
                    <a:pt x="3857" y="2526"/>
                  </a:lnTo>
                  <a:cubicBezTo>
                    <a:pt x="5802" y="894"/>
                    <a:pt x="8260" y="-1"/>
                    <a:pt x="10800" y="0"/>
                  </a:cubicBezTo>
                  <a:cubicBezTo>
                    <a:pt x="11428" y="0"/>
                    <a:pt x="12056" y="54"/>
                    <a:pt x="12675" y="164"/>
                  </a:cubicBezTo>
                  <a:lnTo>
                    <a:pt x="13144" y="-2495"/>
                  </a:lnTo>
                  <a:lnTo>
                    <a:pt x="16794" y="2717"/>
                  </a:lnTo>
                  <a:lnTo>
                    <a:pt x="11581" y="6368"/>
                  </a:lnTo>
                  <a:lnTo>
                    <a:pt x="12050" y="3709"/>
                  </a:lnTo>
                  <a:close/>
                </a:path>
              </a:pathLst>
            </a:cu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_s1031"/>
            <p:cNvSpPr>
              <a:spLocks noChangeArrowheads="1"/>
            </p:cNvSpPr>
            <p:nvPr/>
          </p:nvSpPr>
          <p:spPr bwMode="auto">
            <a:xfrm>
              <a:off x="3385" y="1287"/>
              <a:ext cx="739" cy="7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20" name="_s1032"/>
            <p:cNvSpPr>
              <a:spLocks noChangeArrowheads="1"/>
            </p:cNvSpPr>
            <p:nvPr/>
          </p:nvSpPr>
          <p:spPr bwMode="auto">
            <a:xfrm>
              <a:off x="2511" y="2801"/>
              <a:ext cx="739" cy="7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21" name="_s1033"/>
            <p:cNvSpPr>
              <a:spLocks noChangeArrowheads="1"/>
            </p:cNvSpPr>
            <p:nvPr/>
          </p:nvSpPr>
          <p:spPr bwMode="auto">
            <a:xfrm>
              <a:off x="1637" y="1287"/>
              <a:ext cx="739" cy="7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22" name="Text Box 13"/>
            <p:cNvSpPr txBox="1">
              <a:spLocks noChangeArrowheads="1"/>
            </p:cNvSpPr>
            <p:nvPr/>
          </p:nvSpPr>
          <p:spPr bwMode="auto">
            <a:xfrm>
              <a:off x="2280" y="1647"/>
              <a:ext cx="1392" cy="7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800" b="1" i="0" u="none" strike="noStrike" cap="none" normalizeH="0" baseline="0" smtClean="0">
                  <a:ln>
                    <a:noFill/>
                  </a:ln>
                  <a:solidFill>
                    <a:srgbClr val="FF3300"/>
                  </a:solidFill>
                  <a:effectLst/>
                  <a:latin typeface="Arial" charset="0"/>
                </a:rPr>
                <a:t>REMEMBER:</a:t>
              </a:r>
              <a:r>
                <a:rPr kumimoji="0" lang="en-US" altLang="en-US" sz="18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rPr>
                <a:t> CERT SIZEUP IS A CONTINUAL PROCESS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Symbol" pitchFamily="18" charset="2"/>
              <a:buChar char="¨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Basic Training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Unit 3: Disaster Medical Operations — Part 1 </a:t>
            </a:r>
          </a:p>
        </p:txBody>
      </p:sp>
      <p:sp>
        <p:nvSpPr>
          <p:cNvPr id="33795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Symbol" pitchFamily="18" charset="2"/>
              <a:buChar char="¨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3-</a:t>
            </a:r>
            <a:fld id="{2B621C2F-1AE1-4185-BFFC-F4D735EE0554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18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sp>
        <p:nvSpPr>
          <p:cNvPr id="3379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What Is Triage?</a:t>
            </a:r>
          </a:p>
        </p:txBody>
      </p:sp>
      <p:sp>
        <p:nvSpPr>
          <p:cNvPr id="3379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 eaLnBrk="1" hangingPunct="1"/>
            <a:r>
              <a:rPr lang="en-US" altLang="en-US" smtClean="0"/>
              <a:t>Process for managing mass casualty event</a:t>
            </a:r>
          </a:p>
          <a:p>
            <a:pPr marL="990600" lvl="1" indent="-533400" eaLnBrk="1" hangingPunct="1">
              <a:buFont typeface="Wingdings" pitchFamily="2" charset="2"/>
              <a:buAutoNum type="arabicPeriod"/>
            </a:pPr>
            <a:r>
              <a:rPr lang="en-US" altLang="en-US" smtClean="0"/>
              <a:t>Survivors are evaluated</a:t>
            </a:r>
          </a:p>
          <a:p>
            <a:pPr marL="990600" lvl="1" indent="-533400" eaLnBrk="1" hangingPunct="1">
              <a:buFont typeface="Wingdings" pitchFamily="2" charset="2"/>
              <a:buAutoNum type="arabicPeriod"/>
            </a:pPr>
            <a:r>
              <a:rPr lang="en-US" altLang="en-US" smtClean="0"/>
              <a:t>Survivors are sorted by urgency of treatment needed</a:t>
            </a:r>
          </a:p>
          <a:p>
            <a:pPr marL="990600" lvl="1" indent="-533400" eaLnBrk="1" hangingPunct="1">
              <a:buFont typeface="Wingdings" pitchFamily="2" charset="2"/>
              <a:buAutoNum type="arabicPeriod"/>
            </a:pPr>
            <a:r>
              <a:rPr lang="en-US" altLang="en-US" smtClean="0"/>
              <a:t>Survivors are set up for immediate or delayed treatment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Symbol" pitchFamily="18" charset="2"/>
              <a:buChar char="¨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Basic Training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Unit 3: Disaster Medical Operations — Part 1 </a:t>
            </a:r>
          </a:p>
        </p:txBody>
      </p:sp>
      <p:sp>
        <p:nvSpPr>
          <p:cNvPr id="17411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Symbol" pitchFamily="18" charset="2"/>
              <a:buChar char="¨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3-</a:t>
            </a:r>
            <a:fld id="{03217AA1-D6BF-4B24-BCDA-8A21868F8A2E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1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sp>
        <p:nvSpPr>
          <p:cNvPr id="1741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4000" smtClean="0"/>
              <a:t>CERT Training</a:t>
            </a:r>
          </a:p>
        </p:txBody>
      </p:sp>
      <p:sp>
        <p:nvSpPr>
          <p:cNvPr id="1741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Treatment for life-threatening conditions</a:t>
            </a:r>
          </a:p>
          <a:p>
            <a:pPr lvl="1" eaLnBrk="1" hangingPunct="1"/>
            <a:r>
              <a:rPr lang="en-US" altLang="en-US" smtClean="0"/>
              <a:t>Airway obstruction, bleeding, shock</a:t>
            </a:r>
          </a:p>
          <a:p>
            <a:pPr eaLnBrk="1" hangingPunct="1"/>
            <a:r>
              <a:rPr lang="en-US" altLang="en-US" smtClean="0"/>
              <a:t>Treatment for other, less urgent conditions</a:t>
            </a:r>
          </a:p>
          <a:p>
            <a:pPr eaLnBrk="1" hangingPunct="1">
              <a:buFont typeface="Arial" charset="0"/>
              <a:buNone/>
            </a:pPr>
            <a:endParaRPr lang="en-US" altLang="en-US" smtClean="0"/>
          </a:p>
          <a:p>
            <a:pPr algn="ctr" eaLnBrk="1" hangingPunct="1">
              <a:buFont typeface="Arial" charset="0"/>
              <a:buNone/>
            </a:pPr>
            <a:r>
              <a:rPr lang="en-US" altLang="en-US" i="1" smtClean="0"/>
              <a:t>Provide greatest good for greatest number </a:t>
            </a:r>
            <a:br>
              <a:rPr lang="en-US" altLang="en-US" i="1" smtClean="0"/>
            </a:br>
            <a:r>
              <a:rPr lang="en-US" altLang="en-US" i="1" smtClean="0"/>
              <a:t>by conducting simple triage </a:t>
            </a:r>
            <a:br>
              <a:rPr lang="en-US" altLang="en-US" i="1" smtClean="0"/>
            </a:br>
            <a:r>
              <a:rPr lang="en-US" altLang="en-US" i="1" smtClean="0"/>
              <a:t>and rapid treatment</a:t>
            </a:r>
            <a:r>
              <a:rPr lang="en-US" altLang="en-US" smtClean="0"/>
              <a:t> 	</a:t>
            </a:r>
          </a:p>
        </p:txBody>
      </p:sp>
      <p:sp>
        <p:nvSpPr>
          <p:cNvPr id="17414" name="Text Box 4"/>
          <p:cNvSpPr txBox="1">
            <a:spLocks noChangeArrowheads="1"/>
          </p:cNvSpPr>
          <p:nvPr/>
        </p:nvSpPr>
        <p:spPr bwMode="auto">
          <a:xfrm>
            <a:off x="6130925" y="4887913"/>
            <a:ext cx="1841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Symbol" pitchFamily="18" charset="2"/>
              <a:buChar char="¨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en-US" altLang="en-US" sz="180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Symbol" pitchFamily="18" charset="2"/>
              <a:buChar char="¨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Basic Training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Unit 3: Disaster Medical Operations — Part 1 </a:t>
            </a:r>
          </a:p>
        </p:txBody>
      </p:sp>
      <p:sp>
        <p:nvSpPr>
          <p:cNvPr id="34819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Symbol" pitchFamily="18" charset="2"/>
              <a:buChar char="¨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3-</a:t>
            </a:r>
            <a:fld id="{D7044AF7-3793-4B1B-BB45-02FEB1E0E1E4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19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sp>
        <p:nvSpPr>
          <p:cNvPr id="34820" name="Footer Placeholder 3"/>
          <p:cNvSpPr txBox="1">
            <a:spLocks noGrp="1"/>
          </p:cNvSpPr>
          <p:nvPr/>
        </p:nvSpPr>
        <p:spPr bwMode="auto">
          <a:xfrm>
            <a:off x="368300" y="6597650"/>
            <a:ext cx="4254500" cy="234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Symbol" pitchFamily="18" charset="2"/>
              <a:buChar char="¨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endParaRPr lang="en-US" altLang="en-US" sz="1400" b="0">
              <a:solidFill>
                <a:schemeClr val="tx1"/>
              </a:solidFill>
            </a:endParaRPr>
          </a:p>
        </p:txBody>
      </p:sp>
      <p:sp>
        <p:nvSpPr>
          <p:cNvPr id="34821" name="Rectangle 10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4400" smtClean="0"/>
              <a:t>Triage</a:t>
            </a:r>
          </a:p>
        </p:txBody>
      </p:sp>
      <p:sp>
        <p:nvSpPr>
          <p:cNvPr id="3482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u="sng" smtClean="0">
                <a:solidFill>
                  <a:srgbClr val="FF0000"/>
                </a:solidFill>
              </a:rPr>
              <a:t>Immediate (I)</a:t>
            </a:r>
            <a:r>
              <a:rPr lang="en-US" altLang="en-US" smtClean="0">
                <a:solidFill>
                  <a:srgbClr val="FF0000"/>
                </a:solidFill>
              </a:rPr>
              <a:t>:  Survivor has life-threatening injuries (airway, bleeding, or shock) </a:t>
            </a:r>
          </a:p>
          <a:p>
            <a:pPr eaLnBrk="1" hangingPunct="1"/>
            <a:r>
              <a:rPr lang="en-US" altLang="en-US" u="sng" smtClean="0">
                <a:solidFill>
                  <a:srgbClr val="FF9900"/>
                </a:solidFill>
              </a:rPr>
              <a:t>Delayed (D)</a:t>
            </a:r>
            <a:r>
              <a:rPr lang="en-US" altLang="en-US" smtClean="0">
                <a:solidFill>
                  <a:srgbClr val="FF9900"/>
                </a:solidFill>
              </a:rPr>
              <a:t>:  Injuries do not jeopardize survivor’s life; treatment can be delayed</a:t>
            </a:r>
            <a:endParaRPr lang="en-US" altLang="en-US" u="sng" smtClean="0">
              <a:solidFill>
                <a:srgbClr val="FFCC00"/>
              </a:solidFill>
            </a:endParaRPr>
          </a:p>
          <a:p>
            <a:pPr eaLnBrk="1" hangingPunct="1"/>
            <a:r>
              <a:rPr lang="en-US" altLang="en-US" u="sng" smtClean="0">
                <a:solidFill>
                  <a:srgbClr val="33CC33"/>
                </a:solidFill>
              </a:rPr>
              <a:t>Minor (M)</a:t>
            </a:r>
            <a:r>
              <a:rPr lang="en-US" altLang="en-US" smtClean="0">
                <a:solidFill>
                  <a:srgbClr val="33CC33"/>
                </a:solidFill>
              </a:rPr>
              <a:t>:  Walking wounded and generally ambulatory </a:t>
            </a:r>
          </a:p>
          <a:p>
            <a:pPr eaLnBrk="1" hangingPunct="1"/>
            <a:r>
              <a:rPr lang="en-US" altLang="en-US" u="sng" smtClean="0"/>
              <a:t>Dead (DEAD)</a:t>
            </a:r>
            <a:r>
              <a:rPr lang="en-US" altLang="en-US" smtClean="0"/>
              <a:t>:  No respiration after two attempts to open airway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Symbol" pitchFamily="18" charset="2"/>
              <a:buChar char="¨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Basic Training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Unit 3: Disaster Medical Operations — Part 1 </a:t>
            </a:r>
          </a:p>
        </p:txBody>
      </p:sp>
      <p:sp>
        <p:nvSpPr>
          <p:cNvPr id="35843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Symbol" pitchFamily="18" charset="2"/>
              <a:buChar char="¨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3-</a:t>
            </a:r>
            <a:fld id="{43CB5201-B7EB-4733-8078-5CAB85183F17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20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sp>
        <p:nvSpPr>
          <p:cNvPr id="3584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Rescuer Safety During Triage</a:t>
            </a:r>
          </a:p>
        </p:txBody>
      </p:sp>
      <p:sp>
        <p:nvSpPr>
          <p:cNvPr id="3584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sz="2800" smtClean="0"/>
              <a:t>If hazmat or terrorist event is suspected, CERT members DO NOT respond</a:t>
            </a:r>
          </a:p>
          <a:p>
            <a:pPr lvl="1" eaLnBrk="1" hangingPunct="1"/>
            <a:r>
              <a:rPr lang="en-US" altLang="en-US" sz="2400" smtClean="0"/>
              <a:t>Evacuate as safely as possible</a:t>
            </a:r>
          </a:p>
          <a:p>
            <a:pPr eaLnBrk="1" hangingPunct="1"/>
            <a:r>
              <a:rPr lang="en-US" altLang="en-US" sz="2800" smtClean="0"/>
              <a:t>ALWAYS wear PPE:</a:t>
            </a:r>
          </a:p>
          <a:p>
            <a:pPr lvl="1" eaLnBrk="1" hangingPunct="1"/>
            <a:r>
              <a:rPr lang="en-US" altLang="en-US" sz="2400" smtClean="0"/>
              <a:t>Helmet</a:t>
            </a:r>
          </a:p>
          <a:p>
            <a:pPr lvl="1" eaLnBrk="1" hangingPunct="1"/>
            <a:r>
              <a:rPr lang="en-US" altLang="en-US" sz="2400" smtClean="0"/>
              <a:t>Goggles</a:t>
            </a:r>
          </a:p>
          <a:p>
            <a:pPr lvl="1" eaLnBrk="1" hangingPunct="1"/>
            <a:r>
              <a:rPr lang="en-US" altLang="en-US" sz="2400" smtClean="0"/>
              <a:t>N95 mask</a:t>
            </a:r>
          </a:p>
          <a:p>
            <a:pPr lvl="1" eaLnBrk="1" hangingPunct="1"/>
            <a:r>
              <a:rPr lang="en-US" altLang="en-US" sz="2400" smtClean="0"/>
              <a:t>Work gloves</a:t>
            </a:r>
          </a:p>
          <a:p>
            <a:pPr lvl="1" eaLnBrk="1" hangingPunct="1"/>
            <a:r>
              <a:rPr lang="en-US" altLang="en-US" sz="2400" smtClean="0"/>
              <a:t>Sturdy shoes or boots</a:t>
            </a:r>
          </a:p>
          <a:p>
            <a:pPr lvl="1" eaLnBrk="1" hangingPunct="1"/>
            <a:r>
              <a:rPr lang="en-US" altLang="en-US" sz="2400" smtClean="0"/>
              <a:t>Non-latex exam gloves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Symbol" pitchFamily="18" charset="2"/>
              <a:buChar char="¨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Basic Training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Unit 3: Disaster Medical Operations — Part 1 </a:t>
            </a:r>
          </a:p>
        </p:txBody>
      </p:sp>
      <p:sp>
        <p:nvSpPr>
          <p:cNvPr id="36867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Symbol" pitchFamily="18" charset="2"/>
              <a:buChar char="¨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3-</a:t>
            </a:r>
            <a:fld id="{B10308F4-2D43-4AB9-AC64-086C4756B460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21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sp>
        <p:nvSpPr>
          <p:cNvPr id="36868" name="Footer Placeholder 4"/>
          <p:cNvSpPr txBox="1">
            <a:spLocks noGrp="1"/>
          </p:cNvSpPr>
          <p:nvPr/>
        </p:nvSpPr>
        <p:spPr bwMode="auto">
          <a:xfrm>
            <a:off x="368300" y="6597650"/>
            <a:ext cx="4254500" cy="234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Symbol" pitchFamily="18" charset="2"/>
              <a:buChar char="¨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endParaRPr lang="en-US" altLang="en-US" sz="1400" b="0">
              <a:solidFill>
                <a:schemeClr val="tx1"/>
              </a:solidFill>
            </a:endParaRPr>
          </a:p>
        </p:txBody>
      </p:sp>
      <p:sp>
        <p:nvSpPr>
          <p:cNvPr id="36869" name="Rectangle 19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Triage Process</a:t>
            </a:r>
          </a:p>
        </p:txBody>
      </p:sp>
      <p:sp>
        <p:nvSpPr>
          <p:cNvPr id="36870" name="Rectangle 20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Step 1:  Stop, Look, Listen, and Think </a:t>
            </a:r>
          </a:p>
          <a:p>
            <a:pPr eaLnBrk="1" hangingPunct="1"/>
            <a:r>
              <a:rPr lang="en-US" altLang="en-US" smtClean="0"/>
              <a:t>Step 2:  Conduct voice triage </a:t>
            </a:r>
          </a:p>
          <a:p>
            <a:pPr eaLnBrk="1" hangingPunct="1"/>
            <a:r>
              <a:rPr lang="en-US" altLang="en-US" smtClean="0"/>
              <a:t>Step 3:  Start where you stand; follow 			systematic route </a:t>
            </a:r>
          </a:p>
          <a:p>
            <a:pPr eaLnBrk="1" hangingPunct="1"/>
            <a:r>
              <a:rPr lang="en-US" altLang="en-US" smtClean="0"/>
              <a:t>Step 4:  Evaluate each survivor and tag </a:t>
            </a:r>
          </a:p>
          <a:p>
            <a:pPr eaLnBrk="1" hangingPunct="1"/>
            <a:r>
              <a:rPr lang="en-US" altLang="en-US" smtClean="0"/>
              <a:t>Step 5:  Treat “I” survivors immediately </a:t>
            </a:r>
          </a:p>
          <a:p>
            <a:pPr eaLnBrk="1" hangingPunct="1"/>
            <a:r>
              <a:rPr lang="en-US" altLang="en-US" smtClean="0"/>
              <a:t>Step 6:  Document triage results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Symbol" pitchFamily="18" charset="2"/>
              <a:buChar char="¨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Basic Training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Unit 3: Disaster Medical Operations — Part 1 </a:t>
            </a:r>
          </a:p>
        </p:txBody>
      </p:sp>
      <p:sp>
        <p:nvSpPr>
          <p:cNvPr id="37891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Symbol" pitchFamily="18" charset="2"/>
              <a:buChar char="¨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3-</a:t>
            </a:r>
            <a:fld id="{CEDE242A-D898-4FE6-8086-1A46E2B80ADB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22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sp>
        <p:nvSpPr>
          <p:cNvPr id="3789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Step 4: Triage Evaluation </a:t>
            </a:r>
          </a:p>
        </p:txBody>
      </p:sp>
      <p:sp>
        <p:nvSpPr>
          <p:cNvPr id="3789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Check airway and breathing</a:t>
            </a:r>
          </a:p>
          <a:p>
            <a:pPr eaLnBrk="1" hangingPunct="1"/>
            <a:r>
              <a:rPr lang="en-US" altLang="en-US" smtClean="0"/>
              <a:t>Check circulation and bleeding</a:t>
            </a:r>
          </a:p>
          <a:p>
            <a:pPr eaLnBrk="1" hangingPunct="1"/>
            <a:r>
              <a:rPr lang="en-US" altLang="en-US" smtClean="0"/>
              <a:t>Check mental status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Footer Placeholder 4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Symbol" pitchFamily="18" charset="2"/>
              <a:buChar char="¨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Basic Training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Unit 3: Disaster Medical Operations — Part 1 </a:t>
            </a:r>
          </a:p>
        </p:txBody>
      </p:sp>
      <p:sp>
        <p:nvSpPr>
          <p:cNvPr id="38915" name="Slide Number Placeholder 5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Symbol" pitchFamily="18" charset="2"/>
              <a:buChar char="¨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3-</a:t>
            </a:r>
            <a:fld id="{1AB5F023-F636-4487-92CF-DAB3A7AB637E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23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sp>
        <p:nvSpPr>
          <p:cNvPr id="38916" name="Footer Placeholder 3"/>
          <p:cNvSpPr txBox="1">
            <a:spLocks noGrp="1"/>
          </p:cNvSpPr>
          <p:nvPr/>
        </p:nvSpPr>
        <p:spPr bwMode="auto">
          <a:xfrm>
            <a:off x="368300" y="6597650"/>
            <a:ext cx="4254500" cy="234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Symbol" pitchFamily="18" charset="2"/>
              <a:buChar char="¨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endParaRPr lang="en-US" altLang="en-US" sz="1400" b="0">
              <a:solidFill>
                <a:schemeClr val="tx1"/>
              </a:solidFill>
            </a:endParaRPr>
          </a:p>
        </p:txBody>
      </p:sp>
      <p:sp>
        <p:nvSpPr>
          <p:cNvPr id="38917" name="Rectangle 1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Triage Pitfalls</a:t>
            </a:r>
          </a:p>
        </p:txBody>
      </p:sp>
      <p:sp>
        <p:nvSpPr>
          <p:cNvPr id="38918" name="Rectangle 1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No team plan, organization, or goal</a:t>
            </a:r>
          </a:p>
          <a:p>
            <a:pPr eaLnBrk="1" hangingPunct="1"/>
            <a:r>
              <a:rPr lang="en-US" altLang="en-US" smtClean="0"/>
              <a:t>Indecisive leadership</a:t>
            </a:r>
          </a:p>
          <a:p>
            <a:pPr eaLnBrk="1" hangingPunct="1"/>
            <a:r>
              <a:rPr lang="en-US" altLang="en-US" smtClean="0"/>
              <a:t>Too much focus on one injury</a:t>
            </a:r>
          </a:p>
          <a:p>
            <a:pPr eaLnBrk="1" hangingPunct="1"/>
            <a:r>
              <a:rPr lang="en-US" altLang="en-US" smtClean="0"/>
              <a:t>Treatment (rather than triage) performed </a:t>
            </a:r>
          </a:p>
        </p:txBody>
      </p:sp>
      <p:pic>
        <p:nvPicPr>
          <p:cNvPr id="38919" name="Picture 10" descr="CERT volunteer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97375" y="2147888"/>
            <a:ext cx="4495800" cy="29273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Footer Placeholder 4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Symbol" pitchFamily="18" charset="2"/>
              <a:buChar char="¨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Basic Training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Unit 3: Disaster Medical Operations — Part 1 </a:t>
            </a:r>
          </a:p>
        </p:txBody>
      </p:sp>
      <p:sp>
        <p:nvSpPr>
          <p:cNvPr id="39939" name="Slide Number Placeholder 5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Symbol" pitchFamily="18" charset="2"/>
              <a:buChar char="¨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3-</a:t>
            </a:r>
            <a:fld id="{A5A37AED-18EB-444A-B0CA-28FE50E8B8DC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24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sp>
        <p:nvSpPr>
          <p:cNvPr id="39940" name="Footer Placeholder 3"/>
          <p:cNvSpPr txBox="1">
            <a:spLocks noGrp="1"/>
          </p:cNvSpPr>
          <p:nvPr/>
        </p:nvSpPr>
        <p:spPr bwMode="auto">
          <a:xfrm>
            <a:off x="368300" y="6597650"/>
            <a:ext cx="4254500" cy="234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Symbol" pitchFamily="18" charset="2"/>
              <a:buChar char="¨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endParaRPr lang="en-US" altLang="en-US" sz="1400" b="0">
              <a:solidFill>
                <a:schemeClr val="tx1"/>
              </a:solidFill>
            </a:endParaRPr>
          </a:p>
        </p:txBody>
      </p:sp>
      <p:sp>
        <p:nvSpPr>
          <p:cNvPr id="39941" name="Rectangle 14"/>
          <p:cNvSpPr>
            <a:spLocks noGrp="1" noChangeArrowheads="1"/>
          </p:cNvSpPr>
          <p:nvPr>
            <p:ph type="title"/>
          </p:nvPr>
        </p:nvSpPr>
        <p:spPr>
          <a:effectLst/>
        </p:spPr>
        <p:txBody>
          <a:bodyPr/>
          <a:lstStyle/>
          <a:p>
            <a:pPr eaLnBrk="1" hangingPunct="1"/>
            <a:r>
              <a:rPr lang="en-US" altLang="en-US" dirty="0" smtClean="0"/>
              <a:t>Unit Summary </a:t>
            </a:r>
          </a:p>
        </p:txBody>
      </p:sp>
      <p:sp>
        <p:nvSpPr>
          <p:cNvPr id="39942" name="Rectangle 1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You should now be able to:</a:t>
            </a:r>
          </a:p>
          <a:p>
            <a:pPr lvl="1" eaLnBrk="1" hangingPunct="1"/>
            <a:r>
              <a:rPr lang="en-US" altLang="en-US" smtClean="0"/>
              <a:t>Identify 3 “killers”</a:t>
            </a:r>
          </a:p>
          <a:p>
            <a:pPr lvl="1" eaLnBrk="1" hangingPunct="1"/>
            <a:r>
              <a:rPr lang="en-US" altLang="en-US" smtClean="0"/>
              <a:t>Apply techniques for opening the airway, controlling bleeding, and treating for shock  </a:t>
            </a:r>
          </a:p>
          <a:p>
            <a:pPr lvl="1" eaLnBrk="1" hangingPunct="1"/>
            <a:r>
              <a:rPr lang="en-US" altLang="en-US" smtClean="0"/>
              <a:t>Conduct triage under simulated disaster conditions </a:t>
            </a:r>
          </a:p>
          <a:p>
            <a:pPr eaLnBrk="1" hangingPunct="1"/>
            <a:endParaRPr lang="en-US" altLang="en-US" smtClean="0"/>
          </a:p>
          <a:p>
            <a:pPr eaLnBrk="1" hangingPunct="1"/>
            <a:endParaRPr lang="en-US" altLang="en-US" smtClean="0"/>
          </a:p>
        </p:txBody>
      </p:sp>
      <p:pic>
        <p:nvPicPr>
          <p:cNvPr id="39943" name="Picture 16" descr="CERT Training exercis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3800" y="1600200"/>
            <a:ext cx="3019425" cy="40259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Symbol" pitchFamily="18" charset="2"/>
              <a:buChar char="¨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Basic Training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Unit 3: Disaster Medical Operations — Part 1 </a:t>
            </a:r>
          </a:p>
        </p:txBody>
      </p:sp>
      <p:sp>
        <p:nvSpPr>
          <p:cNvPr id="40963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Symbol" pitchFamily="18" charset="2"/>
              <a:buChar char="¨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3-</a:t>
            </a:r>
            <a:fld id="{38B58148-3999-4D5D-BDDD-E4115B76EE66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25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sp>
        <p:nvSpPr>
          <p:cNvPr id="40964" name="Footer Placeholder 3"/>
          <p:cNvSpPr txBox="1">
            <a:spLocks noGrp="1"/>
          </p:cNvSpPr>
          <p:nvPr/>
        </p:nvSpPr>
        <p:spPr bwMode="auto">
          <a:xfrm>
            <a:off x="368300" y="6597650"/>
            <a:ext cx="4254500" cy="234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Symbol" pitchFamily="18" charset="2"/>
              <a:buChar char="¨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endParaRPr lang="en-US" altLang="en-US" sz="1400" b="0">
              <a:solidFill>
                <a:schemeClr val="tx1"/>
              </a:solidFill>
            </a:endParaRPr>
          </a:p>
        </p:txBody>
      </p:sp>
      <p:sp>
        <p:nvSpPr>
          <p:cNvPr id="40965" name="Rectangle 9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Homework Assignment</a:t>
            </a:r>
          </a:p>
        </p:txBody>
      </p:sp>
      <p:sp>
        <p:nvSpPr>
          <p:cNvPr id="4096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 eaLnBrk="1" hangingPunct="1">
              <a:buFont typeface="Wingdings" pitchFamily="2" charset="2"/>
              <a:buAutoNum type="arabicPeriod"/>
            </a:pPr>
            <a:r>
              <a:rPr lang="en-US" altLang="en-US" smtClean="0"/>
              <a:t>Read unit to be covered in next session</a:t>
            </a:r>
          </a:p>
          <a:p>
            <a:pPr marL="609600" indent="-609600" eaLnBrk="1" hangingPunct="1">
              <a:buFont typeface="Wingdings" pitchFamily="2" charset="2"/>
              <a:buAutoNum type="arabicPeriod"/>
            </a:pPr>
            <a:r>
              <a:rPr lang="en-US" altLang="en-US" smtClean="0"/>
              <a:t>Bring necessary supplies for the next session</a:t>
            </a:r>
          </a:p>
          <a:p>
            <a:pPr marL="609600" indent="-609600" eaLnBrk="1" hangingPunct="1">
              <a:buFont typeface="Wingdings" pitchFamily="2" charset="2"/>
              <a:buAutoNum type="arabicPeriod"/>
            </a:pPr>
            <a:r>
              <a:rPr lang="en-US" altLang="en-US" smtClean="0"/>
              <a:t>Wear appropriate clothes for the next session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Symbol" pitchFamily="18" charset="2"/>
              <a:buChar char="¨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Basic Training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Unit 3: Disaster Medical Operations — Part 1 </a:t>
            </a:r>
          </a:p>
        </p:txBody>
      </p:sp>
      <p:sp>
        <p:nvSpPr>
          <p:cNvPr id="18435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Symbol" pitchFamily="18" charset="2"/>
              <a:buChar char="¨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3-</a:t>
            </a:r>
            <a:fld id="{0FF1FF54-C766-48F3-ABA4-B8E8BCFC3BBC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2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sp>
        <p:nvSpPr>
          <p:cNvPr id="18436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4000" smtClean="0"/>
              <a:t>START</a:t>
            </a:r>
          </a:p>
        </p:txBody>
      </p:sp>
      <p:sp>
        <p:nvSpPr>
          <p:cNvPr id="18437" name="Rectangle 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STart = Simple Triage </a:t>
            </a:r>
          </a:p>
          <a:p>
            <a:pPr lvl="1" eaLnBrk="1" hangingPunct="1"/>
            <a:r>
              <a:rPr lang="en-US" altLang="en-US" smtClean="0"/>
              <a:t>Survivors sorted based on priority of treatment</a:t>
            </a:r>
          </a:p>
          <a:p>
            <a:pPr eaLnBrk="1" hangingPunct="1"/>
            <a:endParaRPr lang="en-US" altLang="en-US" smtClean="0"/>
          </a:p>
          <a:p>
            <a:pPr eaLnBrk="1" hangingPunct="1"/>
            <a:r>
              <a:rPr lang="en-US" altLang="en-US" smtClean="0"/>
              <a:t>stART = And Rapid Treatment</a:t>
            </a:r>
          </a:p>
          <a:p>
            <a:pPr lvl="1" eaLnBrk="1" hangingPunct="1"/>
            <a:r>
              <a:rPr lang="en-US" altLang="en-US" smtClean="0"/>
              <a:t>Rapid treatment of injuries assessed and prioritized in first phase </a:t>
            </a:r>
          </a:p>
        </p:txBody>
      </p:sp>
      <p:sp>
        <p:nvSpPr>
          <p:cNvPr id="18438" name="Footer Placeholder 3"/>
          <p:cNvSpPr txBox="1">
            <a:spLocks noGrp="1"/>
          </p:cNvSpPr>
          <p:nvPr/>
        </p:nvSpPr>
        <p:spPr bwMode="auto">
          <a:xfrm>
            <a:off x="368300" y="6597650"/>
            <a:ext cx="4254500" cy="234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Symbol" pitchFamily="18" charset="2"/>
              <a:buChar char="¨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endParaRPr lang="en-US" altLang="en-US" sz="1400" b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Symbol" pitchFamily="18" charset="2"/>
              <a:buChar char="¨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Basic Training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Unit 3: Disaster Medical Operations — Part 1 </a:t>
            </a:r>
          </a:p>
        </p:txBody>
      </p:sp>
      <p:sp>
        <p:nvSpPr>
          <p:cNvPr id="19459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Symbol" pitchFamily="18" charset="2"/>
              <a:buChar char="¨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3-</a:t>
            </a:r>
            <a:fld id="{DF954C14-8996-476A-9D4E-3297630B96B6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3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sp>
        <p:nvSpPr>
          <p:cNvPr id="19460" name="Footer Placeholder 3"/>
          <p:cNvSpPr txBox="1">
            <a:spLocks noGrp="1"/>
          </p:cNvSpPr>
          <p:nvPr/>
        </p:nvSpPr>
        <p:spPr bwMode="auto">
          <a:xfrm>
            <a:off x="368300" y="6597650"/>
            <a:ext cx="4254500" cy="234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Symbol" pitchFamily="18" charset="2"/>
              <a:buChar char="¨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endParaRPr lang="en-US" altLang="en-US" sz="1400" b="0">
              <a:solidFill>
                <a:schemeClr val="tx1"/>
              </a:solidFill>
            </a:endParaRPr>
          </a:p>
        </p:txBody>
      </p:sp>
      <p:sp>
        <p:nvSpPr>
          <p:cNvPr id="19461" name="Rectangle 10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Unit Objectives</a:t>
            </a:r>
          </a:p>
        </p:txBody>
      </p:sp>
      <p:sp>
        <p:nvSpPr>
          <p:cNvPr id="19462" name="Rectangle 11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Identify “killers”</a:t>
            </a:r>
          </a:p>
          <a:p>
            <a:pPr eaLnBrk="1" hangingPunct="1"/>
            <a:r>
              <a:rPr lang="en-US" altLang="en-US" smtClean="0"/>
              <a:t>Apply techniques for opening airway, controlling bleeding, and treating for shock  </a:t>
            </a:r>
          </a:p>
          <a:p>
            <a:pPr eaLnBrk="1" hangingPunct="1"/>
            <a:r>
              <a:rPr lang="en-US" altLang="en-US" smtClean="0"/>
              <a:t>Conduct triage under simulated disaster conditions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5" name="Rectangle 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dirty="0" smtClean="0"/>
              <a:t>Unit Topics</a:t>
            </a:r>
          </a:p>
        </p:txBody>
      </p:sp>
      <p:sp>
        <p:nvSpPr>
          <p:cNvPr id="20486" name="Rectangle 9"/>
          <p:cNvSpPr>
            <a:spLocks noGrp="1" noChangeArrowheads="1"/>
          </p:cNvSpPr>
          <p:nvPr>
            <p:ph idx="1"/>
          </p:nvPr>
        </p:nvSpPr>
        <p:spPr>
          <a:xfrm>
            <a:off x="457200" y="1341438"/>
            <a:ext cx="4332514" cy="4525962"/>
          </a:xfrm>
        </p:spPr>
        <p:txBody>
          <a:bodyPr/>
          <a:lstStyle/>
          <a:p>
            <a:pPr eaLnBrk="1" hangingPunct="1"/>
            <a:r>
              <a:rPr lang="en-US" altLang="en-US" dirty="0" smtClean="0"/>
              <a:t>Treating life threatening injuries</a:t>
            </a:r>
          </a:p>
          <a:p>
            <a:pPr eaLnBrk="1" hangingPunct="1"/>
            <a:r>
              <a:rPr lang="en-US" altLang="en-US" dirty="0" smtClean="0"/>
              <a:t>Triage </a:t>
            </a:r>
          </a:p>
        </p:txBody>
      </p:sp>
      <p:sp>
        <p:nvSpPr>
          <p:cNvPr id="20482" name="Footer Placeholder 4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Symbol" pitchFamily="18" charset="2"/>
              <a:buChar char="¨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Basic Training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Unit 3: Disaster Medical Operations — Part 1 </a:t>
            </a:r>
          </a:p>
        </p:txBody>
      </p:sp>
      <p:sp>
        <p:nvSpPr>
          <p:cNvPr id="20483" name="Slide Number Placeholder 5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Symbol" pitchFamily="18" charset="2"/>
              <a:buChar char="¨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3-</a:t>
            </a:r>
            <a:fld id="{6C10C928-7C98-4D8D-ADFF-E97A214E26C6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4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sp>
        <p:nvSpPr>
          <p:cNvPr id="20484" name="Footer Placeholder 3"/>
          <p:cNvSpPr txBox="1">
            <a:spLocks noGrp="1"/>
          </p:cNvSpPr>
          <p:nvPr/>
        </p:nvSpPr>
        <p:spPr bwMode="auto">
          <a:xfrm>
            <a:off x="368300" y="6597650"/>
            <a:ext cx="4254500" cy="234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Symbol" pitchFamily="18" charset="2"/>
              <a:buChar char="¨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endParaRPr lang="en-US" altLang="en-US" sz="1400" b="0">
              <a:solidFill>
                <a:schemeClr val="tx1"/>
              </a:solidFill>
            </a:endParaRPr>
          </a:p>
        </p:txBody>
      </p:sp>
      <p:pic>
        <p:nvPicPr>
          <p:cNvPr id="20488" name="Picture 6" descr="Treatment Are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4588" y="1347788"/>
            <a:ext cx="3341687" cy="44545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Symbol" pitchFamily="18" charset="2"/>
              <a:buChar char="¨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Basic Training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Unit 3: Disaster Medical Operations — Part 1 </a:t>
            </a:r>
          </a:p>
        </p:txBody>
      </p:sp>
      <p:sp>
        <p:nvSpPr>
          <p:cNvPr id="21507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Symbol" pitchFamily="18" charset="2"/>
              <a:buChar char="¨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3-</a:t>
            </a:r>
            <a:fld id="{2953998B-28B7-49C3-B8BA-9991C5ACF12E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5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sp>
        <p:nvSpPr>
          <p:cNvPr id="21508" name="Rectangle 10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Three “Killers”</a:t>
            </a:r>
          </a:p>
        </p:txBody>
      </p:sp>
      <p:sp>
        <p:nvSpPr>
          <p:cNvPr id="21509" name="Rectangle 11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Emergency medicine “killers”</a:t>
            </a:r>
          </a:p>
          <a:p>
            <a:pPr lvl="1" eaLnBrk="1" hangingPunct="1"/>
            <a:r>
              <a:rPr lang="en-US" altLang="en-US" smtClean="0"/>
              <a:t>Airway obstruction</a:t>
            </a:r>
          </a:p>
          <a:p>
            <a:pPr lvl="1" eaLnBrk="1" hangingPunct="1"/>
            <a:r>
              <a:rPr lang="en-US" altLang="en-US" smtClean="0"/>
              <a:t>Bleeding</a:t>
            </a:r>
          </a:p>
          <a:p>
            <a:pPr lvl="1" eaLnBrk="1" hangingPunct="1"/>
            <a:r>
              <a:rPr lang="en-US" altLang="en-US" smtClean="0"/>
              <a:t>Shock</a:t>
            </a:r>
          </a:p>
          <a:p>
            <a:pPr eaLnBrk="1" hangingPunct="1"/>
            <a:r>
              <a:rPr lang="en-US" altLang="en-US" smtClean="0"/>
              <a:t>First priority of medical operations:</a:t>
            </a:r>
          </a:p>
          <a:p>
            <a:pPr lvl="1" eaLnBrk="1" hangingPunct="1"/>
            <a:r>
              <a:rPr lang="en-US" altLang="en-US" smtClean="0"/>
              <a:t>Open airway</a:t>
            </a:r>
          </a:p>
          <a:p>
            <a:pPr lvl="1" eaLnBrk="1" hangingPunct="1"/>
            <a:r>
              <a:rPr lang="en-US" altLang="en-US" smtClean="0"/>
              <a:t>Control excessive bleeding</a:t>
            </a:r>
          </a:p>
          <a:p>
            <a:pPr lvl="1" eaLnBrk="1" hangingPunct="1"/>
            <a:r>
              <a:rPr lang="en-US" altLang="en-US" smtClean="0"/>
              <a:t>Treat for shock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Symbol" pitchFamily="18" charset="2"/>
              <a:buChar char="¨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Basic Training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Unit 3: Disaster Medical Operations — Part 1 </a:t>
            </a:r>
          </a:p>
        </p:txBody>
      </p:sp>
      <p:sp>
        <p:nvSpPr>
          <p:cNvPr id="22531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Symbol" pitchFamily="18" charset="2"/>
              <a:buChar char="¨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3-</a:t>
            </a:r>
            <a:fld id="{A1B2AD2B-DD7D-4357-BA70-4108E499E1EB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6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sp>
        <p:nvSpPr>
          <p:cNvPr id="2253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How to Approach a Survivor</a:t>
            </a:r>
          </a:p>
        </p:txBody>
      </p:sp>
      <p:sp>
        <p:nvSpPr>
          <p:cNvPr id="2253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 eaLnBrk="1" hangingPunct="1"/>
            <a:r>
              <a:rPr lang="en-US" altLang="en-US" smtClean="0"/>
              <a:t>Be sure survivor can see you</a:t>
            </a:r>
          </a:p>
          <a:p>
            <a:pPr marL="609600" indent="-609600" eaLnBrk="1" hangingPunct="1"/>
            <a:r>
              <a:rPr lang="en-US" altLang="en-US" smtClean="0"/>
              <a:t>Identify yourself</a:t>
            </a:r>
          </a:p>
          <a:p>
            <a:pPr marL="990600" lvl="1" indent="-533400" eaLnBrk="1" hangingPunct="1"/>
            <a:r>
              <a:rPr lang="en-US" altLang="en-US" smtClean="0"/>
              <a:t>Your name and name of your organization</a:t>
            </a:r>
          </a:p>
          <a:p>
            <a:pPr marL="609600" indent="-609600" eaLnBrk="1" hangingPunct="1"/>
            <a:r>
              <a:rPr lang="en-US" altLang="en-US" smtClean="0"/>
              <a:t>Request permission to treat, if possible</a:t>
            </a:r>
          </a:p>
          <a:p>
            <a:pPr marL="609600" indent="-609600" eaLnBrk="1" hangingPunct="1"/>
            <a:r>
              <a:rPr lang="en-US" altLang="en-US" smtClean="0"/>
              <a:t>Respect </a:t>
            </a:r>
            <a:br>
              <a:rPr lang="en-US" altLang="en-US" smtClean="0"/>
            </a:br>
            <a:r>
              <a:rPr lang="en-US" altLang="en-US" smtClean="0"/>
              <a:t>cultural differences</a:t>
            </a:r>
          </a:p>
        </p:txBody>
      </p:sp>
      <p:pic>
        <p:nvPicPr>
          <p:cNvPr id="22534" name="Picture 5" descr="volunteers helpi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0000" y="3608388"/>
            <a:ext cx="3352800" cy="222726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Symbol" pitchFamily="18" charset="2"/>
              <a:buChar char="¨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Basic Training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Unit 3: Disaster Medical Operations — Part 1 </a:t>
            </a:r>
          </a:p>
        </p:txBody>
      </p:sp>
      <p:sp>
        <p:nvSpPr>
          <p:cNvPr id="23555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Symbol" pitchFamily="18" charset="2"/>
              <a:buChar char="¨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3-</a:t>
            </a:r>
            <a:fld id="{47783D63-A65C-436E-A279-370E2377C9F5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7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sp>
        <p:nvSpPr>
          <p:cNvPr id="23556" name="Rectangle 1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Open the Airway</a:t>
            </a:r>
          </a:p>
        </p:txBody>
      </p:sp>
      <p:sp>
        <p:nvSpPr>
          <p:cNvPr id="23557" name="Footer Placeholder 3"/>
          <p:cNvSpPr txBox="1">
            <a:spLocks noGrp="1"/>
          </p:cNvSpPr>
          <p:nvPr/>
        </p:nvSpPr>
        <p:spPr bwMode="auto">
          <a:xfrm>
            <a:off x="368300" y="6597650"/>
            <a:ext cx="4254500" cy="234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Symbol" pitchFamily="18" charset="2"/>
              <a:buChar char="¨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endParaRPr lang="en-US" altLang="en-US" sz="1400" b="0">
              <a:solidFill>
                <a:schemeClr val="tx1"/>
              </a:solidFill>
            </a:endParaRPr>
          </a:p>
        </p:txBody>
      </p:sp>
      <p:pic>
        <p:nvPicPr>
          <p:cNvPr id="23558" name="Picture 10" descr="Respiratory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76500" y="1257300"/>
            <a:ext cx="3973513" cy="4778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Symbol" pitchFamily="18" charset="2"/>
              <a:buChar char="¨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Basic Training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Unit 3: Disaster Medical Operations — Part 1 </a:t>
            </a:r>
          </a:p>
        </p:txBody>
      </p:sp>
      <p:sp>
        <p:nvSpPr>
          <p:cNvPr id="24579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Symbol" pitchFamily="18" charset="2"/>
              <a:buChar char="¨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3-</a:t>
            </a:r>
            <a:fld id="{A689708D-9BA7-4BAA-AD0E-A8429A92FBC3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8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sp>
        <p:nvSpPr>
          <p:cNvPr id="24580" name="Footer Placeholder 3"/>
          <p:cNvSpPr txBox="1">
            <a:spLocks noGrp="1"/>
          </p:cNvSpPr>
          <p:nvPr/>
        </p:nvSpPr>
        <p:spPr bwMode="auto">
          <a:xfrm>
            <a:off x="368300" y="6597650"/>
            <a:ext cx="4254500" cy="234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Symbol" pitchFamily="18" charset="2"/>
              <a:buChar char="¨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endParaRPr lang="en-US" altLang="en-US" sz="1400" b="0">
              <a:solidFill>
                <a:schemeClr val="tx1"/>
              </a:solidFill>
            </a:endParaRPr>
          </a:p>
        </p:txBody>
      </p:sp>
      <p:pic>
        <p:nvPicPr>
          <p:cNvPr id="24581" name="Picture 13" descr="obstructed and unobstructed airway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08300" y="1206500"/>
            <a:ext cx="3319463" cy="482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582" name="Rectangle 16"/>
          <p:cNvSpPr>
            <a:spLocks noGrp="1" noChangeArrowheads="1"/>
          </p:cNvSpPr>
          <p:nvPr>
            <p:ph type="title"/>
          </p:nvPr>
        </p:nvSpPr>
        <p:spPr>
          <a:xfrm>
            <a:off x="114300" y="228600"/>
            <a:ext cx="8839200" cy="685800"/>
          </a:xfrm>
        </p:spPr>
        <p:txBody>
          <a:bodyPr/>
          <a:lstStyle/>
          <a:p>
            <a:pPr eaLnBrk="1" hangingPunct="1"/>
            <a:r>
              <a:rPr lang="en-US" altLang="en-US" smtClean="0"/>
              <a:t>Open vs. Obstructed Airway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t_ppt_template">
  <a:themeElements>
    <a:clrScheme name="Cert_ppt_templat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ert_ppt_templat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Cert_ppt_templat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ert_ppt_templat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ert_ppt_templat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ert_ppt_templat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ert_ppt_templat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ert_ppt_templat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ert_ppt_templat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ert_ppt_templat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ert_ppt_templat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ert_ppt_templat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ert_ppt_templat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ert_ppt_templat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EC4E6717E8D334DB41EECC6BFB9AFD2" ma:contentTypeVersion="0" ma:contentTypeDescription="Create a new document." ma:contentTypeScope="" ma:versionID="e040c4fd0f68f005cdd4875e4a8a37c5">
  <xsd:schema xmlns:xsd="http://www.w3.org/2001/XMLSchema" xmlns:p="http://schemas.microsoft.com/office/2006/metadata/properties" targetNamespace="http://schemas.microsoft.com/office/2006/metadata/properties" ma:root="true" ma:fieldsID="4aeb20c0e3442673af7ee1078645876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BE0DE85D-5675-495B-B465-4B3EE2ECE12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2.xml><?xml version="1.0" encoding="utf-8"?>
<ds:datastoreItem xmlns:ds="http://schemas.openxmlformats.org/officeDocument/2006/customXml" ds:itemID="{736989ED-2057-4043-B574-08C5A0C69658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9DDBB4FC-8888-4999-A947-B11783BFBC25}">
  <ds:schemaRefs>
    <ds:schemaRef ds:uri="http://schemas.microsoft.com/office/2006/metadata/properties"/>
    <ds:schemaRef ds:uri="http://purl.org/dc/elements/1.1/"/>
    <ds:schemaRef ds:uri="http://purl.org/dc/terms/"/>
    <ds:schemaRef ds:uri="http://purl.org/dc/dcmitype/"/>
    <ds:schemaRef ds:uri="http://schemas.microsoft.com/office/2006/documentManagement/types"/>
    <ds:schemaRef ds:uri="http://www.w3.org/XML/1998/namespace"/>
    <ds:schemaRef ds:uri="http://schemas.openxmlformats.org/package/2006/metadata/core-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2429</TotalTime>
  <Words>904</Words>
  <Application>Microsoft Office PowerPoint</Application>
  <PresentationFormat>On-screen Show (4:3)</PresentationFormat>
  <Paragraphs>219</Paragraphs>
  <Slides>26</Slides>
  <Notes>26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27" baseType="lpstr">
      <vt:lpstr>Cert_ppt_template</vt:lpstr>
      <vt:lpstr>Disaster Medical Operations — Part 1 </vt:lpstr>
      <vt:lpstr>CERT Training</vt:lpstr>
      <vt:lpstr>START</vt:lpstr>
      <vt:lpstr>Unit Objectives</vt:lpstr>
      <vt:lpstr>Unit Topics</vt:lpstr>
      <vt:lpstr>Three “Killers”</vt:lpstr>
      <vt:lpstr>How to Approach a Survivor</vt:lpstr>
      <vt:lpstr>Open the Airway</vt:lpstr>
      <vt:lpstr>Open vs. Obstructed Airway</vt:lpstr>
      <vt:lpstr>Head-Tilt/Chin-Lift Method</vt:lpstr>
      <vt:lpstr>Types of Bleeding - 1</vt:lpstr>
      <vt:lpstr>Types of Bleeding - 2</vt:lpstr>
      <vt:lpstr>Control Bleeding</vt:lpstr>
      <vt:lpstr>Pressure Points</vt:lpstr>
      <vt:lpstr>Shock</vt:lpstr>
      <vt:lpstr>Recognizing Shock</vt:lpstr>
      <vt:lpstr>Responding to Mass Casualty Event</vt:lpstr>
      <vt:lpstr>CERT Sizeup</vt:lpstr>
      <vt:lpstr>What Is Triage?</vt:lpstr>
      <vt:lpstr>Triage</vt:lpstr>
      <vt:lpstr>Rescuer Safety During Triage</vt:lpstr>
      <vt:lpstr>Triage Process</vt:lpstr>
      <vt:lpstr>Step 4: Triage Evaluation </vt:lpstr>
      <vt:lpstr>Triage Pitfalls</vt:lpstr>
      <vt:lpstr>Unit Summary </vt:lpstr>
      <vt:lpstr>Homework Assignment</vt:lpstr>
    </vt:vector>
  </TitlesOfParts>
  <Company>FEMA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CERT Basic Training Unit 3 - Disaster Medical Operations Part 1</dc:title>
  <dc:subject>This presentation contains the Community Emergency Response Team (CERT) Basic Training Unit 2, which discusses part one of Disaster Medical Operations.</dc:subject>
  <dc:creator>FEMA;Community Emergency Response Team;CitizenCorps</dc:creator>
  <cp:keywords>FEMA, CERT, basic, training, disaster, medical, operations, unit 3</cp:keywords>
  <cp:lastModifiedBy>Jones, Cynthia</cp:lastModifiedBy>
  <cp:revision>223</cp:revision>
  <cp:lastPrinted>2005-12-21T16:28:49Z</cp:lastPrinted>
  <dcterms:created xsi:type="dcterms:W3CDTF">2005-12-20T16:22:26Z</dcterms:created>
  <dcterms:modified xsi:type="dcterms:W3CDTF">2016-02-24T20:38:05Z</dcterms:modified>
</cp:coreProperties>
</file>