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4"/>
  </p:sldMasterIdLst>
  <p:notesMasterIdLst>
    <p:notesMasterId r:id="rId38"/>
  </p:notesMasterIdLst>
  <p:sldIdLst>
    <p:sldId id="256" r:id="rId5"/>
    <p:sldId id="275" r:id="rId6"/>
    <p:sldId id="259" r:id="rId7"/>
    <p:sldId id="257" r:id="rId8"/>
    <p:sldId id="258" r:id="rId9"/>
    <p:sldId id="260" r:id="rId10"/>
    <p:sldId id="264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6" r:id="rId20"/>
    <p:sldId id="270" r:id="rId21"/>
    <p:sldId id="271" r:id="rId22"/>
    <p:sldId id="272" r:id="rId23"/>
    <p:sldId id="273" r:id="rId24"/>
    <p:sldId id="274" r:id="rId25"/>
    <p:sldId id="278" r:id="rId26"/>
    <p:sldId id="279" r:id="rId27"/>
    <p:sldId id="280" r:id="rId28"/>
    <p:sldId id="281" r:id="rId29"/>
    <p:sldId id="283" r:id="rId30"/>
    <p:sldId id="284" r:id="rId31"/>
    <p:sldId id="290" r:id="rId32"/>
    <p:sldId id="285" r:id="rId33"/>
    <p:sldId id="287" r:id="rId34"/>
    <p:sldId id="291" r:id="rId35"/>
    <p:sldId id="288" r:id="rId36"/>
    <p:sldId id="289" r:id="rId37"/>
  </p:sldIdLst>
  <p:sldSz cx="9144000" cy="6858000" type="screen4x3"/>
  <p:notesSz cx="6858000" cy="9144000"/>
  <p:custDataLst>
    <p:tags r:id="rId3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00"/>
    <a:srgbClr val="009900"/>
    <a:srgbClr val="339966"/>
    <a:srgbClr val="0099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427F8F2-B3A3-47CC-91E0-43CB92EC9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68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F960DA-D2AA-4F70-8DE3-C547F6711E53}" type="slidenum">
              <a:rPr lang="en-US" altLang="en-US" b="0" smtClean="0"/>
              <a:pPr eaLnBrk="1" hangingPunct="1"/>
              <a:t>0</a:t>
            </a:fld>
            <a:endParaRPr lang="en-US" altLang="en-US" b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BF723E-09FD-4001-B48E-1763560681A7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FAD7C5-C3B0-44AE-9A0E-E9F2DFFE82FA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DB5D10-85C9-48CA-A22E-B18E36219523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2DB8A7-7D69-401F-9ED6-D64C901C373C}" type="slidenum">
              <a:rPr lang="en-US" altLang="en-US" b="0" smtClean="0"/>
              <a:pPr eaLnBrk="1" hangingPunct="1"/>
              <a:t>12</a:t>
            </a:fld>
            <a:endParaRPr lang="en-US" altLang="en-US" b="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2F13AC-CDFB-4F4B-ABCF-595AEE16F018}" type="slidenum">
              <a:rPr lang="en-US" altLang="en-US" b="0" smtClean="0"/>
              <a:pPr eaLnBrk="1" hangingPunct="1"/>
              <a:t>13</a:t>
            </a:fld>
            <a:endParaRPr lang="en-US" altLang="en-US" b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A7B83C-861F-4CB6-B895-9CEE5836D33C}" type="slidenum">
              <a:rPr lang="en-US" altLang="en-US" b="0" smtClean="0"/>
              <a:pPr eaLnBrk="1" hangingPunct="1"/>
              <a:t>14</a:t>
            </a:fld>
            <a:endParaRPr lang="en-US" altLang="en-US" b="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AF8DEF-BF8F-428A-8323-C8E752B59ECA}" type="slidenum">
              <a:rPr lang="en-US" altLang="en-US" b="0" smtClean="0"/>
              <a:pPr eaLnBrk="1" hangingPunct="1"/>
              <a:t>15</a:t>
            </a:fld>
            <a:endParaRPr lang="en-US" altLang="en-US" b="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0403AC-77CC-4FDE-B732-7E1F282BCB4F}" type="slidenum">
              <a:rPr lang="en-US" altLang="en-US" b="0" smtClean="0"/>
              <a:pPr eaLnBrk="1" hangingPunct="1"/>
              <a:t>16</a:t>
            </a:fld>
            <a:endParaRPr lang="en-US" altLang="en-US" b="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A54DD1-175E-4DD1-B41D-EEC08B491C89}" type="slidenum">
              <a:rPr lang="en-US" altLang="en-US" b="0" smtClean="0"/>
              <a:pPr eaLnBrk="1" hangingPunct="1"/>
              <a:t>17</a:t>
            </a:fld>
            <a:endParaRPr lang="en-US" altLang="en-US" b="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419664-8D00-457D-9B0C-9FC63E6588B4}" type="slidenum">
              <a:rPr lang="en-US" altLang="en-US" b="0" smtClean="0"/>
              <a:pPr eaLnBrk="1" hangingPunct="1"/>
              <a:t>18</a:t>
            </a:fld>
            <a:endParaRPr lang="en-US" altLang="en-US" b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86BA5F-2637-4B56-80EA-455297F31C1D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D0311D-7F60-4903-997B-E1FA1C734D59}" type="slidenum">
              <a:rPr lang="en-US" altLang="en-US" b="0" smtClean="0"/>
              <a:pPr eaLnBrk="1" hangingPunct="1"/>
              <a:t>19</a:t>
            </a:fld>
            <a:endParaRPr lang="en-US" altLang="en-US" b="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6F0080-953D-4DC4-8F07-9C0B5C09DD6A}" type="slidenum">
              <a:rPr lang="en-US" altLang="en-US" b="0" smtClean="0"/>
              <a:pPr eaLnBrk="1" hangingPunct="1"/>
              <a:t>20</a:t>
            </a:fld>
            <a:endParaRPr lang="en-US" altLang="en-US" b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413CF0-9773-494C-85DF-7F1553474B1D}" type="slidenum">
              <a:rPr lang="en-US" altLang="en-US" b="0" smtClean="0"/>
              <a:pPr eaLnBrk="1" hangingPunct="1"/>
              <a:t>21</a:t>
            </a:fld>
            <a:endParaRPr lang="en-US" altLang="en-US" b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0E661D-C4BE-4A5D-A5C2-E2811F94BDA0}" type="slidenum">
              <a:rPr lang="en-US" altLang="en-US" b="0" smtClean="0"/>
              <a:pPr eaLnBrk="1" hangingPunct="1"/>
              <a:t>22</a:t>
            </a:fld>
            <a:endParaRPr lang="en-US" altLang="en-US" b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D86E11-0350-42C5-AF97-F73ADE87883F}" type="slidenum">
              <a:rPr lang="en-US" altLang="en-US" b="0" smtClean="0"/>
              <a:pPr eaLnBrk="1" hangingPunct="1"/>
              <a:t>23</a:t>
            </a:fld>
            <a:endParaRPr lang="en-US" altLang="en-US" b="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E60092-12BD-4B90-A62C-D11DCBC854A6}" type="slidenum">
              <a:rPr lang="en-US" altLang="en-US" b="0" smtClean="0"/>
              <a:pPr eaLnBrk="1" hangingPunct="1"/>
              <a:t>24</a:t>
            </a:fld>
            <a:endParaRPr lang="en-US" altLang="en-US" b="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17F582-87EC-40CB-B2E2-653B0A420B41}" type="slidenum">
              <a:rPr lang="en-US" altLang="en-US" b="0" smtClean="0"/>
              <a:pPr eaLnBrk="1" hangingPunct="1"/>
              <a:t>25</a:t>
            </a:fld>
            <a:endParaRPr lang="en-US" altLang="en-US" b="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C1FC72-2886-4F01-8FBC-726AA5310D75}" type="slidenum">
              <a:rPr lang="en-US" altLang="en-US" b="0" smtClean="0"/>
              <a:pPr eaLnBrk="1" hangingPunct="1"/>
              <a:t>26</a:t>
            </a:fld>
            <a:endParaRPr lang="en-US" altLang="en-US" b="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2BC5B2-95D6-47D0-A1C1-4F99EFD7354B}" type="slidenum">
              <a:rPr lang="en-US" altLang="en-US" b="0" smtClean="0"/>
              <a:pPr eaLnBrk="1" hangingPunct="1"/>
              <a:t>27</a:t>
            </a:fld>
            <a:endParaRPr lang="en-US" altLang="en-US" b="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765164-8514-4EB1-8BBE-53AAE586750E}" type="slidenum">
              <a:rPr lang="en-US" altLang="en-US" b="0" smtClean="0"/>
              <a:pPr eaLnBrk="1" hangingPunct="1"/>
              <a:t>28</a:t>
            </a:fld>
            <a:endParaRPr lang="en-US" altLang="en-US" b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EB2EA3-AE70-4E73-A033-7E3A7794DA2A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C2BB96-A7BE-48E9-A502-7F6AA7772815}" type="slidenum">
              <a:rPr lang="en-US" altLang="en-US" b="0" smtClean="0"/>
              <a:pPr eaLnBrk="1" hangingPunct="1"/>
              <a:t>29</a:t>
            </a:fld>
            <a:endParaRPr lang="en-US" altLang="en-US" b="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BC74F3-29FF-44DF-86F5-115E518AE929}" type="slidenum">
              <a:rPr lang="en-US" altLang="en-US" b="0" smtClean="0"/>
              <a:pPr eaLnBrk="1" hangingPunct="1"/>
              <a:t>30</a:t>
            </a:fld>
            <a:endParaRPr lang="en-US" altLang="en-US" b="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FC65DE-23D5-4DC1-AA40-697F45064906}" type="slidenum">
              <a:rPr lang="en-US" altLang="en-US" b="0" smtClean="0"/>
              <a:pPr eaLnBrk="1" hangingPunct="1"/>
              <a:t>31</a:t>
            </a:fld>
            <a:endParaRPr lang="en-US" altLang="en-US" b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EC38CA-594A-4691-ACEC-F477279D326B}" type="slidenum">
              <a:rPr lang="en-US" altLang="en-US" b="0" smtClean="0"/>
              <a:pPr eaLnBrk="1" hangingPunct="1"/>
              <a:t>32</a:t>
            </a:fld>
            <a:endParaRPr lang="en-US" altLang="en-US" b="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21BAF0-C3B7-4785-B1DA-F0B34484E33E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DBE2DD-A4E1-4AF5-A3DD-A42FE96A8BAA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C2C601-8253-4018-85EC-8FD998C67B1F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0FEF18-2D98-4FA2-AEAE-08AC174AE129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DBC706-E6C8-4F59-B869-B3AE41E955B5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43D878-35F9-4956-BBA0-35A189E8986C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fema_logo_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itiCorp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6797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983D7082-F006-4482-B57F-43F1B76B4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A12CEE6E-1C1C-4B29-8000-F78742425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61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97C3897C-7377-49DC-B046-270793ECD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7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819400" y="6245225"/>
            <a:ext cx="3429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</a:t>
            </a:r>
          </a:p>
          <a:p>
            <a:pPr>
              <a:defRPr/>
            </a:pPr>
            <a:r>
              <a:rPr lang="en-US"/>
              <a:t>Unit 2: Fire Safety and Utility Controls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AF6F7662-C049-459A-9F1E-452EFC5AD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2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F15A751D-539D-4A7C-A14B-B5A35D3F6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F6518251-1627-450B-BCC3-5FBD86D9F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4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A895A0EE-E30B-42FB-95D1-7CBDFB6B2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7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DE632343-9062-4520-9133-E7CC28893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4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65D7DC9D-0EF0-4B67-9E0A-5F302FC38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7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62E35D06-E5B9-47E0-8BC6-71AAA700C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7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2-</a:t>
            </a:r>
            <a:fld id="{0D8F6AE0-FDC6-4242-BE9D-FDF239A09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22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 Unit 2: Fire Safety and Utility Controls</a:t>
            </a:r>
            <a:endParaRPr lang="en-US" dirty="0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2-</a:t>
            </a:r>
            <a:fld id="{BD6CF63D-6405-45B1-BE14-E80A673CB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4" descr="cert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1722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0" descr="fema_logo_small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146800"/>
            <a:ext cx="1770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Fire Safety and Utility Controls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318E2647-090E-49F1-B353-79E2623355B2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1524000"/>
            <a:ext cx="4800600" cy="4343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Fuse box with shutoff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Circuit box with shutoff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pic>
        <p:nvPicPr>
          <p:cNvPr id="14342" name="Picture 4" descr="Fuse Box / Circuit 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121025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Shutoff Procedures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BA9302DB-3ECF-4923-A7AA-FF35F72EACB9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Natural Gas Hazards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Asphyxiant</a:t>
            </a:r>
          </a:p>
          <a:p>
            <a:pPr lvl="1" eaLnBrk="1" hangingPunct="1"/>
            <a:r>
              <a:rPr lang="en-US" altLang="en-US" smtClean="0"/>
              <a:t>Robs body of oxygen</a:t>
            </a:r>
          </a:p>
          <a:p>
            <a:pPr eaLnBrk="1" hangingPunct="1"/>
            <a:r>
              <a:rPr lang="en-US" altLang="en-US" smtClean="0"/>
              <a:t>Explosive</a:t>
            </a:r>
          </a:p>
          <a:p>
            <a:pPr lvl="1" eaLnBrk="1" hangingPunct="1"/>
            <a:r>
              <a:rPr lang="en-US" altLang="en-US" smtClean="0"/>
              <a:t>Can easily ignite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5C783FBB-51C5-40EA-9AA4-DE738A84ED7A}" type="slidenum">
              <a:rPr lang="en-US" altLang="en-US" b="0" smtClean="0"/>
              <a:pPr eaLnBrk="1" hangingPunct="1"/>
              <a:t>11</a:t>
            </a:fld>
            <a:endParaRPr lang="en-US" altLang="en-US" b="0" smtClean="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Natural Gas Hazard Awareness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Install natural gas detector</a:t>
            </a:r>
          </a:p>
          <a:p>
            <a:pPr eaLnBrk="1" hangingPunct="1"/>
            <a:r>
              <a:rPr lang="en-US" altLang="en-US" smtClean="0"/>
              <a:t>Install carbon monoxide detector in home</a:t>
            </a:r>
          </a:p>
          <a:p>
            <a:pPr eaLnBrk="1" hangingPunct="1"/>
            <a:r>
              <a:rPr lang="en-US" altLang="en-US" smtClean="0"/>
              <a:t>Test batteries for natural gas and carbon monoxide detectors every month</a:t>
            </a:r>
          </a:p>
          <a:p>
            <a:pPr lvl="1" eaLnBrk="1" hangingPunct="1"/>
            <a:r>
              <a:rPr lang="en-US" altLang="en-US" smtClean="0"/>
              <a:t>Change batteries every 6 months</a:t>
            </a:r>
          </a:p>
          <a:p>
            <a:pPr eaLnBrk="1" hangingPunct="1"/>
            <a:r>
              <a:rPr lang="en-US" altLang="en-US" smtClean="0"/>
              <a:t>Locate and label gas shutoffs</a:t>
            </a:r>
          </a:p>
          <a:p>
            <a:pPr lvl="1" eaLnBrk="1" hangingPunct="1"/>
            <a:r>
              <a:rPr lang="en-US" altLang="en-US" smtClean="0"/>
              <a:t>Have proper non-sparking tool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607B263A-3F92-454C-A2B6-A2BEBD8E8F08}" type="slidenum">
              <a:rPr lang="en-US" altLang="en-US" b="0" smtClean="0"/>
              <a:pPr eaLnBrk="1" hangingPunct="1"/>
              <a:t>12</a:t>
            </a:fld>
            <a:endParaRPr lang="en-US" altLang="en-US" b="0" smtClean="0"/>
          </a:p>
        </p:txBody>
      </p:sp>
      <p:pic>
        <p:nvPicPr>
          <p:cNvPr id="17414" name="Picture 4" descr="Gas val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3797300" cy="3700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86200" cy="4267200"/>
          </a:xfrm>
        </p:spPr>
        <p:txBody>
          <a:bodyPr/>
          <a:lstStyle/>
          <a:p>
            <a:pPr eaLnBrk="1" hangingPunct="1"/>
            <a:r>
              <a:rPr lang="en-US" altLang="en-US" smtClean="0"/>
              <a:t>Locate and label gas shutoff valves</a:t>
            </a:r>
          </a:p>
          <a:p>
            <a:pPr eaLnBrk="1" hangingPunct="1"/>
            <a:r>
              <a:rPr lang="en-US" altLang="en-US" smtClean="0"/>
              <a:t>If not automatic, know procedures for shutting off gas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Gas Shutoff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A2CA8D93-8812-48AA-BBBB-743FC2241012}" type="slidenum">
              <a:rPr lang="en-US" altLang="en-US" b="0" smtClean="0"/>
              <a:pPr eaLnBrk="1" hangingPunct="1"/>
              <a:t>13</a:t>
            </a:fld>
            <a:endParaRPr lang="en-US" altLang="en-US" b="0" smtClean="0"/>
          </a:p>
        </p:txBody>
      </p:sp>
      <p:pic>
        <p:nvPicPr>
          <p:cNvPr id="18438" name="Picture 4" descr="Warning labels on chemica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048000"/>
            <a:ext cx="4808537" cy="293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4038600"/>
          </a:xfrm>
        </p:spPr>
        <p:txBody>
          <a:bodyPr/>
          <a:lstStyle/>
          <a:p>
            <a:pPr eaLnBrk="1" hangingPunct="1"/>
            <a:r>
              <a:rPr lang="en-US" altLang="en-US" smtClean="0"/>
              <a:t>Always read labels</a:t>
            </a:r>
          </a:p>
          <a:p>
            <a:pPr eaLnBrk="1" hangingPunct="1"/>
            <a:r>
              <a:rPr lang="en-US" altLang="en-US" smtClean="0"/>
              <a:t>Use L.I.E.S. storage procedures (</a:t>
            </a:r>
            <a:r>
              <a:rPr lang="en-US" altLang="en-US" u="sng" smtClean="0"/>
              <a:t>L</a:t>
            </a:r>
            <a:r>
              <a:rPr lang="en-US" altLang="en-US" smtClean="0"/>
              <a:t>imit, </a:t>
            </a:r>
            <a:r>
              <a:rPr lang="en-US" altLang="en-US" u="sng" smtClean="0"/>
              <a:t>I</a:t>
            </a:r>
            <a:r>
              <a:rPr lang="en-US" altLang="en-US" smtClean="0"/>
              <a:t>solate, </a:t>
            </a:r>
            <a:r>
              <a:rPr lang="en-US" altLang="en-US" u="sng" smtClean="0"/>
              <a:t>E</a:t>
            </a:r>
            <a:r>
              <a:rPr lang="en-US" altLang="en-US" smtClean="0"/>
              <a:t>liminate, </a:t>
            </a:r>
            <a:r>
              <a:rPr lang="en-US" altLang="en-US" u="sng" smtClean="0"/>
              <a:t>S</a:t>
            </a:r>
            <a:r>
              <a:rPr lang="en-US" altLang="en-US" smtClean="0"/>
              <a:t>eparate)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L.I.E.S.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5225"/>
            <a:ext cx="32004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03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629400" y="62484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7F62C3E9-64DF-4FA4-B398-6F4577E7E13B}" type="slidenum">
              <a:rPr lang="en-US" altLang="en-US" b="0" smtClean="0"/>
              <a:pPr eaLnBrk="1" hangingPunct="1"/>
              <a:t>14</a:t>
            </a:fld>
            <a:endParaRPr lang="en-US" altLang="en-US" b="0" smtClean="0"/>
          </a:p>
        </p:txBody>
      </p:sp>
      <p:grpSp>
        <p:nvGrpSpPr>
          <p:cNvPr id="6" name="Diagram 4" descr="Arrows"/>
          <p:cNvGrpSpPr>
            <a:grpSpLocks/>
          </p:cNvGrpSpPr>
          <p:nvPr/>
        </p:nvGrpSpPr>
        <p:grpSpPr bwMode="auto">
          <a:xfrm>
            <a:off x="4648200" y="1646238"/>
            <a:ext cx="4038600" cy="4525962"/>
            <a:chOff x="1608" y="913"/>
            <a:chExt cx="2544" cy="2495"/>
          </a:xfrm>
        </p:grpSpPr>
        <p:sp>
          <p:nvSpPr>
            <p:cNvPr id="7" name="_s1028"/>
            <p:cNvSpPr>
              <a:spLocks noChangeArrowheads="1" noTextEdit="1"/>
            </p:cNvSpPr>
            <p:nvPr/>
          </p:nvSpPr>
          <p:spPr bwMode="auto">
            <a:xfrm>
              <a:off x="1959" y="949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29"/>
            <p:cNvSpPr>
              <a:spLocks noChangeArrowheads="1" noTextEdit="1"/>
            </p:cNvSpPr>
            <p:nvPr/>
          </p:nvSpPr>
          <p:spPr bwMode="auto">
            <a:xfrm rot="7200000">
              <a:off x="2211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_s1030"/>
            <p:cNvSpPr>
              <a:spLocks noChangeArrowheads="1" noTextEdit="1"/>
            </p:cNvSpPr>
            <p:nvPr/>
          </p:nvSpPr>
          <p:spPr bwMode="auto">
            <a:xfrm rot="14400000">
              <a:off x="1707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1031"/>
            <p:cNvSpPr>
              <a:spLocks noChangeArrowheads="1"/>
            </p:cNvSpPr>
            <p:nvPr/>
          </p:nvSpPr>
          <p:spPr bwMode="auto">
            <a:xfrm>
              <a:off x="3385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_s1032"/>
            <p:cNvSpPr>
              <a:spLocks noChangeArrowheads="1"/>
            </p:cNvSpPr>
            <p:nvPr/>
          </p:nvSpPr>
          <p:spPr bwMode="auto">
            <a:xfrm>
              <a:off x="2511" y="2801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_s1033"/>
            <p:cNvSpPr>
              <a:spLocks noChangeArrowheads="1"/>
            </p:cNvSpPr>
            <p:nvPr/>
          </p:nvSpPr>
          <p:spPr bwMode="auto">
            <a:xfrm>
              <a:off x="1637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2280" y="1647"/>
              <a:ext cx="1392" cy="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charset="0"/>
                </a:rPr>
                <a:t>REMEMBER: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CERT SIZEUP IS A CONTINUAL PROCESS</a:t>
              </a:r>
            </a:p>
          </p:txBody>
        </p:sp>
      </p:grpSp>
      <p:sp>
        <p:nvSpPr>
          <p:cNvPr id="103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Gather Facts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Damage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Consider Probabilities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Your Situation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Establish Priorities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Make Decisions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Develop Plan of Action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Take Action</a:t>
            </a:r>
          </a:p>
          <a:p>
            <a:pPr marL="609600" indent="-6096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Evaluate Progress</a:t>
            </a:r>
          </a:p>
          <a:p>
            <a:pPr marL="609600" indent="-609600" eaLnBrk="1" hangingPunct="1">
              <a:buFont typeface="Arial" charset="0"/>
              <a:buNone/>
            </a:pPr>
            <a:endParaRPr lang="en-US" altLang="en-US" sz="2400" dirty="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CERT Sizeup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7C6F6AA3-4AE8-415C-BCC2-23B4AFDBB103}" type="slidenum">
              <a:rPr lang="en-US" altLang="en-US" b="0" smtClean="0"/>
              <a:pPr eaLnBrk="1" hangingPunct="1"/>
              <a:t>15</a:t>
            </a:fld>
            <a:endParaRPr lang="en-US" altLang="en-US" b="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CERT Fire Sizeup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830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Helps responders decide: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Whether to attempt to suppress a fire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A plan of action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Answers these questions: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Do my buddy and I have the right equipment?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Are there other hazards?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Is the building structurally damaged?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Can my buddy and I escape?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Can my buddy and I fight the fire safely?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800" b="1" smtClean="0"/>
              <a:t>Remember:  The safety of individual </a:t>
            </a:r>
            <a:br>
              <a:rPr lang="en-US" altLang="en-US" sz="2800" b="1" smtClean="0"/>
            </a:br>
            <a:r>
              <a:rPr lang="en-US" altLang="en-US" sz="2800" b="1" smtClean="0"/>
              <a:t>CERT members is always the top priority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9400" y="6245225"/>
            <a:ext cx="35814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C375FDE3-FDA5-4C2B-A21E-B667A80A73DB}" type="slidenum">
              <a:rPr lang="en-US" altLang="en-US" b="0" smtClean="0"/>
              <a:pPr eaLnBrk="1" hangingPunct="1"/>
              <a:t>16</a:t>
            </a:fld>
            <a:endParaRPr lang="en-US" altLang="en-US" b="0" smtClean="0"/>
          </a:p>
        </p:txBody>
      </p:sp>
      <p:pic>
        <p:nvPicPr>
          <p:cNvPr id="20486" name="Picture 4" descr="Fire Extinguis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1219200"/>
            <a:ext cx="2451100" cy="4708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5562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Portable fire extinguishers</a:t>
            </a:r>
          </a:p>
          <a:p>
            <a:pPr eaLnBrk="1" hangingPunct="1"/>
            <a:r>
              <a:rPr lang="en-US" altLang="en-US" smtClean="0"/>
              <a:t>Wet standpipes</a:t>
            </a:r>
          </a:p>
          <a:p>
            <a:pPr eaLnBrk="1" hangingPunct="1"/>
            <a:r>
              <a:rPr lang="en-US" altLang="en-US" smtClean="0"/>
              <a:t>Confinement</a:t>
            </a:r>
          </a:p>
          <a:p>
            <a:pPr eaLnBrk="1" hangingPunct="1"/>
            <a:r>
              <a:rPr lang="en-US" altLang="en-US" smtClean="0"/>
              <a:t>“Creative” resources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Firefighting Resources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9400" y="6245225"/>
            <a:ext cx="35814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E96CB829-A552-4873-93E4-CCE1F7161124}" type="slidenum">
              <a:rPr lang="en-US" altLang="en-US" b="0" smtClean="0"/>
              <a:pPr eaLnBrk="1" hangingPunct="1"/>
              <a:t>17</a:t>
            </a:fld>
            <a:endParaRPr lang="en-US" altLang="en-US" b="0" smtClean="0"/>
          </a:p>
        </p:txBody>
      </p:sp>
      <p:pic>
        <p:nvPicPr>
          <p:cNvPr id="21510" name="Picture 4" descr="Fire extinguis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295400"/>
            <a:ext cx="2312988" cy="466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5943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Water</a:t>
            </a:r>
          </a:p>
          <a:p>
            <a:pPr eaLnBrk="1" hangingPunct="1"/>
            <a:r>
              <a:rPr lang="en-US" altLang="en-US" smtClean="0"/>
              <a:t>Dry chemical</a:t>
            </a:r>
          </a:p>
          <a:p>
            <a:pPr eaLnBrk="1" hangingPunct="1"/>
            <a:r>
              <a:rPr lang="en-US" altLang="en-US" smtClean="0"/>
              <a:t>Carbon dioxide</a:t>
            </a:r>
          </a:p>
          <a:p>
            <a:pPr eaLnBrk="1" hangingPunct="1"/>
            <a:r>
              <a:rPr lang="en-US" altLang="en-US" smtClean="0"/>
              <a:t>Specialized fire extinguisher</a:t>
            </a: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Fire Extinguishers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3200" y="6245225"/>
            <a:ext cx="3657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661AC526-8258-439F-95E2-242B4D14CB38}" type="slidenum">
              <a:rPr lang="en-US" altLang="en-US" b="0" smtClean="0"/>
              <a:pPr eaLnBrk="1" hangingPunct="1"/>
              <a:t>18</a:t>
            </a:fld>
            <a:endParaRPr lang="en-US" altLang="en-US" b="0" smtClean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Extinguisher Rating/Labeling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Labels show types of fires that extinguisher is used for:</a:t>
            </a:r>
          </a:p>
          <a:p>
            <a:pPr lvl="1" eaLnBrk="1" hangingPunct="1"/>
            <a:r>
              <a:rPr lang="en-US" altLang="en-US" smtClean="0"/>
              <a:t>Class A fire ratings: 1A to 40A</a:t>
            </a:r>
          </a:p>
          <a:p>
            <a:pPr lvl="1" eaLnBrk="1" hangingPunct="1"/>
            <a:r>
              <a:rPr lang="en-US" altLang="en-US" smtClean="0"/>
              <a:t>Class B fire ratings: 1B to 640B</a:t>
            </a:r>
          </a:p>
          <a:p>
            <a:pPr eaLnBrk="1" hangingPunct="1"/>
            <a:r>
              <a:rPr lang="en-US" altLang="en-US" smtClean="0"/>
              <a:t>Higher number on label = greater amount of extinguishing agent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AEE8A851-47A3-4185-B3F6-4A932EDFE79B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Unit Objectives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Explain role of CERTs in fire safety</a:t>
            </a:r>
          </a:p>
          <a:p>
            <a:pPr eaLnBrk="1" hangingPunct="1"/>
            <a:r>
              <a:rPr lang="en-US" altLang="en-US" sz="2800" smtClean="0"/>
              <a:t>Identify and reduce potential fire and utility risks</a:t>
            </a:r>
          </a:p>
          <a:p>
            <a:pPr eaLnBrk="1" hangingPunct="1"/>
            <a:r>
              <a:rPr lang="en-US" altLang="en-US" sz="2800" smtClean="0"/>
              <a:t>Describe CERT sizeup process</a:t>
            </a:r>
          </a:p>
          <a:p>
            <a:pPr eaLnBrk="1" hangingPunct="1"/>
            <a:r>
              <a:rPr lang="en-US" altLang="en-US" sz="2800" smtClean="0"/>
              <a:t>Conduct basic sizeup for a fire emergency</a:t>
            </a:r>
          </a:p>
          <a:p>
            <a:pPr eaLnBrk="1" hangingPunct="1"/>
            <a:r>
              <a:rPr lang="en-US" altLang="en-US" sz="2800" smtClean="0"/>
              <a:t>Explain basic safety precautions</a:t>
            </a:r>
          </a:p>
          <a:p>
            <a:pPr eaLnBrk="1" hangingPunct="1"/>
            <a:r>
              <a:rPr lang="en-US" altLang="en-US" sz="2800" smtClean="0"/>
              <a:t>Identify hazardous materials </a:t>
            </a:r>
          </a:p>
          <a:p>
            <a:pPr eaLnBrk="1" hangingPunct="1"/>
            <a:r>
              <a:rPr lang="en-US" altLang="en-US" sz="2800" smtClean="0"/>
              <a:t>Extinguish small fires using a fire extinguisher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9400" y="6245225"/>
            <a:ext cx="35052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09E50759-7722-496D-A4B7-99447996E767}" type="slidenum">
              <a:rPr lang="en-US" altLang="en-US" b="0" smtClean="0"/>
              <a:pPr eaLnBrk="1" hangingPunct="1"/>
              <a:t>19</a:t>
            </a:fld>
            <a:endParaRPr lang="en-US" altLang="en-US" b="0" smtClean="0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Examples of Labels</a:t>
            </a:r>
          </a:p>
        </p:txBody>
      </p:sp>
      <p:pic>
        <p:nvPicPr>
          <p:cNvPr id="23557" name="Picture 4" descr="Extinguisher Labe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9425" y="1382713"/>
            <a:ext cx="5643563" cy="4441825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1800" y="6245225"/>
            <a:ext cx="34290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9CF71C74-2393-4494-896D-D7E14D04DE08}" type="slidenum">
              <a:rPr lang="en-US" altLang="en-US" b="0" smtClean="0"/>
              <a:pPr eaLnBrk="1" hangingPunct="1"/>
              <a:t>20</a:t>
            </a:fld>
            <a:endParaRPr lang="en-US" altLang="en-US" b="0" smtClean="0"/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228600" y="4953000"/>
            <a:ext cx="8610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006600"/>
              </a:buClr>
              <a:buFont typeface="Wingdings" charset="2"/>
              <a:buNone/>
            </a:pPr>
            <a:r>
              <a:rPr lang="en-US" altLang="en-US" sz="2800"/>
              <a:t>Test the extinguisher after pulling the pin</a:t>
            </a:r>
          </a:p>
        </p:txBody>
      </p:sp>
      <p:pic>
        <p:nvPicPr>
          <p:cNvPr id="24581" name="Picture 7" descr="PASS - Pull, Aim, Squeeze, Swee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0800" y="1295400"/>
            <a:ext cx="3962400" cy="3581400"/>
          </a:xfrm>
          <a:noFill/>
        </p:spPr>
      </p:pic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P.A.S.S.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48000" y="6245225"/>
            <a:ext cx="3276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9B845959-6596-4C76-B6EF-6A2D3246A4E6}" type="slidenum">
              <a:rPr lang="en-US" altLang="en-US" b="0" smtClean="0"/>
              <a:pPr eaLnBrk="1" hangingPunct="1"/>
              <a:t>21</a:t>
            </a:fld>
            <a:endParaRPr lang="en-US" altLang="en-US" b="0" smtClean="0"/>
          </a:p>
        </p:txBody>
      </p:sp>
      <p:pic>
        <p:nvPicPr>
          <p:cNvPr id="25606" name="Picture 5" descr="Standpi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4343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3733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Usually in commercial buildings or apartments</a:t>
            </a:r>
          </a:p>
          <a:p>
            <a:pPr eaLnBrk="1" hangingPunct="1"/>
            <a:r>
              <a:rPr lang="en-US" altLang="en-US" smtClean="0"/>
              <a:t>Work in two-person teams when using wet standpipes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Interior Wet Standpipes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381EF939-EE35-4D0F-80B0-C5DAA98AD0B8}" type="slidenum">
              <a:rPr lang="en-US" altLang="en-US" b="0" smtClean="0"/>
              <a:pPr eaLnBrk="1" hangingPunct="1"/>
              <a:t>22</a:t>
            </a:fld>
            <a:endParaRPr lang="en-US" altLang="en-US" b="0" smtClean="0"/>
          </a:p>
        </p:txBody>
      </p:sp>
      <p:pic>
        <p:nvPicPr>
          <p:cNvPr id="26630" name="Picture 4" descr="CERT volunteer using fire extinguis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57400"/>
            <a:ext cx="5368925" cy="3590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86800" cy="45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400" b="1" smtClean="0"/>
              <a:t>    Safety of individual CERT members is top priority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Fire Suppression Safety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40496EDA-E8DF-4D4D-8C3A-75CD3440FA6D}" type="slidenum">
              <a:rPr lang="en-US" altLang="en-US" b="0" smtClean="0"/>
              <a:pPr eaLnBrk="1" hangingPunct="1"/>
              <a:t>23</a:t>
            </a:fld>
            <a:endParaRPr lang="en-US" altLang="en-US" b="0" smtClean="0"/>
          </a:p>
        </p:txBody>
      </p:sp>
      <p:pic>
        <p:nvPicPr>
          <p:cNvPr id="27654" name="Picture 4" descr="Large building 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743200"/>
            <a:ext cx="4953000" cy="301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7924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Don’t get too close</a:t>
            </a:r>
          </a:p>
          <a:p>
            <a:pPr eaLnBrk="1" hangingPunct="1"/>
            <a:r>
              <a:rPr lang="en-US" altLang="en-US" smtClean="0"/>
              <a:t>Don’t try to fight a fire alone</a:t>
            </a:r>
          </a:p>
          <a:p>
            <a:pPr eaLnBrk="1" hangingPunct="1"/>
            <a:r>
              <a:rPr lang="en-US" altLang="en-US" smtClean="0"/>
              <a:t>Don’t try to </a:t>
            </a:r>
            <a:br>
              <a:rPr lang="en-US" altLang="en-US" smtClean="0"/>
            </a:br>
            <a:r>
              <a:rPr lang="en-US" altLang="en-US" smtClean="0"/>
              <a:t>suppress </a:t>
            </a:r>
            <a:br>
              <a:rPr lang="en-US" altLang="en-US" smtClean="0"/>
            </a:br>
            <a:r>
              <a:rPr lang="en-US" altLang="en-US" smtClean="0"/>
              <a:t>large fires</a:t>
            </a:r>
          </a:p>
          <a:p>
            <a:pPr eaLnBrk="1" hangingPunct="1"/>
            <a:r>
              <a:rPr lang="en-US" altLang="en-US" smtClean="0"/>
              <a:t>Don’t enter </a:t>
            </a:r>
            <a:br>
              <a:rPr lang="en-US" altLang="en-US" smtClean="0"/>
            </a:br>
            <a:r>
              <a:rPr lang="en-US" altLang="en-US" smtClean="0"/>
              <a:t>smoke-filled </a:t>
            </a:r>
            <a:br>
              <a:rPr lang="en-US" altLang="en-US" smtClean="0"/>
            </a:br>
            <a:r>
              <a:rPr lang="en-US" altLang="en-US" smtClean="0"/>
              <a:t>areas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Fire Suppression Don’ts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D64BB9BC-D79C-479E-9E4F-7CB25AE3FB4A}" type="slidenum">
              <a:rPr lang="en-US" altLang="en-US" b="0" smtClean="0"/>
              <a:pPr eaLnBrk="1" hangingPunct="1"/>
              <a:t>24</a:t>
            </a:fld>
            <a:endParaRPr lang="en-US" altLang="en-US" b="0" smtClean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Hazardous Materials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Corrode other materials</a:t>
            </a:r>
          </a:p>
          <a:p>
            <a:pPr eaLnBrk="1" hangingPunct="1"/>
            <a:r>
              <a:rPr lang="en-US" altLang="en-US" smtClean="0"/>
              <a:t>Explode or are easily ignited</a:t>
            </a:r>
          </a:p>
          <a:p>
            <a:pPr eaLnBrk="1" hangingPunct="1"/>
            <a:r>
              <a:rPr lang="en-US" altLang="en-US" smtClean="0"/>
              <a:t>React strongly with water</a:t>
            </a:r>
          </a:p>
          <a:p>
            <a:pPr eaLnBrk="1" hangingPunct="1"/>
            <a:r>
              <a:rPr lang="en-US" altLang="en-US" smtClean="0"/>
              <a:t>Are unstable when exposed to heat or shock</a:t>
            </a:r>
          </a:p>
          <a:p>
            <a:pPr eaLnBrk="1" hangingPunct="1"/>
            <a:r>
              <a:rPr lang="en-US" altLang="en-US" smtClean="0"/>
              <a:t>Are otherwise toxic to humans, animals, or the environment through absorption, inhalation, injection, or ingestion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454B29A2-3B2B-4B2F-A524-39880A683F7D}" type="slidenum">
              <a:rPr lang="en-US" altLang="en-US" b="0" smtClean="0"/>
              <a:pPr eaLnBrk="1" hangingPunct="1"/>
              <a:t>25</a:t>
            </a:fld>
            <a:endParaRPr lang="en-US" altLang="en-US" b="0" smtClean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Identifying Stored Hazmats</a:t>
            </a:r>
          </a:p>
        </p:txBody>
      </p:sp>
      <p:pic>
        <p:nvPicPr>
          <p:cNvPr id="29701" name="Picture 5" descr="Hazardous materials NFPA 704 diamond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295400"/>
            <a:ext cx="5178425" cy="4525963"/>
          </a:xfr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ACA90481-DAB8-457F-B11F-888077FDB68F}" type="slidenum">
              <a:rPr lang="en-US" altLang="en-US" b="0" smtClean="0"/>
              <a:pPr eaLnBrk="1" hangingPunct="1"/>
              <a:t>26</a:t>
            </a:fld>
            <a:endParaRPr lang="en-US" altLang="en-US" b="0" smtClean="0"/>
          </a:p>
        </p:txBody>
      </p:sp>
      <p:pic>
        <p:nvPicPr>
          <p:cNvPr id="30726" name="Picture 4" descr="704 diamo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543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27" name="Straight Connector 7"/>
          <p:cNvCxnSpPr>
            <a:cxnSpLocks noChangeShapeType="1"/>
          </p:cNvCxnSpPr>
          <p:nvPr/>
        </p:nvCxnSpPr>
        <p:spPr bwMode="auto">
          <a:xfrm>
            <a:off x="1219200" y="2514600"/>
            <a:ext cx="4572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3434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NFPA 704 Diamond White Quadrant: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W:  Shows unusual reactivity with water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OX:  Possesses </a:t>
            </a:r>
            <a:br>
              <a:rPr lang="en-US" altLang="en-US" smtClean="0"/>
            </a:br>
            <a:r>
              <a:rPr lang="en-US" altLang="en-US" smtClean="0"/>
              <a:t>oxidizing properties</a:t>
            </a: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The White Quadrant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519F8AA9-4606-4B76-AD80-F5D9E5AE3E55}" type="slidenum">
              <a:rPr lang="en-US" altLang="en-US" b="0" smtClean="0"/>
              <a:pPr eaLnBrk="1" hangingPunct="1"/>
              <a:t>27</a:t>
            </a:fld>
            <a:endParaRPr lang="en-US" altLang="en-US" b="0" smtClean="0"/>
          </a:p>
        </p:txBody>
      </p:sp>
      <p:pic>
        <p:nvPicPr>
          <p:cNvPr id="31749" name="Picture 4" descr="Stop 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553200" cy="436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STOP!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DA1211AF-DF37-4167-B3E1-3DA76ABF686D}" type="slidenum">
              <a:rPr lang="en-US" altLang="en-US" b="0" smtClean="0"/>
              <a:pPr eaLnBrk="1" hangingPunct="1"/>
              <a:t>28</a:t>
            </a:fld>
            <a:endParaRPr lang="en-US" altLang="en-US" b="0" smtClean="0"/>
          </a:p>
        </p:txBody>
      </p:sp>
      <p:pic>
        <p:nvPicPr>
          <p:cNvPr id="32803" name="Picture 7" descr="explosi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2500313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4" name="Picture 8" descr="flammable g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6" y="2484438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5" name="Picture 9" descr="inhalation haz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6" y="2466975"/>
            <a:ext cx="11303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6" name="Picture 10" descr="flammab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763" y="2466975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7" name="Picture 11" descr="flammable soli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2466975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9" name="Picture 13" descr="spontaneously combustib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3" y="3717925"/>
            <a:ext cx="11303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0" name="Picture 14" descr="Dangerous when we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1" y="3717925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1" name="Picture 15" descr="Oxidiz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3733800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2" name="Picture 16" descr="pois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717925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3" name="Picture 17" descr="radioactiv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3717925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4" name="Picture 18" descr="corrosiv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26" y="3733800"/>
            <a:ext cx="11287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Rectangle 19"/>
          <p:cNvSpPr>
            <a:spLocks noChangeArrowheads="1"/>
          </p:cNvSpPr>
          <p:nvPr/>
        </p:nvSpPr>
        <p:spPr bwMode="auto">
          <a:xfrm>
            <a:off x="1266825" y="1938338"/>
            <a:ext cx="13716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78" name="Rectangle 20"/>
          <p:cNvSpPr>
            <a:spLocks noChangeArrowheads="1"/>
          </p:cNvSpPr>
          <p:nvPr/>
        </p:nvSpPr>
        <p:spPr bwMode="auto">
          <a:xfrm>
            <a:off x="1571625" y="2039938"/>
            <a:ext cx="762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Orange</a:t>
            </a:r>
          </a:p>
        </p:txBody>
      </p:sp>
      <p:sp>
        <p:nvSpPr>
          <p:cNvPr id="32779" name="Rectangle 21"/>
          <p:cNvSpPr>
            <a:spLocks noChangeArrowheads="1"/>
          </p:cNvSpPr>
          <p:nvPr/>
        </p:nvSpPr>
        <p:spPr bwMode="auto">
          <a:xfrm>
            <a:off x="2498725" y="1938338"/>
            <a:ext cx="13731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80" name="Rectangle 22"/>
          <p:cNvSpPr>
            <a:spLocks noChangeArrowheads="1"/>
          </p:cNvSpPr>
          <p:nvPr/>
        </p:nvSpPr>
        <p:spPr bwMode="auto">
          <a:xfrm>
            <a:off x="2974975" y="2039938"/>
            <a:ext cx="419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Red</a:t>
            </a:r>
          </a:p>
        </p:txBody>
      </p:sp>
      <p:sp>
        <p:nvSpPr>
          <p:cNvPr id="32781" name="Rectangle 23"/>
          <p:cNvSpPr>
            <a:spLocks noChangeArrowheads="1"/>
          </p:cNvSpPr>
          <p:nvPr/>
        </p:nvSpPr>
        <p:spPr bwMode="auto">
          <a:xfrm>
            <a:off x="3851275" y="1955800"/>
            <a:ext cx="13731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82" name="Rectangle 24"/>
          <p:cNvSpPr>
            <a:spLocks noChangeArrowheads="1"/>
          </p:cNvSpPr>
          <p:nvPr/>
        </p:nvSpPr>
        <p:spPr bwMode="auto">
          <a:xfrm>
            <a:off x="4246563" y="2055813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32783" name="Rectangle 25"/>
          <p:cNvSpPr>
            <a:spLocks noChangeArrowheads="1"/>
          </p:cNvSpPr>
          <p:nvPr/>
        </p:nvSpPr>
        <p:spPr bwMode="auto">
          <a:xfrm>
            <a:off x="5084763" y="1955800"/>
            <a:ext cx="13731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84" name="Rectangle 26"/>
          <p:cNvSpPr>
            <a:spLocks noChangeArrowheads="1"/>
          </p:cNvSpPr>
          <p:nvPr/>
        </p:nvSpPr>
        <p:spPr bwMode="auto">
          <a:xfrm>
            <a:off x="5561013" y="2055813"/>
            <a:ext cx="419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Red</a:t>
            </a:r>
          </a:p>
        </p:txBody>
      </p:sp>
      <p:sp>
        <p:nvSpPr>
          <p:cNvPr id="32785" name="Rectangle 27"/>
          <p:cNvSpPr>
            <a:spLocks noChangeArrowheads="1"/>
          </p:cNvSpPr>
          <p:nvPr/>
        </p:nvSpPr>
        <p:spPr bwMode="auto">
          <a:xfrm>
            <a:off x="6351588" y="1682750"/>
            <a:ext cx="137318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86" name="Rectangle 28"/>
          <p:cNvSpPr>
            <a:spLocks noChangeArrowheads="1"/>
          </p:cNvSpPr>
          <p:nvPr/>
        </p:nvSpPr>
        <p:spPr bwMode="auto">
          <a:xfrm>
            <a:off x="6719888" y="1782763"/>
            <a:ext cx="635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Red &amp;</a:t>
            </a:r>
          </a:p>
        </p:txBody>
      </p:sp>
      <p:sp>
        <p:nvSpPr>
          <p:cNvPr id="32787" name="Rectangle 29"/>
          <p:cNvSpPr>
            <a:spLocks noChangeArrowheads="1"/>
          </p:cNvSpPr>
          <p:nvPr/>
        </p:nvSpPr>
        <p:spPr bwMode="auto">
          <a:xfrm>
            <a:off x="6746875" y="2055813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32788" name="Rectangle 30"/>
          <p:cNvSpPr>
            <a:spLocks noChangeArrowheads="1"/>
          </p:cNvSpPr>
          <p:nvPr/>
        </p:nvSpPr>
        <p:spPr bwMode="auto">
          <a:xfrm>
            <a:off x="615950" y="4889500"/>
            <a:ext cx="13716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89" name="Rectangle 31"/>
          <p:cNvSpPr>
            <a:spLocks noChangeArrowheads="1"/>
          </p:cNvSpPr>
          <p:nvPr/>
        </p:nvSpPr>
        <p:spPr bwMode="auto">
          <a:xfrm>
            <a:off x="984250" y="4989513"/>
            <a:ext cx="635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Red &amp;</a:t>
            </a:r>
          </a:p>
        </p:txBody>
      </p:sp>
      <p:sp>
        <p:nvSpPr>
          <p:cNvPr id="32790" name="Rectangle 32"/>
          <p:cNvSpPr>
            <a:spLocks noChangeArrowheads="1"/>
          </p:cNvSpPr>
          <p:nvPr/>
        </p:nvSpPr>
        <p:spPr bwMode="auto">
          <a:xfrm>
            <a:off x="1009650" y="5264150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32791" name="Rectangle 33"/>
          <p:cNvSpPr>
            <a:spLocks noChangeArrowheads="1"/>
          </p:cNvSpPr>
          <p:nvPr/>
        </p:nvSpPr>
        <p:spPr bwMode="auto">
          <a:xfrm>
            <a:off x="1831975" y="4883150"/>
            <a:ext cx="13716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92" name="Rectangle 34"/>
          <p:cNvSpPr>
            <a:spLocks noChangeArrowheads="1"/>
          </p:cNvSpPr>
          <p:nvPr/>
        </p:nvSpPr>
        <p:spPr bwMode="auto">
          <a:xfrm>
            <a:off x="2287588" y="4984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Blue</a:t>
            </a:r>
          </a:p>
        </p:txBody>
      </p:sp>
      <p:sp>
        <p:nvSpPr>
          <p:cNvPr id="32793" name="Rectangle 35"/>
          <p:cNvSpPr>
            <a:spLocks noChangeArrowheads="1"/>
          </p:cNvSpPr>
          <p:nvPr/>
        </p:nvSpPr>
        <p:spPr bwMode="auto">
          <a:xfrm>
            <a:off x="3184525" y="4883150"/>
            <a:ext cx="13731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94" name="Rectangle 36"/>
          <p:cNvSpPr>
            <a:spLocks noChangeArrowheads="1"/>
          </p:cNvSpPr>
          <p:nvPr/>
        </p:nvSpPr>
        <p:spPr bwMode="auto">
          <a:xfrm>
            <a:off x="3532188" y="4984750"/>
            <a:ext cx="673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Yellow</a:t>
            </a:r>
          </a:p>
        </p:txBody>
      </p:sp>
      <p:sp>
        <p:nvSpPr>
          <p:cNvPr id="32795" name="Rectangle 37"/>
          <p:cNvSpPr>
            <a:spLocks noChangeArrowheads="1"/>
          </p:cNvSpPr>
          <p:nvPr/>
        </p:nvSpPr>
        <p:spPr bwMode="auto">
          <a:xfrm>
            <a:off x="4400550" y="4878388"/>
            <a:ext cx="13716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96" name="Rectangle 38"/>
          <p:cNvSpPr>
            <a:spLocks noChangeArrowheads="1"/>
          </p:cNvSpPr>
          <p:nvPr/>
        </p:nvSpPr>
        <p:spPr bwMode="auto">
          <a:xfrm>
            <a:off x="4794250" y="4978400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32797" name="Rectangle 39"/>
          <p:cNvSpPr>
            <a:spLocks noChangeArrowheads="1"/>
          </p:cNvSpPr>
          <p:nvPr/>
        </p:nvSpPr>
        <p:spPr bwMode="auto">
          <a:xfrm>
            <a:off x="5786438" y="4889500"/>
            <a:ext cx="137318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798" name="Rectangle 40"/>
          <p:cNvSpPr>
            <a:spLocks noChangeArrowheads="1"/>
          </p:cNvSpPr>
          <p:nvPr/>
        </p:nvSpPr>
        <p:spPr bwMode="auto">
          <a:xfrm>
            <a:off x="6029325" y="4989513"/>
            <a:ext cx="889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Yellow &amp;</a:t>
            </a:r>
          </a:p>
        </p:txBody>
      </p:sp>
      <p:sp>
        <p:nvSpPr>
          <p:cNvPr id="32799" name="Rectangle 41"/>
          <p:cNvSpPr>
            <a:spLocks noChangeArrowheads="1"/>
          </p:cNvSpPr>
          <p:nvPr/>
        </p:nvSpPr>
        <p:spPr bwMode="auto">
          <a:xfrm>
            <a:off x="6181725" y="5264150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32800" name="Rectangle 42"/>
          <p:cNvSpPr>
            <a:spLocks noChangeArrowheads="1"/>
          </p:cNvSpPr>
          <p:nvPr/>
        </p:nvSpPr>
        <p:spPr bwMode="auto">
          <a:xfrm>
            <a:off x="7002463" y="4883150"/>
            <a:ext cx="1373188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2801" name="Rectangle 43"/>
          <p:cNvSpPr>
            <a:spLocks noChangeArrowheads="1"/>
          </p:cNvSpPr>
          <p:nvPr/>
        </p:nvSpPr>
        <p:spPr bwMode="auto">
          <a:xfrm>
            <a:off x="7302500" y="4984750"/>
            <a:ext cx="774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Black &amp;</a:t>
            </a:r>
          </a:p>
        </p:txBody>
      </p:sp>
      <p:sp>
        <p:nvSpPr>
          <p:cNvPr id="32802" name="Rectangle 44"/>
          <p:cNvSpPr>
            <a:spLocks noChangeArrowheads="1"/>
          </p:cNvSpPr>
          <p:nvPr/>
        </p:nvSpPr>
        <p:spPr bwMode="auto">
          <a:xfrm>
            <a:off x="7397750" y="5257800"/>
            <a:ext cx="584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>
                <a:solidFill>
                  <a:srgbClr val="000099"/>
                </a:solidFill>
              </a:rPr>
              <a:t>White</a:t>
            </a: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Hazmats in Transit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E8CEC905-2478-4AD1-B28E-4574197650DC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Unit Topics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 chemistry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 and utility hazards in the home, workplace, and neighborhood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CERT sizeup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 sizeup considerations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Firefighting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Fire suppression safety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Hazardous materials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2863788E-293C-40C3-9A35-F02814149755}" type="slidenum">
              <a:rPr lang="en-US" altLang="en-US" b="0" smtClean="0"/>
              <a:pPr eaLnBrk="1" hangingPunct="1"/>
              <a:t>29</a:t>
            </a:fld>
            <a:endParaRPr lang="en-US" altLang="en-US" b="0" smtClean="0"/>
          </a:p>
        </p:txBody>
      </p:sp>
      <p:grpSp>
        <p:nvGrpSpPr>
          <p:cNvPr id="33799" name="Group 5" descr="Fire chemical sign"/>
          <p:cNvGrpSpPr>
            <a:grpSpLocks/>
          </p:cNvGrpSpPr>
          <p:nvPr/>
        </p:nvGrpSpPr>
        <p:grpSpPr bwMode="auto">
          <a:xfrm>
            <a:off x="4645025" y="2095500"/>
            <a:ext cx="3757613" cy="3886200"/>
            <a:chOff x="2496" y="1200"/>
            <a:chExt cx="2367" cy="2448"/>
          </a:xfrm>
        </p:grpSpPr>
        <p:sp>
          <p:nvSpPr>
            <p:cNvPr id="33830" name="AutoShape 6"/>
            <p:cNvSpPr>
              <a:spLocks noChangeArrowheads="1"/>
            </p:cNvSpPr>
            <p:nvPr/>
          </p:nvSpPr>
          <p:spPr bwMode="auto">
            <a:xfrm>
              <a:off x="2496" y="1200"/>
              <a:ext cx="2367" cy="2448"/>
            </a:xfrm>
            <a:prstGeom prst="diamond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 sz="2400" b="0">
                <a:latin typeface="Times" charset="0"/>
              </a:endParaRPr>
            </a:p>
          </p:txBody>
        </p:sp>
        <p:sp>
          <p:nvSpPr>
            <p:cNvPr id="33831" name="AutoShape 7"/>
            <p:cNvSpPr>
              <a:spLocks noChangeArrowheads="1"/>
            </p:cNvSpPr>
            <p:nvPr/>
          </p:nvSpPr>
          <p:spPr bwMode="auto">
            <a:xfrm>
              <a:off x="2562" y="1254"/>
              <a:ext cx="2226" cy="2346"/>
            </a:xfrm>
            <a:prstGeom prst="diamond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 sz="2400" b="0">
                <a:latin typeface="Times" charset="0"/>
              </a:endParaRPr>
            </a:p>
          </p:txBody>
        </p:sp>
        <p:sp>
          <p:nvSpPr>
            <p:cNvPr id="33832" name="Rectangle 8"/>
            <p:cNvSpPr>
              <a:spLocks noChangeArrowheads="1"/>
            </p:cNvSpPr>
            <p:nvPr/>
          </p:nvSpPr>
          <p:spPr bwMode="auto">
            <a:xfrm>
              <a:off x="3252" y="2208"/>
              <a:ext cx="912" cy="38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 sz="2400" b="0">
                <a:latin typeface="Times" charset="0"/>
              </a:endParaRPr>
            </a:p>
          </p:txBody>
        </p:sp>
        <p:sp>
          <p:nvSpPr>
            <p:cNvPr id="33833" name="Text Box 9"/>
            <p:cNvSpPr txBox="1">
              <a:spLocks noChangeArrowheads="1"/>
            </p:cNvSpPr>
            <p:nvPr/>
          </p:nvSpPr>
          <p:spPr bwMode="auto">
            <a:xfrm>
              <a:off x="3207" y="2163"/>
              <a:ext cx="1008" cy="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4500"/>
                <a:t>1203</a:t>
              </a:r>
            </a:p>
          </p:txBody>
        </p:sp>
        <p:sp>
          <p:nvSpPr>
            <p:cNvPr id="33834" name="Text Box 10"/>
            <p:cNvSpPr txBox="1">
              <a:spLocks noChangeArrowheads="1"/>
            </p:cNvSpPr>
            <p:nvPr/>
          </p:nvSpPr>
          <p:spPr bwMode="auto">
            <a:xfrm>
              <a:off x="3198" y="3132"/>
              <a:ext cx="100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4000"/>
                <a:t>3</a:t>
              </a:r>
            </a:p>
          </p:txBody>
        </p:sp>
        <p:grpSp>
          <p:nvGrpSpPr>
            <p:cNvPr id="33835" name="Group 11"/>
            <p:cNvGrpSpPr>
              <a:grpSpLocks/>
            </p:cNvGrpSpPr>
            <p:nvPr/>
          </p:nvGrpSpPr>
          <p:grpSpPr bwMode="auto">
            <a:xfrm>
              <a:off x="3504" y="1488"/>
              <a:ext cx="420" cy="547"/>
              <a:chOff x="4289" y="267"/>
              <a:chExt cx="872" cy="1135"/>
            </a:xfrm>
          </p:grpSpPr>
          <p:sp>
            <p:nvSpPr>
              <p:cNvPr id="33837" name="Freeform 12"/>
              <p:cNvSpPr>
                <a:spLocks/>
              </p:cNvSpPr>
              <p:nvPr/>
            </p:nvSpPr>
            <p:spPr bwMode="auto">
              <a:xfrm>
                <a:off x="4392" y="267"/>
                <a:ext cx="634" cy="1135"/>
              </a:xfrm>
              <a:custGeom>
                <a:avLst/>
                <a:gdLst>
                  <a:gd name="T0" fmla="*/ 0 w 1269"/>
                  <a:gd name="T1" fmla="*/ 1 h 2269"/>
                  <a:gd name="T2" fmla="*/ 0 w 1269"/>
                  <a:gd name="T3" fmla="*/ 1 h 2269"/>
                  <a:gd name="T4" fmla="*/ 0 w 1269"/>
                  <a:gd name="T5" fmla="*/ 1 h 2269"/>
                  <a:gd name="T6" fmla="*/ 0 w 1269"/>
                  <a:gd name="T7" fmla="*/ 1 h 2269"/>
                  <a:gd name="T8" fmla="*/ 0 w 1269"/>
                  <a:gd name="T9" fmla="*/ 1 h 2269"/>
                  <a:gd name="T10" fmla="*/ 0 w 1269"/>
                  <a:gd name="T11" fmla="*/ 1 h 2269"/>
                  <a:gd name="T12" fmla="*/ 0 w 1269"/>
                  <a:gd name="T13" fmla="*/ 2 h 2269"/>
                  <a:gd name="T14" fmla="*/ 0 w 1269"/>
                  <a:gd name="T15" fmla="*/ 2 h 2269"/>
                  <a:gd name="T16" fmla="*/ 0 w 1269"/>
                  <a:gd name="T17" fmla="*/ 2 h 2269"/>
                  <a:gd name="T18" fmla="*/ 0 w 1269"/>
                  <a:gd name="T19" fmla="*/ 2 h 2269"/>
                  <a:gd name="T20" fmla="*/ 0 w 1269"/>
                  <a:gd name="T21" fmla="*/ 2 h 2269"/>
                  <a:gd name="T22" fmla="*/ 0 w 1269"/>
                  <a:gd name="T23" fmla="*/ 1 h 2269"/>
                  <a:gd name="T24" fmla="*/ 0 w 1269"/>
                  <a:gd name="T25" fmla="*/ 1 h 2269"/>
                  <a:gd name="T26" fmla="*/ 0 w 1269"/>
                  <a:gd name="T27" fmla="*/ 1 h 2269"/>
                  <a:gd name="T28" fmla="*/ 0 w 1269"/>
                  <a:gd name="T29" fmla="*/ 1 h 2269"/>
                  <a:gd name="T30" fmla="*/ 0 w 1269"/>
                  <a:gd name="T31" fmla="*/ 1 h 2269"/>
                  <a:gd name="T32" fmla="*/ 0 w 1269"/>
                  <a:gd name="T33" fmla="*/ 1 h 2269"/>
                  <a:gd name="T34" fmla="*/ 0 w 1269"/>
                  <a:gd name="T35" fmla="*/ 1 h 2269"/>
                  <a:gd name="T36" fmla="*/ 0 w 1269"/>
                  <a:gd name="T37" fmla="*/ 1 h 2269"/>
                  <a:gd name="T38" fmla="*/ 0 w 1269"/>
                  <a:gd name="T39" fmla="*/ 1 h 2269"/>
                  <a:gd name="T40" fmla="*/ 0 w 1269"/>
                  <a:gd name="T41" fmla="*/ 2 h 2269"/>
                  <a:gd name="T42" fmla="*/ 0 w 1269"/>
                  <a:gd name="T43" fmla="*/ 2 h 2269"/>
                  <a:gd name="T44" fmla="*/ 0 w 1269"/>
                  <a:gd name="T45" fmla="*/ 1 h 2269"/>
                  <a:gd name="T46" fmla="*/ 0 w 1269"/>
                  <a:gd name="T47" fmla="*/ 1 h 2269"/>
                  <a:gd name="T48" fmla="*/ 0 w 1269"/>
                  <a:gd name="T49" fmla="*/ 1 h 2269"/>
                  <a:gd name="T50" fmla="*/ 0 w 1269"/>
                  <a:gd name="T51" fmla="*/ 1 h 2269"/>
                  <a:gd name="T52" fmla="*/ 0 w 1269"/>
                  <a:gd name="T53" fmla="*/ 1 h 2269"/>
                  <a:gd name="T54" fmla="*/ 0 w 1269"/>
                  <a:gd name="T55" fmla="*/ 1 h 2269"/>
                  <a:gd name="T56" fmla="*/ 0 w 1269"/>
                  <a:gd name="T57" fmla="*/ 1 h 2269"/>
                  <a:gd name="T58" fmla="*/ 0 w 1269"/>
                  <a:gd name="T59" fmla="*/ 1 h 2269"/>
                  <a:gd name="T60" fmla="*/ 0 w 1269"/>
                  <a:gd name="T61" fmla="*/ 1 h 2269"/>
                  <a:gd name="T62" fmla="*/ 0 w 1269"/>
                  <a:gd name="T63" fmla="*/ 1 h 2269"/>
                  <a:gd name="T64" fmla="*/ 0 w 1269"/>
                  <a:gd name="T65" fmla="*/ 1 h 2269"/>
                  <a:gd name="T66" fmla="*/ 0 w 1269"/>
                  <a:gd name="T67" fmla="*/ 1 h 2269"/>
                  <a:gd name="T68" fmla="*/ 0 w 1269"/>
                  <a:gd name="T69" fmla="*/ 1 h 2269"/>
                  <a:gd name="T70" fmla="*/ 0 w 1269"/>
                  <a:gd name="T71" fmla="*/ 1 h 2269"/>
                  <a:gd name="T72" fmla="*/ 0 w 1269"/>
                  <a:gd name="T73" fmla="*/ 1 h 226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9"/>
                  <a:gd name="T112" fmla="*/ 0 h 2269"/>
                  <a:gd name="T113" fmla="*/ 1269 w 1269"/>
                  <a:gd name="T114" fmla="*/ 2269 h 226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9" h="2269">
                    <a:moveTo>
                      <a:pt x="842" y="412"/>
                    </a:moveTo>
                    <a:lnTo>
                      <a:pt x="952" y="546"/>
                    </a:lnTo>
                    <a:lnTo>
                      <a:pt x="1048" y="690"/>
                    </a:lnTo>
                    <a:lnTo>
                      <a:pt x="1128" y="845"/>
                    </a:lnTo>
                    <a:lnTo>
                      <a:pt x="1190" y="1007"/>
                    </a:lnTo>
                    <a:lnTo>
                      <a:pt x="1235" y="1175"/>
                    </a:lnTo>
                    <a:lnTo>
                      <a:pt x="1262" y="1344"/>
                    </a:lnTo>
                    <a:lnTo>
                      <a:pt x="1269" y="1516"/>
                    </a:lnTo>
                    <a:lnTo>
                      <a:pt x="1253" y="1684"/>
                    </a:lnTo>
                    <a:lnTo>
                      <a:pt x="1218" y="1850"/>
                    </a:lnTo>
                    <a:lnTo>
                      <a:pt x="1158" y="2008"/>
                    </a:lnTo>
                    <a:lnTo>
                      <a:pt x="1136" y="2037"/>
                    </a:lnTo>
                    <a:lnTo>
                      <a:pt x="1115" y="2071"/>
                    </a:lnTo>
                    <a:lnTo>
                      <a:pt x="1096" y="2108"/>
                    </a:lnTo>
                    <a:lnTo>
                      <a:pt x="1077" y="2146"/>
                    </a:lnTo>
                    <a:lnTo>
                      <a:pt x="1056" y="2181"/>
                    </a:lnTo>
                    <a:lnTo>
                      <a:pt x="1032" y="2213"/>
                    </a:lnTo>
                    <a:lnTo>
                      <a:pt x="1005" y="2240"/>
                    </a:lnTo>
                    <a:lnTo>
                      <a:pt x="971" y="2260"/>
                    </a:lnTo>
                    <a:lnTo>
                      <a:pt x="933" y="2269"/>
                    </a:lnTo>
                    <a:lnTo>
                      <a:pt x="886" y="2266"/>
                    </a:lnTo>
                    <a:lnTo>
                      <a:pt x="917" y="2132"/>
                    </a:lnTo>
                    <a:lnTo>
                      <a:pt x="934" y="1996"/>
                    </a:lnTo>
                    <a:lnTo>
                      <a:pt x="939" y="1861"/>
                    </a:lnTo>
                    <a:lnTo>
                      <a:pt x="931" y="1728"/>
                    </a:lnTo>
                    <a:lnTo>
                      <a:pt x="910" y="1599"/>
                    </a:lnTo>
                    <a:lnTo>
                      <a:pt x="878" y="1471"/>
                    </a:lnTo>
                    <a:lnTo>
                      <a:pt x="837" y="1346"/>
                    </a:lnTo>
                    <a:lnTo>
                      <a:pt x="784" y="1226"/>
                    </a:lnTo>
                    <a:lnTo>
                      <a:pt x="722" y="1111"/>
                    </a:lnTo>
                    <a:lnTo>
                      <a:pt x="651" y="1002"/>
                    </a:lnTo>
                    <a:lnTo>
                      <a:pt x="629" y="1012"/>
                    </a:lnTo>
                    <a:lnTo>
                      <a:pt x="555" y="1117"/>
                    </a:lnTo>
                    <a:lnTo>
                      <a:pt x="488" y="1231"/>
                    </a:lnTo>
                    <a:lnTo>
                      <a:pt x="432" y="1351"/>
                    </a:lnTo>
                    <a:lnTo>
                      <a:pt x="384" y="1476"/>
                    </a:lnTo>
                    <a:lnTo>
                      <a:pt x="350" y="1605"/>
                    </a:lnTo>
                    <a:lnTo>
                      <a:pt x="330" y="1738"/>
                    </a:lnTo>
                    <a:lnTo>
                      <a:pt x="323" y="1871"/>
                    </a:lnTo>
                    <a:lnTo>
                      <a:pt x="333" y="2002"/>
                    </a:lnTo>
                    <a:lnTo>
                      <a:pt x="362" y="2133"/>
                    </a:lnTo>
                    <a:lnTo>
                      <a:pt x="410" y="2260"/>
                    </a:lnTo>
                    <a:lnTo>
                      <a:pt x="211" y="2256"/>
                    </a:lnTo>
                    <a:lnTo>
                      <a:pt x="134" y="2138"/>
                    </a:lnTo>
                    <a:lnTo>
                      <a:pt x="77" y="2008"/>
                    </a:lnTo>
                    <a:lnTo>
                      <a:pt x="35" y="1872"/>
                    </a:lnTo>
                    <a:lnTo>
                      <a:pt x="10" y="1730"/>
                    </a:lnTo>
                    <a:lnTo>
                      <a:pt x="0" y="1586"/>
                    </a:lnTo>
                    <a:lnTo>
                      <a:pt x="5" y="1439"/>
                    </a:lnTo>
                    <a:lnTo>
                      <a:pt x="22" y="1295"/>
                    </a:lnTo>
                    <a:lnTo>
                      <a:pt x="54" y="1152"/>
                    </a:lnTo>
                    <a:lnTo>
                      <a:pt x="98" y="1018"/>
                    </a:lnTo>
                    <a:lnTo>
                      <a:pt x="154" y="890"/>
                    </a:lnTo>
                    <a:lnTo>
                      <a:pt x="211" y="813"/>
                    </a:lnTo>
                    <a:lnTo>
                      <a:pt x="266" y="735"/>
                    </a:lnTo>
                    <a:lnTo>
                      <a:pt x="317" y="652"/>
                    </a:lnTo>
                    <a:lnTo>
                      <a:pt x="362" y="565"/>
                    </a:lnTo>
                    <a:lnTo>
                      <a:pt x="398" y="476"/>
                    </a:lnTo>
                    <a:lnTo>
                      <a:pt x="426" y="384"/>
                    </a:lnTo>
                    <a:lnTo>
                      <a:pt x="440" y="290"/>
                    </a:lnTo>
                    <a:lnTo>
                      <a:pt x="438" y="196"/>
                    </a:lnTo>
                    <a:lnTo>
                      <a:pt x="422" y="98"/>
                    </a:lnTo>
                    <a:lnTo>
                      <a:pt x="387" y="0"/>
                    </a:lnTo>
                    <a:lnTo>
                      <a:pt x="443" y="24"/>
                    </a:lnTo>
                    <a:lnTo>
                      <a:pt x="496" y="56"/>
                    </a:lnTo>
                    <a:lnTo>
                      <a:pt x="544" y="93"/>
                    </a:lnTo>
                    <a:lnTo>
                      <a:pt x="589" y="135"/>
                    </a:lnTo>
                    <a:lnTo>
                      <a:pt x="632" y="180"/>
                    </a:lnTo>
                    <a:lnTo>
                      <a:pt x="674" y="226"/>
                    </a:lnTo>
                    <a:lnTo>
                      <a:pt x="715" y="274"/>
                    </a:lnTo>
                    <a:lnTo>
                      <a:pt x="757" y="322"/>
                    </a:lnTo>
                    <a:lnTo>
                      <a:pt x="798" y="368"/>
                    </a:lnTo>
                    <a:lnTo>
                      <a:pt x="842" y="413"/>
                    </a:lnTo>
                    <a:lnTo>
                      <a:pt x="842" y="41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8" name="Freeform 13"/>
              <p:cNvSpPr>
                <a:spLocks/>
              </p:cNvSpPr>
              <p:nvPr/>
            </p:nvSpPr>
            <p:spPr bwMode="auto">
              <a:xfrm>
                <a:off x="4842" y="382"/>
                <a:ext cx="319" cy="863"/>
              </a:xfrm>
              <a:custGeom>
                <a:avLst/>
                <a:gdLst>
                  <a:gd name="T0" fmla="*/ 0 w 639"/>
                  <a:gd name="T1" fmla="*/ 1 h 1725"/>
                  <a:gd name="T2" fmla="*/ 0 w 639"/>
                  <a:gd name="T3" fmla="*/ 1 h 1725"/>
                  <a:gd name="T4" fmla="*/ 0 w 639"/>
                  <a:gd name="T5" fmla="*/ 1 h 1725"/>
                  <a:gd name="T6" fmla="*/ 0 w 639"/>
                  <a:gd name="T7" fmla="*/ 1 h 1725"/>
                  <a:gd name="T8" fmla="*/ 0 w 639"/>
                  <a:gd name="T9" fmla="*/ 1 h 1725"/>
                  <a:gd name="T10" fmla="*/ 0 w 639"/>
                  <a:gd name="T11" fmla="*/ 1 h 1725"/>
                  <a:gd name="T12" fmla="*/ 0 w 639"/>
                  <a:gd name="T13" fmla="*/ 1 h 1725"/>
                  <a:gd name="T14" fmla="*/ 0 w 639"/>
                  <a:gd name="T15" fmla="*/ 1 h 1725"/>
                  <a:gd name="T16" fmla="*/ 0 w 639"/>
                  <a:gd name="T17" fmla="*/ 1 h 1725"/>
                  <a:gd name="T18" fmla="*/ 0 w 639"/>
                  <a:gd name="T19" fmla="*/ 1 h 1725"/>
                  <a:gd name="T20" fmla="*/ 0 w 639"/>
                  <a:gd name="T21" fmla="*/ 1 h 1725"/>
                  <a:gd name="T22" fmla="*/ 0 w 639"/>
                  <a:gd name="T23" fmla="*/ 1 h 1725"/>
                  <a:gd name="T24" fmla="*/ 0 w 639"/>
                  <a:gd name="T25" fmla="*/ 1 h 1725"/>
                  <a:gd name="T26" fmla="*/ 0 w 639"/>
                  <a:gd name="T27" fmla="*/ 1 h 1725"/>
                  <a:gd name="T28" fmla="*/ 0 w 639"/>
                  <a:gd name="T29" fmla="*/ 1 h 1725"/>
                  <a:gd name="T30" fmla="*/ 0 w 639"/>
                  <a:gd name="T31" fmla="*/ 1 h 1725"/>
                  <a:gd name="T32" fmla="*/ 0 w 639"/>
                  <a:gd name="T33" fmla="*/ 1 h 1725"/>
                  <a:gd name="T34" fmla="*/ 0 w 639"/>
                  <a:gd name="T35" fmla="*/ 1 h 1725"/>
                  <a:gd name="T36" fmla="*/ 0 w 639"/>
                  <a:gd name="T37" fmla="*/ 1 h 1725"/>
                  <a:gd name="T38" fmla="*/ 0 w 639"/>
                  <a:gd name="T39" fmla="*/ 1 h 1725"/>
                  <a:gd name="T40" fmla="*/ 0 w 639"/>
                  <a:gd name="T41" fmla="*/ 0 h 1725"/>
                  <a:gd name="T42" fmla="*/ 0 w 639"/>
                  <a:gd name="T43" fmla="*/ 1 h 1725"/>
                  <a:gd name="T44" fmla="*/ 0 w 639"/>
                  <a:gd name="T45" fmla="*/ 1 h 1725"/>
                  <a:gd name="T46" fmla="*/ 0 w 639"/>
                  <a:gd name="T47" fmla="*/ 1 h 1725"/>
                  <a:gd name="T48" fmla="*/ 0 w 639"/>
                  <a:gd name="T49" fmla="*/ 1 h 1725"/>
                  <a:gd name="T50" fmla="*/ 0 w 639"/>
                  <a:gd name="T51" fmla="*/ 1 h 1725"/>
                  <a:gd name="T52" fmla="*/ 0 w 639"/>
                  <a:gd name="T53" fmla="*/ 1 h 1725"/>
                  <a:gd name="T54" fmla="*/ 0 w 639"/>
                  <a:gd name="T55" fmla="*/ 1 h 1725"/>
                  <a:gd name="T56" fmla="*/ 0 w 639"/>
                  <a:gd name="T57" fmla="*/ 1 h 1725"/>
                  <a:gd name="T58" fmla="*/ 0 w 639"/>
                  <a:gd name="T59" fmla="*/ 1 h 1725"/>
                  <a:gd name="T60" fmla="*/ 0 w 639"/>
                  <a:gd name="T61" fmla="*/ 1 h 1725"/>
                  <a:gd name="T62" fmla="*/ 0 w 639"/>
                  <a:gd name="T63" fmla="*/ 1 h 1725"/>
                  <a:gd name="T64" fmla="*/ 0 w 639"/>
                  <a:gd name="T65" fmla="*/ 1 h 172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39"/>
                  <a:gd name="T100" fmla="*/ 0 h 1725"/>
                  <a:gd name="T101" fmla="*/ 639 w 639"/>
                  <a:gd name="T102" fmla="*/ 1725 h 172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39" h="1725">
                    <a:moveTo>
                      <a:pt x="627" y="1291"/>
                    </a:moveTo>
                    <a:lnTo>
                      <a:pt x="618" y="1339"/>
                    </a:lnTo>
                    <a:lnTo>
                      <a:pt x="605" y="1385"/>
                    </a:lnTo>
                    <a:lnTo>
                      <a:pt x="592" y="1430"/>
                    </a:lnTo>
                    <a:lnTo>
                      <a:pt x="578" y="1475"/>
                    </a:lnTo>
                    <a:lnTo>
                      <a:pt x="560" y="1520"/>
                    </a:lnTo>
                    <a:lnTo>
                      <a:pt x="543" y="1563"/>
                    </a:lnTo>
                    <a:lnTo>
                      <a:pt x="522" y="1605"/>
                    </a:lnTo>
                    <a:lnTo>
                      <a:pt x="499" y="1646"/>
                    </a:lnTo>
                    <a:lnTo>
                      <a:pt x="474" y="1686"/>
                    </a:lnTo>
                    <a:lnTo>
                      <a:pt x="447" y="1725"/>
                    </a:lnTo>
                    <a:lnTo>
                      <a:pt x="507" y="1544"/>
                    </a:lnTo>
                    <a:lnTo>
                      <a:pt x="539" y="1360"/>
                    </a:lnTo>
                    <a:lnTo>
                      <a:pt x="544" y="1176"/>
                    </a:lnTo>
                    <a:lnTo>
                      <a:pt x="523" y="992"/>
                    </a:lnTo>
                    <a:lnTo>
                      <a:pt x="479" y="809"/>
                    </a:lnTo>
                    <a:lnTo>
                      <a:pt x="415" y="633"/>
                    </a:lnTo>
                    <a:lnTo>
                      <a:pt x="333" y="462"/>
                    </a:lnTo>
                    <a:lnTo>
                      <a:pt x="234" y="297"/>
                    </a:lnTo>
                    <a:lnTo>
                      <a:pt x="122" y="144"/>
                    </a:lnTo>
                    <a:lnTo>
                      <a:pt x="0" y="0"/>
                    </a:lnTo>
                    <a:lnTo>
                      <a:pt x="125" y="96"/>
                    </a:lnTo>
                    <a:lnTo>
                      <a:pt x="240" y="198"/>
                    </a:lnTo>
                    <a:lnTo>
                      <a:pt x="341" y="312"/>
                    </a:lnTo>
                    <a:lnTo>
                      <a:pt x="429" y="432"/>
                    </a:lnTo>
                    <a:lnTo>
                      <a:pt x="504" y="558"/>
                    </a:lnTo>
                    <a:lnTo>
                      <a:pt x="562" y="694"/>
                    </a:lnTo>
                    <a:lnTo>
                      <a:pt x="605" y="835"/>
                    </a:lnTo>
                    <a:lnTo>
                      <a:pt x="631" y="982"/>
                    </a:lnTo>
                    <a:lnTo>
                      <a:pt x="639" y="1134"/>
                    </a:lnTo>
                    <a:lnTo>
                      <a:pt x="627" y="1293"/>
                    </a:lnTo>
                    <a:lnTo>
                      <a:pt x="627" y="129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9" name="Freeform 14"/>
              <p:cNvSpPr>
                <a:spLocks/>
              </p:cNvSpPr>
              <p:nvPr/>
            </p:nvSpPr>
            <p:spPr bwMode="auto">
              <a:xfrm>
                <a:off x="4289" y="506"/>
                <a:ext cx="155" cy="660"/>
              </a:xfrm>
              <a:custGeom>
                <a:avLst/>
                <a:gdLst>
                  <a:gd name="T0" fmla="*/ 1 w 310"/>
                  <a:gd name="T1" fmla="*/ 1 h 1320"/>
                  <a:gd name="T2" fmla="*/ 1 w 310"/>
                  <a:gd name="T3" fmla="*/ 1 h 1320"/>
                  <a:gd name="T4" fmla="*/ 1 w 310"/>
                  <a:gd name="T5" fmla="*/ 1 h 1320"/>
                  <a:gd name="T6" fmla="*/ 1 w 310"/>
                  <a:gd name="T7" fmla="*/ 1 h 1320"/>
                  <a:gd name="T8" fmla="*/ 1 w 310"/>
                  <a:gd name="T9" fmla="*/ 1 h 1320"/>
                  <a:gd name="T10" fmla="*/ 1 w 310"/>
                  <a:gd name="T11" fmla="*/ 1 h 1320"/>
                  <a:gd name="T12" fmla="*/ 1 w 310"/>
                  <a:gd name="T13" fmla="*/ 1 h 1320"/>
                  <a:gd name="T14" fmla="*/ 1 w 310"/>
                  <a:gd name="T15" fmla="*/ 1 h 1320"/>
                  <a:gd name="T16" fmla="*/ 1 w 310"/>
                  <a:gd name="T17" fmla="*/ 1 h 1320"/>
                  <a:gd name="T18" fmla="*/ 1 w 310"/>
                  <a:gd name="T19" fmla="*/ 1 h 1320"/>
                  <a:gd name="T20" fmla="*/ 1 w 310"/>
                  <a:gd name="T21" fmla="*/ 1 h 1320"/>
                  <a:gd name="T22" fmla="*/ 1 w 310"/>
                  <a:gd name="T23" fmla="*/ 1 h 1320"/>
                  <a:gd name="T24" fmla="*/ 1 w 310"/>
                  <a:gd name="T25" fmla="*/ 1 h 1320"/>
                  <a:gd name="T26" fmla="*/ 0 w 310"/>
                  <a:gd name="T27" fmla="*/ 1 h 1320"/>
                  <a:gd name="T28" fmla="*/ 1 w 310"/>
                  <a:gd name="T29" fmla="*/ 1 h 1320"/>
                  <a:gd name="T30" fmla="*/ 1 w 310"/>
                  <a:gd name="T31" fmla="*/ 1 h 1320"/>
                  <a:gd name="T32" fmla="*/ 1 w 310"/>
                  <a:gd name="T33" fmla="*/ 1 h 1320"/>
                  <a:gd name="T34" fmla="*/ 1 w 310"/>
                  <a:gd name="T35" fmla="*/ 1 h 1320"/>
                  <a:gd name="T36" fmla="*/ 1 w 310"/>
                  <a:gd name="T37" fmla="*/ 1 h 1320"/>
                  <a:gd name="T38" fmla="*/ 1 w 310"/>
                  <a:gd name="T39" fmla="*/ 1 h 1320"/>
                  <a:gd name="T40" fmla="*/ 1 w 310"/>
                  <a:gd name="T41" fmla="*/ 1 h 1320"/>
                  <a:gd name="T42" fmla="*/ 1 w 310"/>
                  <a:gd name="T43" fmla="*/ 0 h 1320"/>
                  <a:gd name="T44" fmla="*/ 1 w 310"/>
                  <a:gd name="T45" fmla="*/ 1 h 1320"/>
                  <a:gd name="T46" fmla="*/ 1 w 310"/>
                  <a:gd name="T47" fmla="*/ 1 h 1320"/>
                  <a:gd name="T48" fmla="*/ 1 w 310"/>
                  <a:gd name="T49" fmla="*/ 1 h 1320"/>
                  <a:gd name="T50" fmla="*/ 1 w 310"/>
                  <a:gd name="T51" fmla="*/ 1 h 1320"/>
                  <a:gd name="T52" fmla="*/ 1 w 310"/>
                  <a:gd name="T53" fmla="*/ 1 h 1320"/>
                  <a:gd name="T54" fmla="*/ 1 w 310"/>
                  <a:gd name="T55" fmla="*/ 1 h 1320"/>
                  <a:gd name="T56" fmla="*/ 1 w 310"/>
                  <a:gd name="T57" fmla="*/ 1 h 1320"/>
                  <a:gd name="T58" fmla="*/ 1 w 310"/>
                  <a:gd name="T59" fmla="*/ 1 h 1320"/>
                  <a:gd name="T60" fmla="*/ 1 w 310"/>
                  <a:gd name="T61" fmla="*/ 1 h 1320"/>
                  <a:gd name="T62" fmla="*/ 1 w 310"/>
                  <a:gd name="T63" fmla="*/ 1 h 1320"/>
                  <a:gd name="T64" fmla="*/ 1 w 310"/>
                  <a:gd name="T65" fmla="*/ 1 h 1320"/>
                  <a:gd name="T66" fmla="*/ 1 w 310"/>
                  <a:gd name="T67" fmla="*/ 1 h 1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0"/>
                  <a:gd name="T103" fmla="*/ 0 h 1320"/>
                  <a:gd name="T104" fmla="*/ 310 w 310"/>
                  <a:gd name="T105" fmla="*/ 1320 h 132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0" h="1320">
                    <a:moveTo>
                      <a:pt x="57" y="1104"/>
                    </a:moveTo>
                    <a:lnTo>
                      <a:pt x="59" y="1128"/>
                    </a:lnTo>
                    <a:lnTo>
                      <a:pt x="60" y="1149"/>
                    </a:lnTo>
                    <a:lnTo>
                      <a:pt x="62" y="1171"/>
                    </a:lnTo>
                    <a:lnTo>
                      <a:pt x="67" y="1193"/>
                    </a:lnTo>
                    <a:lnTo>
                      <a:pt x="70" y="1214"/>
                    </a:lnTo>
                    <a:lnTo>
                      <a:pt x="75" y="1235"/>
                    </a:lnTo>
                    <a:lnTo>
                      <a:pt x="80" y="1256"/>
                    </a:lnTo>
                    <a:lnTo>
                      <a:pt x="84" y="1277"/>
                    </a:lnTo>
                    <a:lnTo>
                      <a:pt x="89" y="1297"/>
                    </a:lnTo>
                    <a:lnTo>
                      <a:pt x="94" y="1320"/>
                    </a:lnTo>
                    <a:lnTo>
                      <a:pt x="44" y="1208"/>
                    </a:lnTo>
                    <a:lnTo>
                      <a:pt x="12" y="1091"/>
                    </a:lnTo>
                    <a:lnTo>
                      <a:pt x="0" y="968"/>
                    </a:lnTo>
                    <a:lnTo>
                      <a:pt x="1" y="840"/>
                    </a:lnTo>
                    <a:lnTo>
                      <a:pt x="19" y="712"/>
                    </a:lnTo>
                    <a:lnTo>
                      <a:pt x="49" y="585"/>
                    </a:lnTo>
                    <a:lnTo>
                      <a:pt x="92" y="461"/>
                    </a:lnTo>
                    <a:lnTo>
                      <a:pt x="145" y="342"/>
                    </a:lnTo>
                    <a:lnTo>
                      <a:pt x="208" y="229"/>
                    </a:lnTo>
                    <a:lnTo>
                      <a:pt x="276" y="125"/>
                    </a:lnTo>
                    <a:lnTo>
                      <a:pt x="310" y="0"/>
                    </a:lnTo>
                    <a:lnTo>
                      <a:pt x="299" y="113"/>
                    </a:lnTo>
                    <a:lnTo>
                      <a:pt x="272" y="221"/>
                    </a:lnTo>
                    <a:lnTo>
                      <a:pt x="235" y="326"/>
                    </a:lnTo>
                    <a:lnTo>
                      <a:pt x="190" y="430"/>
                    </a:lnTo>
                    <a:lnTo>
                      <a:pt x="145" y="534"/>
                    </a:lnTo>
                    <a:lnTo>
                      <a:pt x="104" y="640"/>
                    </a:lnTo>
                    <a:lnTo>
                      <a:pt x="68" y="747"/>
                    </a:lnTo>
                    <a:lnTo>
                      <a:pt x="48" y="861"/>
                    </a:lnTo>
                    <a:lnTo>
                      <a:pt x="41" y="979"/>
                    </a:lnTo>
                    <a:lnTo>
                      <a:pt x="59" y="1104"/>
                    </a:lnTo>
                    <a:lnTo>
                      <a:pt x="57" y="110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0" name="Freeform 15"/>
              <p:cNvSpPr>
                <a:spLocks/>
              </p:cNvSpPr>
              <p:nvPr/>
            </p:nvSpPr>
            <p:spPr bwMode="auto">
              <a:xfrm>
                <a:off x="4606" y="853"/>
                <a:ext cx="205" cy="545"/>
              </a:xfrm>
              <a:custGeom>
                <a:avLst/>
                <a:gdLst>
                  <a:gd name="T0" fmla="*/ 0 w 411"/>
                  <a:gd name="T1" fmla="*/ 1 h 1089"/>
                  <a:gd name="T2" fmla="*/ 0 w 411"/>
                  <a:gd name="T3" fmla="*/ 1 h 1089"/>
                  <a:gd name="T4" fmla="*/ 0 w 411"/>
                  <a:gd name="T5" fmla="*/ 1 h 1089"/>
                  <a:gd name="T6" fmla="*/ 0 w 411"/>
                  <a:gd name="T7" fmla="*/ 1 h 1089"/>
                  <a:gd name="T8" fmla="*/ 0 w 411"/>
                  <a:gd name="T9" fmla="*/ 1 h 1089"/>
                  <a:gd name="T10" fmla="*/ 0 w 411"/>
                  <a:gd name="T11" fmla="*/ 1 h 1089"/>
                  <a:gd name="T12" fmla="*/ 0 w 411"/>
                  <a:gd name="T13" fmla="*/ 1 h 1089"/>
                  <a:gd name="T14" fmla="*/ 0 w 411"/>
                  <a:gd name="T15" fmla="*/ 1 h 1089"/>
                  <a:gd name="T16" fmla="*/ 0 w 411"/>
                  <a:gd name="T17" fmla="*/ 1 h 1089"/>
                  <a:gd name="T18" fmla="*/ 0 w 411"/>
                  <a:gd name="T19" fmla="*/ 1 h 1089"/>
                  <a:gd name="T20" fmla="*/ 0 w 411"/>
                  <a:gd name="T21" fmla="*/ 1 h 1089"/>
                  <a:gd name="T22" fmla="*/ 0 w 411"/>
                  <a:gd name="T23" fmla="*/ 0 h 1089"/>
                  <a:gd name="T24" fmla="*/ 0 w 411"/>
                  <a:gd name="T25" fmla="*/ 1 h 1089"/>
                  <a:gd name="T26" fmla="*/ 0 w 411"/>
                  <a:gd name="T27" fmla="*/ 1 h 1089"/>
                  <a:gd name="T28" fmla="*/ 0 w 411"/>
                  <a:gd name="T29" fmla="*/ 1 h 1089"/>
                  <a:gd name="T30" fmla="*/ 0 w 411"/>
                  <a:gd name="T31" fmla="*/ 1 h 1089"/>
                  <a:gd name="T32" fmla="*/ 0 w 411"/>
                  <a:gd name="T33" fmla="*/ 1 h 1089"/>
                  <a:gd name="T34" fmla="*/ 0 w 411"/>
                  <a:gd name="T35" fmla="*/ 1 h 1089"/>
                  <a:gd name="T36" fmla="*/ 0 w 411"/>
                  <a:gd name="T37" fmla="*/ 1 h 1089"/>
                  <a:gd name="T38" fmla="*/ 0 w 411"/>
                  <a:gd name="T39" fmla="*/ 1 h 1089"/>
                  <a:gd name="T40" fmla="*/ 0 w 411"/>
                  <a:gd name="T41" fmla="*/ 1 h 1089"/>
                  <a:gd name="T42" fmla="*/ 0 w 411"/>
                  <a:gd name="T43" fmla="*/ 1 h 1089"/>
                  <a:gd name="T44" fmla="*/ 0 w 411"/>
                  <a:gd name="T45" fmla="*/ 1 h 108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11"/>
                  <a:gd name="T70" fmla="*/ 0 h 1089"/>
                  <a:gd name="T71" fmla="*/ 411 w 411"/>
                  <a:gd name="T72" fmla="*/ 1089 h 108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11" h="1089">
                    <a:moveTo>
                      <a:pt x="360" y="1083"/>
                    </a:moveTo>
                    <a:lnTo>
                      <a:pt x="107" y="1089"/>
                    </a:lnTo>
                    <a:lnTo>
                      <a:pt x="61" y="988"/>
                    </a:lnTo>
                    <a:lnTo>
                      <a:pt x="27" y="881"/>
                    </a:lnTo>
                    <a:lnTo>
                      <a:pt x="8" y="769"/>
                    </a:lnTo>
                    <a:lnTo>
                      <a:pt x="0" y="654"/>
                    </a:lnTo>
                    <a:lnTo>
                      <a:pt x="3" y="537"/>
                    </a:lnTo>
                    <a:lnTo>
                      <a:pt x="18" y="422"/>
                    </a:lnTo>
                    <a:lnTo>
                      <a:pt x="42" y="308"/>
                    </a:lnTo>
                    <a:lnTo>
                      <a:pt x="75" y="198"/>
                    </a:lnTo>
                    <a:lnTo>
                      <a:pt x="117" y="96"/>
                    </a:lnTo>
                    <a:lnTo>
                      <a:pt x="167" y="0"/>
                    </a:lnTo>
                    <a:lnTo>
                      <a:pt x="227" y="96"/>
                    </a:lnTo>
                    <a:lnTo>
                      <a:pt x="280" y="196"/>
                    </a:lnTo>
                    <a:lnTo>
                      <a:pt x="325" y="300"/>
                    </a:lnTo>
                    <a:lnTo>
                      <a:pt x="362" y="408"/>
                    </a:lnTo>
                    <a:lnTo>
                      <a:pt x="389" y="518"/>
                    </a:lnTo>
                    <a:lnTo>
                      <a:pt x="405" y="630"/>
                    </a:lnTo>
                    <a:lnTo>
                      <a:pt x="411" y="742"/>
                    </a:lnTo>
                    <a:lnTo>
                      <a:pt x="407" y="857"/>
                    </a:lnTo>
                    <a:lnTo>
                      <a:pt x="391" y="971"/>
                    </a:lnTo>
                    <a:lnTo>
                      <a:pt x="360" y="108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36" name="Line 16"/>
            <p:cNvSpPr>
              <a:spLocks noChangeShapeType="1"/>
            </p:cNvSpPr>
            <p:nvPr/>
          </p:nvSpPr>
          <p:spPr bwMode="auto">
            <a:xfrm>
              <a:off x="3495" y="20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3800" name="Picture 17" descr="Oxidizer hazard 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391477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1" name="Freeform 18"/>
          <p:cNvSpPr>
            <a:spLocks/>
          </p:cNvSpPr>
          <p:nvPr/>
        </p:nvSpPr>
        <p:spPr bwMode="auto">
          <a:xfrm>
            <a:off x="4108450" y="3175000"/>
            <a:ext cx="138113" cy="130175"/>
          </a:xfrm>
          <a:custGeom>
            <a:avLst/>
            <a:gdLst>
              <a:gd name="T0" fmla="*/ 19 w 87"/>
              <a:gd name="T1" fmla="*/ 0 h 82"/>
              <a:gd name="T2" fmla="*/ 70 w 87"/>
              <a:gd name="T3" fmla="*/ 15 h 82"/>
              <a:gd name="T4" fmla="*/ 70 w 87"/>
              <a:gd name="T5" fmla="*/ 13 h 82"/>
              <a:gd name="T6" fmla="*/ 70 w 87"/>
              <a:gd name="T7" fmla="*/ 11 h 82"/>
              <a:gd name="T8" fmla="*/ 69 w 87"/>
              <a:gd name="T9" fmla="*/ 10 h 82"/>
              <a:gd name="T10" fmla="*/ 69 w 87"/>
              <a:gd name="T11" fmla="*/ 7 h 82"/>
              <a:gd name="T12" fmla="*/ 69 w 87"/>
              <a:gd name="T13" fmla="*/ 6 h 82"/>
              <a:gd name="T14" fmla="*/ 67 w 87"/>
              <a:gd name="T15" fmla="*/ 4 h 82"/>
              <a:gd name="T16" fmla="*/ 65 w 87"/>
              <a:gd name="T17" fmla="*/ 3 h 82"/>
              <a:gd name="T18" fmla="*/ 62 w 87"/>
              <a:gd name="T19" fmla="*/ 3 h 82"/>
              <a:gd name="T20" fmla="*/ 58 w 87"/>
              <a:gd name="T21" fmla="*/ 3 h 82"/>
              <a:gd name="T22" fmla="*/ 87 w 87"/>
              <a:gd name="T23" fmla="*/ 0 h 82"/>
              <a:gd name="T24" fmla="*/ 84 w 87"/>
              <a:gd name="T25" fmla="*/ 3 h 82"/>
              <a:gd name="T26" fmla="*/ 82 w 87"/>
              <a:gd name="T27" fmla="*/ 3 h 82"/>
              <a:gd name="T28" fmla="*/ 80 w 87"/>
              <a:gd name="T29" fmla="*/ 3 h 82"/>
              <a:gd name="T30" fmla="*/ 79 w 87"/>
              <a:gd name="T31" fmla="*/ 4 h 82"/>
              <a:gd name="T32" fmla="*/ 76 w 87"/>
              <a:gd name="T33" fmla="*/ 4 h 82"/>
              <a:gd name="T34" fmla="*/ 76 w 87"/>
              <a:gd name="T35" fmla="*/ 7 h 82"/>
              <a:gd name="T36" fmla="*/ 75 w 87"/>
              <a:gd name="T37" fmla="*/ 8 h 82"/>
              <a:gd name="T38" fmla="*/ 75 w 87"/>
              <a:gd name="T39" fmla="*/ 11 h 82"/>
              <a:gd name="T40" fmla="*/ 75 w 87"/>
              <a:gd name="T41" fmla="*/ 12 h 82"/>
              <a:gd name="T42" fmla="*/ 75 w 87"/>
              <a:gd name="T43" fmla="*/ 13 h 82"/>
              <a:gd name="T44" fmla="*/ 75 w 87"/>
              <a:gd name="T45" fmla="*/ 82 h 82"/>
              <a:gd name="T46" fmla="*/ 19 w 87"/>
              <a:gd name="T47" fmla="*/ 17 h 82"/>
              <a:gd name="T48" fmla="*/ 19 w 87"/>
              <a:gd name="T49" fmla="*/ 71 h 82"/>
              <a:gd name="T50" fmla="*/ 19 w 87"/>
              <a:gd name="T51" fmla="*/ 73 h 82"/>
              <a:gd name="T52" fmla="*/ 20 w 87"/>
              <a:gd name="T53" fmla="*/ 75 h 82"/>
              <a:gd name="T54" fmla="*/ 20 w 87"/>
              <a:gd name="T55" fmla="*/ 77 h 82"/>
              <a:gd name="T56" fmla="*/ 22 w 87"/>
              <a:gd name="T57" fmla="*/ 77 h 82"/>
              <a:gd name="T58" fmla="*/ 22 w 87"/>
              <a:gd name="T59" fmla="*/ 80 h 82"/>
              <a:gd name="T60" fmla="*/ 24 w 87"/>
              <a:gd name="T61" fmla="*/ 80 h 82"/>
              <a:gd name="T62" fmla="*/ 26 w 87"/>
              <a:gd name="T63" fmla="*/ 81 h 82"/>
              <a:gd name="T64" fmla="*/ 27 w 87"/>
              <a:gd name="T65" fmla="*/ 81 h 82"/>
              <a:gd name="T66" fmla="*/ 28 w 87"/>
              <a:gd name="T67" fmla="*/ 81 h 82"/>
              <a:gd name="T68" fmla="*/ 31 w 87"/>
              <a:gd name="T69" fmla="*/ 82 h 82"/>
              <a:gd name="T70" fmla="*/ 4 w 87"/>
              <a:gd name="T71" fmla="*/ 81 h 82"/>
              <a:gd name="T72" fmla="*/ 7 w 87"/>
              <a:gd name="T73" fmla="*/ 81 h 82"/>
              <a:gd name="T74" fmla="*/ 9 w 87"/>
              <a:gd name="T75" fmla="*/ 80 h 82"/>
              <a:gd name="T76" fmla="*/ 10 w 87"/>
              <a:gd name="T77" fmla="*/ 80 h 82"/>
              <a:gd name="T78" fmla="*/ 11 w 87"/>
              <a:gd name="T79" fmla="*/ 80 h 82"/>
              <a:gd name="T80" fmla="*/ 13 w 87"/>
              <a:gd name="T81" fmla="*/ 78 h 82"/>
              <a:gd name="T82" fmla="*/ 13 w 87"/>
              <a:gd name="T83" fmla="*/ 77 h 82"/>
              <a:gd name="T84" fmla="*/ 14 w 87"/>
              <a:gd name="T85" fmla="*/ 76 h 82"/>
              <a:gd name="T86" fmla="*/ 14 w 87"/>
              <a:gd name="T87" fmla="*/ 73 h 82"/>
              <a:gd name="T88" fmla="*/ 14 w 87"/>
              <a:gd name="T89" fmla="*/ 71 h 82"/>
              <a:gd name="T90" fmla="*/ 15 w 87"/>
              <a:gd name="T91" fmla="*/ 68 h 82"/>
              <a:gd name="T92" fmla="*/ 14 w 87"/>
              <a:gd name="T93" fmla="*/ 11 h 82"/>
              <a:gd name="T94" fmla="*/ 13 w 87"/>
              <a:gd name="T95" fmla="*/ 10 h 82"/>
              <a:gd name="T96" fmla="*/ 10 w 87"/>
              <a:gd name="T97" fmla="*/ 8 h 82"/>
              <a:gd name="T98" fmla="*/ 10 w 87"/>
              <a:gd name="T99" fmla="*/ 7 h 82"/>
              <a:gd name="T100" fmla="*/ 7 w 87"/>
              <a:gd name="T101" fmla="*/ 6 h 82"/>
              <a:gd name="T102" fmla="*/ 6 w 87"/>
              <a:gd name="T103" fmla="*/ 4 h 82"/>
              <a:gd name="T104" fmla="*/ 4 w 87"/>
              <a:gd name="T105" fmla="*/ 4 h 82"/>
              <a:gd name="T106" fmla="*/ 2 w 87"/>
              <a:gd name="T107" fmla="*/ 3 h 82"/>
              <a:gd name="T108" fmla="*/ 1 w 87"/>
              <a:gd name="T109" fmla="*/ 3 h 82"/>
              <a:gd name="T110" fmla="*/ 0 w 87"/>
              <a:gd name="T111" fmla="*/ 0 h 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7"/>
              <a:gd name="T169" fmla="*/ 0 h 82"/>
              <a:gd name="T170" fmla="*/ 87 w 87"/>
              <a:gd name="T171" fmla="*/ 82 h 8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7" h="82">
                <a:moveTo>
                  <a:pt x="0" y="0"/>
                </a:moveTo>
                <a:lnTo>
                  <a:pt x="19" y="0"/>
                </a:lnTo>
                <a:lnTo>
                  <a:pt x="70" y="63"/>
                </a:lnTo>
                <a:lnTo>
                  <a:pt x="70" y="15"/>
                </a:lnTo>
                <a:lnTo>
                  <a:pt x="70" y="13"/>
                </a:lnTo>
                <a:lnTo>
                  <a:pt x="70" y="12"/>
                </a:lnTo>
                <a:lnTo>
                  <a:pt x="70" y="11"/>
                </a:lnTo>
                <a:lnTo>
                  <a:pt x="70" y="10"/>
                </a:lnTo>
                <a:lnTo>
                  <a:pt x="69" y="10"/>
                </a:lnTo>
                <a:lnTo>
                  <a:pt x="69" y="8"/>
                </a:lnTo>
                <a:lnTo>
                  <a:pt x="69" y="7"/>
                </a:lnTo>
                <a:lnTo>
                  <a:pt x="69" y="6"/>
                </a:lnTo>
                <a:lnTo>
                  <a:pt x="67" y="4"/>
                </a:lnTo>
                <a:lnTo>
                  <a:pt x="66" y="4"/>
                </a:lnTo>
                <a:lnTo>
                  <a:pt x="65" y="3"/>
                </a:lnTo>
                <a:lnTo>
                  <a:pt x="63" y="3"/>
                </a:lnTo>
                <a:lnTo>
                  <a:pt x="62" y="3"/>
                </a:lnTo>
                <a:lnTo>
                  <a:pt x="58" y="3"/>
                </a:lnTo>
                <a:lnTo>
                  <a:pt x="58" y="0"/>
                </a:lnTo>
                <a:lnTo>
                  <a:pt x="87" y="0"/>
                </a:lnTo>
                <a:lnTo>
                  <a:pt x="87" y="3"/>
                </a:lnTo>
                <a:lnTo>
                  <a:pt x="84" y="3"/>
                </a:lnTo>
                <a:lnTo>
                  <a:pt x="83" y="3"/>
                </a:lnTo>
                <a:lnTo>
                  <a:pt x="82" y="3"/>
                </a:lnTo>
                <a:lnTo>
                  <a:pt x="80" y="3"/>
                </a:lnTo>
                <a:lnTo>
                  <a:pt x="80" y="4"/>
                </a:lnTo>
                <a:lnTo>
                  <a:pt x="79" y="4"/>
                </a:lnTo>
                <a:lnTo>
                  <a:pt x="78" y="4"/>
                </a:lnTo>
                <a:lnTo>
                  <a:pt x="76" y="4"/>
                </a:lnTo>
                <a:lnTo>
                  <a:pt x="76" y="6"/>
                </a:lnTo>
                <a:lnTo>
                  <a:pt x="76" y="7"/>
                </a:lnTo>
                <a:lnTo>
                  <a:pt x="75" y="7"/>
                </a:lnTo>
                <a:lnTo>
                  <a:pt x="75" y="8"/>
                </a:lnTo>
                <a:lnTo>
                  <a:pt x="75" y="10"/>
                </a:lnTo>
                <a:lnTo>
                  <a:pt x="75" y="11"/>
                </a:lnTo>
                <a:lnTo>
                  <a:pt x="75" y="12"/>
                </a:lnTo>
                <a:lnTo>
                  <a:pt x="75" y="13"/>
                </a:lnTo>
                <a:lnTo>
                  <a:pt x="75" y="15"/>
                </a:lnTo>
                <a:lnTo>
                  <a:pt x="75" y="82"/>
                </a:lnTo>
                <a:lnTo>
                  <a:pt x="74" y="82"/>
                </a:lnTo>
                <a:lnTo>
                  <a:pt x="19" y="17"/>
                </a:lnTo>
                <a:lnTo>
                  <a:pt x="19" y="68"/>
                </a:lnTo>
                <a:lnTo>
                  <a:pt x="19" y="71"/>
                </a:lnTo>
                <a:lnTo>
                  <a:pt x="19" y="72"/>
                </a:lnTo>
                <a:lnTo>
                  <a:pt x="19" y="73"/>
                </a:lnTo>
                <a:lnTo>
                  <a:pt x="20" y="75"/>
                </a:lnTo>
                <a:lnTo>
                  <a:pt x="20" y="76"/>
                </a:lnTo>
                <a:lnTo>
                  <a:pt x="20" y="77"/>
                </a:lnTo>
                <a:lnTo>
                  <a:pt x="22" y="77"/>
                </a:lnTo>
                <a:lnTo>
                  <a:pt x="22" y="78"/>
                </a:lnTo>
                <a:lnTo>
                  <a:pt x="22" y="80"/>
                </a:lnTo>
                <a:lnTo>
                  <a:pt x="23" y="80"/>
                </a:lnTo>
                <a:lnTo>
                  <a:pt x="24" y="80"/>
                </a:lnTo>
                <a:lnTo>
                  <a:pt x="26" y="80"/>
                </a:lnTo>
                <a:lnTo>
                  <a:pt x="26" y="81"/>
                </a:lnTo>
                <a:lnTo>
                  <a:pt x="27" y="81"/>
                </a:lnTo>
                <a:lnTo>
                  <a:pt x="28" y="81"/>
                </a:lnTo>
                <a:lnTo>
                  <a:pt x="31" y="81"/>
                </a:lnTo>
                <a:lnTo>
                  <a:pt x="31" y="82"/>
                </a:lnTo>
                <a:lnTo>
                  <a:pt x="4" y="82"/>
                </a:lnTo>
                <a:lnTo>
                  <a:pt x="4" y="81"/>
                </a:lnTo>
                <a:lnTo>
                  <a:pt x="6" y="81"/>
                </a:lnTo>
                <a:lnTo>
                  <a:pt x="7" y="81"/>
                </a:lnTo>
                <a:lnTo>
                  <a:pt x="9" y="80"/>
                </a:lnTo>
                <a:lnTo>
                  <a:pt x="10" y="80"/>
                </a:lnTo>
                <a:lnTo>
                  <a:pt x="11" y="80"/>
                </a:lnTo>
                <a:lnTo>
                  <a:pt x="13" y="80"/>
                </a:lnTo>
                <a:lnTo>
                  <a:pt x="13" y="78"/>
                </a:lnTo>
                <a:lnTo>
                  <a:pt x="13" y="77"/>
                </a:lnTo>
                <a:lnTo>
                  <a:pt x="14" y="77"/>
                </a:lnTo>
                <a:lnTo>
                  <a:pt x="14" y="76"/>
                </a:lnTo>
                <a:lnTo>
                  <a:pt x="14" y="75"/>
                </a:lnTo>
                <a:lnTo>
                  <a:pt x="14" y="73"/>
                </a:lnTo>
                <a:lnTo>
                  <a:pt x="14" y="72"/>
                </a:lnTo>
                <a:lnTo>
                  <a:pt x="14" y="71"/>
                </a:lnTo>
                <a:lnTo>
                  <a:pt x="14" y="69"/>
                </a:lnTo>
                <a:lnTo>
                  <a:pt x="15" y="68"/>
                </a:lnTo>
                <a:lnTo>
                  <a:pt x="15" y="12"/>
                </a:lnTo>
                <a:lnTo>
                  <a:pt x="14" y="11"/>
                </a:lnTo>
                <a:lnTo>
                  <a:pt x="13" y="11"/>
                </a:lnTo>
                <a:lnTo>
                  <a:pt x="13" y="10"/>
                </a:lnTo>
                <a:lnTo>
                  <a:pt x="11" y="8"/>
                </a:lnTo>
                <a:lnTo>
                  <a:pt x="10" y="8"/>
                </a:lnTo>
                <a:lnTo>
                  <a:pt x="10" y="7"/>
                </a:lnTo>
                <a:lnTo>
                  <a:pt x="9" y="7"/>
                </a:lnTo>
                <a:lnTo>
                  <a:pt x="7" y="6"/>
                </a:lnTo>
                <a:lnTo>
                  <a:pt x="7" y="4"/>
                </a:lnTo>
                <a:lnTo>
                  <a:pt x="6" y="4"/>
                </a:lnTo>
                <a:lnTo>
                  <a:pt x="5" y="4"/>
                </a:lnTo>
                <a:lnTo>
                  <a:pt x="4" y="4"/>
                </a:lnTo>
                <a:lnTo>
                  <a:pt x="2" y="3"/>
                </a:lnTo>
                <a:lnTo>
                  <a:pt x="1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2" name="Rectangle 19"/>
          <p:cNvSpPr>
            <a:spLocks noChangeArrowheads="1"/>
          </p:cNvSpPr>
          <p:nvPr/>
        </p:nvSpPr>
        <p:spPr bwMode="auto">
          <a:xfrm>
            <a:off x="3503613" y="2232025"/>
            <a:ext cx="73025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03" name="Rectangle 20"/>
          <p:cNvSpPr>
            <a:spLocks noChangeArrowheads="1"/>
          </p:cNvSpPr>
          <p:nvPr/>
        </p:nvSpPr>
        <p:spPr bwMode="auto">
          <a:xfrm>
            <a:off x="4057650" y="3062288"/>
            <a:ext cx="5842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04" name="Rectangle 21"/>
          <p:cNvSpPr>
            <a:spLocks noChangeArrowheads="1"/>
          </p:cNvSpPr>
          <p:nvPr/>
        </p:nvSpPr>
        <p:spPr bwMode="auto">
          <a:xfrm>
            <a:off x="4057650" y="3071813"/>
            <a:ext cx="4445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Name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05" name="Rectangle 22"/>
          <p:cNvSpPr>
            <a:spLocks noChangeArrowheads="1"/>
          </p:cNvSpPr>
          <p:nvPr/>
        </p:nvSpPr>
        <p:spPr bwMode="auto">
          <a:xfrm>
            <a:off x="3748088" y="4306888"/>
            <a:ext cx="57467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06" name="Rectangle 23"/>
          <p:cNvSpPr>
            <a:spLocks noChangeArrowheads="1"/>
          </p:cNvSpPr>
          <p:nvPr/>
        </p:nvSpPr>
        <p:spPr bwMode="auto">
          <a:xfrm>
            <a:off x="3641725" y="4527550"/>
            <a:ext cx="8064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07" name="Rectangle 24"/>
          <p:cNvSpPr>
            <a:spLocks noChangeArrowheads="1"/>
          </p:cNvSpPr>
          <p:nvPr/>
        </p:nvSpPr>
        <p:spPr bwMode="auto">
          <a:xfrm>
            <a:off x="488950" y="4665663"/>
            <a:ext cx="11938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08" name="Rectangle 25"/>
          <p:cNvSpPr>
            <a:spLocks noChangeArrowheads="1"/>
          </p:cNvSpPr>
          <p:nvPr/>
        </p:nvSpPr>
        <p:spPr bwMode="auto">
          <a:xfrm>
            <a:off x="304800" y="5273675"/>
            <a:ext cx="1171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Chemical Class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09" name="Freeform 26"/>
          <p:cNvSpPr>
            <a:spLocks/>
          </p:cNvSpPr>
          <p:nvPr/>
        </p:nvSpPr>
        <p:spPr bwMode="auto">
          <a:xfrm>
            <a:off x="1981200" y="5334000"/>
            <a:ext cx="128588" cy="130175"/>
          </a:xfrm>
          <a:custGeom>
            <a:avLst/>
            <a:gdLst>
              <a:gd name="T0" fmla="*/ 0 w 81"/>
              <a:gd name="T1" fmla="*/ 82 h 82"/>
              <a:gd name="T2" fmla="*/ 81 w 81"/>
              <a:gd name="T3" fmla="*/ 40 h 82"/>
              <a:gd name="T4" fmla="*/ 0 w 81"/>
              <a:gd name="T5" fmla="*/ 0 h 82"/>
              <a:gd name="T6" fmla="*/ 0 w 81"/>
              <a:gd name="T7" fmla="*/ 82 h 82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82"/>
              <a:gd name="T14" fmla="*/ 81 w 81"/>
              <a:gd name="T15" fmla="*/ 82 h 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82">
                <a:moveTo>
                  <a:pt x="0" y="82"/>
                </a:moveTo>
                <a:lnTo>
                  <a:pt x="81" y="40"/>
                </a:lnTo>
                <a:lnTo>
                  <a:pt x="0" y="0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0" name="Line 27"/>
          <p:cNvSpPr>
            <a:spLocks noChangeShapeType="1"/>
          </p:cNvSpPr>
          <p:nvPr/>
        </p:nvSpPr>
        <p:spPr bwMode="auto">
          <a:xfrm flipH="1">
            <a:off x="3562350" y="3254375"/>
            <a:ext cx="492125" cy="33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1" name="Freeform 28"/>
          <p:cNvSpPr>
            <a:spLocks/>
          </p:cNvSpPr>
          <p:nvPr/>
        </p:nvSpPr>
        <p:spPr bwMode="auto">
          <a:xfrm>
            <a:off x="3459163" y="3524250"/>
            <a:ext cx="142875" cy="125413"/>
          </a:xfrm>
          <a:custGeom>
            <a:avLst/>
            <a:gdLst>
              <a:gd name="T0" fmla="*/ 45 w 90"/>
              <a:gd name="T1" fmla="*/ 0 h 79"/>
              <a:gd name="T2" fmla="*/ 0 w 90"/>
              <a:gd name="T3" fmla="*/ 79 h 79"/>
              <a:gd name="T4" fmla="*/ 90 w 90"/>
              <a:gd name="T5" fmla="*/ 69 h 79"/>
              <a:gd name="T6" fmla="*/ 45 w 90"/>
              <a:gd name="T7" fmla="*/ 0 h 79"/>
              <a:gd name="T8" fmla="*/ 0 60000 65536"/>
              <a:gd name="T9" fmla="*/ 0 60000 65536"/>
              <a:gd name="T10" fmla="*/ 0 60000 65536"/>
              <a:gd name="T11" fmla="*/ 0 60000 65536"/>
              <a:gd name="T12" fmla="*/ 0 w 90"/>
              <a:gd name="T13" fmla="*/ 0 h 79"/>
              <a:gd name="T14" fmla="*/ 90 w 90"/>
              <a:gd name="T15" fmla="*/ 79 h 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0" h="79">
                <a:moveTo>
                  <a:pt x="45" y="0"/>
                </a:moveTo>
                <a:lnTo>
                  <a:pt x="0" y="79"/>
                </a:lnTo>
                <a:lnTo>
                  <a:pt x="90" y="69"/>
                </a:lnTo>
                <a:lnTo>
                  <a:pt x="4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2" name="Rectangle 29"/>
          <p:cNvSpPr>
            <a:spLocks noChangeArrowheads="1"/>
          </p:cNvSpPr>
          <p:nvPr/>
        </p:nvSpPr>
        <p:spPr bwMode="auto">
          <a:xfrm>
            <a:off x="5254625" y="2201863"/>
            <a:ext cx="587375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13" name="Rectangle 30"/>
          <p:cNvSpPr>
            <a:spLocks noChangeArrowheads="1"/>
          </p:cNvSpPr>
          <p:nvPr/>
        </p:nvSpPr>
        <p:spPr bwMode="auto">
          <a:xfrm>
            <a:off x="7556500" y="2211388"/>
            <a:ext cx="5715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Symbol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14" name="Rectangle 31"/>
          <p:cNvSpPr>
            <a:spLocks noChangeArrowheads="1"/>
          </p:cNvSpPr>
          <p:nvPr/>
        </p:nvSpPr>
        <p:spPr bwMode="auto">
          <a:xfrm>
            <a:off x="4810125" y="2720975"/>
            <a:ext cx="8270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15" name="Rectangle 32"/>
          <p:cNvSpPr>
            <a:spLocks noChangeArrowheads="1"/>
          </p:cNvSpPr>
          <p:nvPr/>
        </p:nvSpPr>
        <p:spPr bwMode="auto">
          <a:xfrm>
            <a:off x="4810125" y="2514600"/>
            <a:ext cx="7207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Chemical</a:t>
            </a:r>
          </a:p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Number  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16" name="Line 33"/>
          <p:cNvSpPr>
            <a:spLocks noChangeShapeType="1"/>
          </p:cNvSpPr>
          <p:nvPr/>
        </p:nvSpPr>
        <p:spPr bwMode="auto">
          <a:xfrm>
            <a:off x="5486400" y="2819400"/>
            <a:ext cx="614363" cy="815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7" name="Freeform 34"/>
          <p:cNvSpPr>
            <a:spLocks/>
          </p:cNvSpPr>
          <p:nvPr/>
        </p:nvSpPr>
        <p:spPr bwMode="auto">
          <a:xfrm>
            <a:off x="6042025" y="3594100"/>
            <a:ext cx="130175" cy="139700"/>
          </a:xfrm>
          <a:custGeom>
            <a:avLst/>
            <a:gdLst>
              <a:gd name="T0" fmla="*/ 0 w 82"/>
              <a:gd name="T1" fmla="*/ 48 h 88"/>
              <a:gd name="T2" fmla="*/ 82 w 82"/>
              <a:gd name="T3" fmla="*/ 88 h 88"/>
              <a:gd name="T4" fmla="*/ 67 w 82"/>
              <a:gd name="T5" fmla="*/ 0 h 88"/>
              <a:gd name="T6" fmla="*/ 0 w 82"/>
              <a:gd name="T7" fmla="*/ 48 h 88"/>
              <a:gd name="T8" fmla="*/ 0 60000 65536"/>
              <a:gd name="T9" fmla="*/ 0 60000 65536"/>
              <a:gd name="T10" fmla="*/ 0 60000 65536"/>
              <a:gd name="T11" fmla="*/ 0 60000 65536"/>
              <a:gd name="T12" fmla="*/ 0 w 82"/>
              <a:gd name="T13" fmla="*/ 0 h 88"/>
              <a:gd name="T14" fmla="*/ 82 w 82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" h="88">
                <a:moveTo>
                  <a:pt x="0" y="48"/>
                </a:moveTo>
                <a:lnTo>
                  <a:pt x="82" y="88"/>
                </a:lnTo>
                <a:lnTo>
                  <a:pt x="67" y="0"/>
                </a:lnTo>
                <a:lnTo>
                  <a:pt x="0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8" name="Rectangle 35"/>
          <p:cNvSpPr>
            <a:spLocks noChangeArrowheads="1"/>
          </p:cNvSpPr>
          <p:nvPr/>
        </p:nvSpPr>
        <p:spPr bwMode="auto">
          <a:xfrm>
            <a:off x="4624388" y="4665663"/>
            <a:ext cx="11938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19" name="Rectangle 36"/>
          <p:cNvSpPr>
            <a:spLocks noChangeArrowheads="1"/>
          </p:cNvSpPr>
          <p:nvPr/>
        </p:nvSpPr>
        <p:spPr bwMode="auto">
          <a:xfrm>
            <a:off x="4410075" y="5348288"/>
            <a:ext cx="1171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Chemical Class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20" name="Line 37"/>
          <p:cNvSpPr>
            <a:spLocks noChangeShapeType="1"/>
          </p:cNvSpPr>
          <p:nvPr/>
        </p:nvSpPr>
        <p:spPr bwMode="auto">
          <a:xfrm>
            <a:off x="5649913" y="5499100"/>
            <a:ext cx="569913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1" name="Freeform 38"/>
          <p:cNvSpPr>
            <a:spLocks/>
          </p:cNvSpPr>
          <p:nvPr/>
        </p:nvSpPr>
        <p:spPr bwMode="auto">
          <a:xfrm>
            <a:off x="6215063" y="5424488"/>
            <a:ext cx="127000" cy="130175"/>
          </a:xfrm>
          <a:custGeom>
            <a:avLst/>
            <a:gdLst>
              <a:gd name="T0" fmla="*/ 0 w 80"/>
              <a:gd name="T1" fmla="*/ 82 h 82"/>
              <a:gd name="T2" fmla="*/ 80 w 80"/>
              <a:gd name="T3" fmla="*/ 40 h 82"/>
              <a:gd name="T4" fmla="*/ 0 w 80"/>
              <a:gd name="T5" fmla="*/ 0 h 82"/>
              <a:gd name="T6" fmla="*/ 0 w 80"/>
              <a:gd name="T7" fmla="*/ 82 h 82"/>
              <a:gd name="T8" fmla="*/ 0 60000 65536"/>
              <a:gd name="T9" fmla="*/ 0 60000 65536"/>
              <a:gd name="T10" fmla="*/ 0 60000 65536"/>
              <a:gd name="T11" fmla="*/ 0 60000 65536"/>
              <a:gd name="T12" fmla="*/ 0 w 80"/>
              <a:gd name="T13" fmla="*/ 0 h 82"/>
              <a:gd name="T14" fmla="*/ 80 w 80"/>
              <a:gd name="T15" fmla="*/ 82 h 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" h="82">
                <a:moveTo>
                  <a:pt x="0" y="82"/>
                </a:moveTo>
                <a:lnTo>
                  <a:pt x="80" y="40"/>
                </a:lnTo>
                <a:lnTo>
                  <a:pt x="0" y="0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2" name="Rectangle 39"/>
          <p:cNvSpPr>
            <a:spLocks noChangeArrowheads="1"/>
          </p:cNvSpPr>
          <p:nvPr/>
        </p:nvSpPr>
        <p:spPr bwMode="auto">
          <a:xfrm>
            <a:off x="7908925" y="4405313"/>
            <a:ext cx="573088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23" name="Rectangle 40"/>
          <p:cNvSpPr>
            <a:spLocks noChangeArrowheads="1"/>
          </p:cNvSpPr>
          <p:nvPr/>
        </p:nvSpPr>
        <p:spPr bwMode="auto">
          <a:xfrm>
            <a:off x="7800975" y="4625975"/>
            <a:ext cx="808038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400" b="0">
              <a:latin typeface="Times" charset="0"/>
            </a:endParaRPr>
          </a:p>
        </p:txBody>
      </p:sp>
      <p:sp>
        <p:nvSpPr>
          <p:cNvPr id="33824" name="Rectangle 41"/>
          <p:cNvSpPr>
            <a:spLocks noChangeArrowheads="1"/>
          </p:cNvSpPr>
          <p:nvPr/>
        </p:nvSpPr>
        <p:spPr bwMode="auto">
          <a:xfrm>
            <a:off x="3505200" y="2225675"/>
            <a:ext cx="5715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rgbClr val="000099"/>
                </a:solidFill>
                <a:latin typeface="Times New Roman" charset="0"/>
              </a:rPr>
              <a:t>Symbol</a:t>
            </a:r>
            <a:endParaRPr lang="en-US" altLang="en-US" b="0">
              <a:solidFill>
                <a:srgbClr val="000099"/>
              </a:solidFill>
            </a:endParaRPr>
          </a:p>
        </p:txBody>
      </p:sp>
      <p:sp>
        <p:nvSpPr>
          <p:cNvPr id="33825" name="Line 42"/>
          <p:cNvSpPr>
            <a:spLocks noChangeShapeType="1"/>
          </p:cNvSpPr>
          <p:nvPr/>
        </p:nvSpPr>
        <p:spPr bwMode="auto">
          <a:xfrm flipH="1">
            <a:off x="7080250" y="2438400"/>
            <a:ext cx="742950" cy="369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6" name="Freeform 43"/>
          <p:cNvSpPr>
            <a:spLocks/>
          </p:cNvSpPr>
          <p:nvPr/>
        </p:nvSpPr>
        <p:spPr bwMode="auto">
          <a:xfrm rot="1157402">
            <a:off x="6985000" y="2759075"/>
            <a:ext cx="136525" cy="136525"/>
          </a:xfrm>
          <a:custGeom>
            <a:avLst/>
            <a:gdLst>
              <a:gd name="T0" fmla="*/ 28 w 86"/>
              <a:gd name="T1" fmla="*/ 0 h 86"/>
              <a:gd name="T2" fmla="*/ 0 w 86"/>
              <a:gd name="T3" fmla="*/ 86 h 86"/>
              <a:gd name="T4" fmla="*/ 86 w 86"/>
              <a:gd name="T5" fmla="*/ 57 h 86"/>
              <a:gd name="T6" fmla="*/ 28 w 86"/>
              <a:gd name="T7" fmla="*/ 0 h 86"/>
              <a:gd name="T8" fmla="*/ 0 60000 65536"/>
              <a:gd name="T9" fmla="*/ 0 60000 65536"/>
              <a:gd name="T10" fmla="*/ 0 60000 65536"/>
              <a:gd name="T11" fmla="*/ 0 60000 65536"/>
              <a:gd name="T12" fmla="*/ 0 w 86"/>
              <a:gd name="T13" fmla="*/ 0 h 86"/>
              <a:gd name="T14" fmla="*/ 86 w 86"/>
              <a:gd name="T15" fmla="*/ 86 h 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" h="86">
                <a:moveTo>
                  <a:pt x="28" y="0"/>
                </a:moveTo>
                <a:lnTo>
                  <a:pt x="0" y="86"/>
                </a:lnTo>
                <a:lnTo>
                  <a:pt x="86" y="57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7" name="Line 44"/>
          <p:cNvSpPr>
            <a:spLocks noChangeShapeType="1"/>
          </p:cNvSpPr>
          <p:nvPr/>
        </p:nvSpPr>
        <p:spPr bwMode="auto">
          <a:xfrm>
            <a:off x="1524000" y="5410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8" name="Line 45"/>
          <p:cNvSpPr>
            <a:spLocks noChangeShapeType="1"/>
          </p:cNvSpPr>
          <p:nvPr/>
        </p:nvSpPr>
        <p:spPr bwMode="auto">
          <a:xfrm flipH="1">
            <a:off x="2982913" y="2438400"/>
            <a:ext cx="742950" cy="369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9" name="Freeform 46"/>
          <p:cNvSpPr>
            <a:spLocks/>
          </p:cNvSpPr>
          <p:nvPr/>
        </p:nvSpPr>
        <p:spPr bwMode="auto">
          <a:xfrm rot="1157402">
            <a:off x="2895600" y="2759075"/>
            <a:ext cx="136525" cy="136525"/>
          </a:xfrm>
          <a:custGeom>
            <a:avLst/>
            <a:gdLst>
              <a:gd name="T0" fmla="*/ 28 w 86"/>
              <a:gd name="T1" fmla="*/ 0 h 86"/>
              <a:gd name="T2" fmla="*/ 0 w 86"/>
              <a:gd name="T3" fmla="*/ 86 h 86"/>
              <a:gd name="T4" fmla="*/ 86 w 86"/>
              <a:gd name="T5" fmla="*/ 57 h 86"/>
              <a:gd name="T6" fmla="*/ 28 w 86"/>
              <a:gd name="T7" fmla="*/ 0 h 86"/>
              <a:gd name="T8" fmla="*/ 0 60000 65536"/>
              <a:gd name="T9" fmla="*/ 0 60000 65536"/>
              <a:gd name="T10" fmla="*/ 0 60000 65536"/>
              <a:gd name="T11" fmla="*/ 0 60000 65536"/>
              <a:gd name="T12" fmla="*/ 0 w 86"/>
              <a:gd name="T13" fmla="*/ 0 h 86"/>
              <a:gd name="T14" fmla="*/ 86 w 86"/>
              <a:gd name="T15" fmla="*/ 86 h 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" h="86">
                <a:moveTo>
                  <a:pt x="28" y="0"/>
                </a:moveTo>
                <a:lnTo>
                  <a:pt x="0" y="86"/>
                </a:lnTo>
                <a:lnTo>
                  <a:pt x="86" y="57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UN and NA Placards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Unit 2: Fire Safety and Utility Controls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6A284060-0DF1-4C7A-B3FE-40655C9F7E58}" type="slidenum">
              <a:rPr lang="en-US" altLang="en-US" b="0" smtClean="0"/>
              <a:pPr eaLnBrk="1" hangingPunct="1"/>
              <a:t>30</a:t>
            </a:fld>
            <a:endParaRPr lang="en-US" altLang="en-US" b="0" smtClean="0"/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267200"/>
            <a:ext cx="8229600" cy="1600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mtClean="0"/>
              <a:t>Remember!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mtClean="0"/>
              <a:t>All hazardous material placards are </a:t>
            </a:r>
            <a:br>
              <a:rPr lang="en-US" altLang="en-US" smtClean="0"/>
            </a:br>
            <a:r>
              <a:rPr lang="en-US" altLang="en-US" smtClean="0"/>
              <a:t>a stop sign for CERTs</a:t>
            </a:r>
          </a:p>
        </p:txBody>
      </p:sp>
      <p:pic>
        <p:nvPicPr>
          <p:cNvPr id="34822" name="Picture 4" descr="Stop sig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3733800" cy="2482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Greater Than 1?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59343D33-619B-4B5B-857F-B53AE1C1EA1B}" type="slidenum">
              <a:rPr lang="en-US" altLang="en-US" b="0" smtClean="0"/>
              <a:pPr eaLnBrk="1" hangingPunct="1"/>
              <a:t>31</a:t>
            </a:fld>
            <a:endParaRPr lang="en-US" altLang="en-US" b="0" smtClean="0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Unit Summary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305800" cy="45259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You should know:</a:t>
            </a:r>
          </a:p>
          <a:p>
            <a:pPr lvl="1" eaLnBrk="1" hangingPunct="1"/>
            <a:r>
              <a:rPr lang="en-US" altLang="en-US" sz="2400" smtClean="0"/>
              <a:t>Keys to effective fire suppression</a:t>
            </a:r>
          </a:p>
          <a:p>
            <a:pPr lvl="1" eaLnBrk="1" hangingPunct="1"/>
            <a:r>
              <a:rPr lang="en-US" altLang="en-US" sz="2400" smtClean="0"/>
              <a:t>CERT sizeup and fire sizeup considerations</a:t>
            </a:r>
          </a:p>
          <a:p>
            <a:pPr lvl="1" eaLnBrk="1" hangingPunct="1"/>
            <a:r>
              <a:rPr lang="en-US" altLang="en-US" sz="2400" smtClean="0"/>
              <a:t>Classes of fire and types of fire extinguishers</a:t>
            </a:r>
          </a:p>
          <a:p>
            <a:pPr lvl="1" eaLnBrk="1" hangingPunct="1"/>
            <a:r>
              <a:rPr lang="en-US" altLang="en-US" sz="2400" smtClean="0"/>
              <a:t>P.A.S.S.</a:t>
            </a:r>
          </a:p>
          <a:p>
            <a:pPr lvl="1" eaLnBrk="1" hangingPunct="1"/>
            <a:r>
              <a:rPr lang="en-US" altLang="en-US" sz="2400" smtClean="0"/>
              <a:t>How to identify hazardous materials</a:t>
            </a:r>
          </a:p>
          <a:p>
            <a:pPr eaLnBrk="1" hangingPunct="1">
              <a:buFont typeface="Arial" charset="0"/>
              <a:buNone/>
            </a:pPr>
            <a:endParaRPr lang="en-US" altLang="en-US" sz="2800" smtClean="0"/>
          </a:p>
          <a:p>
            <a:pPr algn="ctr" eaLnBrk="1" hangingPunct="1">
              <a:buFont typeface="Arial" charset="0"/>
              <a:buNone/>
            </a:pPr>
            <a:r>
              <a:rPr lang="en-US" altLang="en-US" sz="2800" b="1" smtClean="0"/>
              <a:t>Always follow the safety rules established for CERTs – personal safety comes first!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C4622F70-86F7-4711-86FF-F8708E4D3316}" type="slidenum">
              <a:rPr lang="en-US" altLang="en-US" b="0" smtClean="0"/>
              <a:pPr eaLnBrk="1" hangingPunct="1"/>
              <a:t>32</a:t>
            </a:fld>
            <a:endParaRPr lang="en-US" altLang="en-US" b="0" smtClean="0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Homework Assignment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305800" cy="4525962"/>
          </a:xfrm>
        </p:spPr>
        <p:txBody>
          <a:bodyPr/>
          <a:lstStyle/>
          <a:p>
            <a:pPr marL="609600" indent="-609600" eaLnBrk="1" hangingPunct="1">
              <a:buFont typeface="Wingdings" charset="2"/>
              <a:buAutoNum type="arabicPeriod"/>
            </a:pPr>
            <a:r>
              <a:rPr lang="en-US" altLang="en-US" smtClean="0"/>
              <a:t>Read unit to be covered in next session</a:t>
            </a:r>
          </a:p>
          <a:p>
            <a:pPr marL="609600" indent="-609600" eaLnBrk="1" hangingPunct="1">
              <a:buFont typeface="Wingdings" charset="2"/>
              <a:buAutoNum type="arabicPeriod"/>
            </a:pPr>
            <a:r>
              <a:rPr lang="en-US" altLang="en-US" smtClean="0"/>
              <a:t>Bring necessary supplies to next session</a:t>
            </a:r>
          </a:p>
          <a:p>
            <a:pPr marL="609600" indent="-609600" eaLnBrk="1" hangingPunct="1">
              <a:buFont typeface="Wingdings" charset="2"/>
              <a:buAutoNum type="arabicPeriod"/>
            </a:pPr>
            <a:r>
              <a:rPr lang="en-US" altLang="en-US" smtClean="0"/>
              <a:t>Wear appropriate clothes to next session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5225"/>
            <a:ext cx="39624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87034E2A-EBE3-46CE-8B2D-7A941FD89474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Role of CERTs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CERTs play very important role in fire safety by:</a:t>
            </a:r>
          </a:p>
          <a:p>
            <a:pPr lvl="1" eaLnBrk="1" hangingPunct="1"/>
            <a:r>
              <a:rPr lang="en-US" altLang="en-US" smtClean="0"/>
              <a:t>Extinguishing small fires</a:t>
            </a:r>
          </a:p>
          <a:p>
            <a:pPr lvl="1" eaLnBrk="1" hangingPunct="1"/>
            <a:r>
              <a:rPr lang="en-US" altLang="en-US" smtClean="0"/>
              <a:t>Preventing additional fires by removing fuel sources</a:t>
            </a:r>
          </a:p>
          <a:p>
            <a:pPr lvl="1" eaLnBrk="1" hangingPunct="1"/>
            <a:r>
              <a:rPr lang="en-US" altLang="en-US" smtClean="0"/>
              <a:t>Shutting off utilities</a:t>
            </a:r>
          </a:p>
          <a:p>
            <a:pPr lvl="1" eaLnBrk="1" hangingPunct="1"/>
            <a:r>
              <a:rPr lang="en-US" altLang="en-US" smtClean="0"/>
              <a:t>Assisting with evacuations, when necessary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3200" y="6248400"/>
            <a:ext cx="35814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36F9EDD4-039C-4078-8987-02DE902F56DE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CERT Priorities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Help in emergencies before professional responders arrive </a:t>
            </a:r>
          </a:p>
          <a:p>
            <a:pPr eaLnBrk="1" hangingPunct="1"/>
            <a:r>
              <a:rPr lang="en-US" altLang="en-US" sz="2800" smtClean="0"/>
              <a:t>Rescuer safety is number one priority</a:t>
            </a:r>
          </a:p>
          <a:p>
            <a:pPr lvl="1" eaLnBrk="1" hangingPunct="1"/>
            <a:r>
              <a:rPr lang="en-US" altLang="en-US" sz="2400" smtClean="0"/>
              <a:t>Always work with a buddy</a:t>
            </a:r>
          </a:p>
          <a:p>
            <a:pPr lvl="1" eaLnBrk="1" hangingPunct="1"/>
            <a:r>
              <a:rPr lang="en-US" altLang="en-US" sz="2400" smtClean="0"/>
              <a:t>Always wear safety equipment</a:t>
            </a:r>
          </a:p>
          <a:p>
            <a:pPr algn="ctr" eaLnBrk="1" hangingPunct="1">
              <a:buFont typeface="Arial" charset="0"/>
              <a:buNone/>
            </a:pPr>
            <a:endParaRPr lang="en-US" altLang="en-US" sz="1400" b="1" smtClean="0"/>
          </a:p>
          <a:p>
            <a:pPr algn="ctr" eaLnBrk="1" hangingPunct="1">
              <a:buFont typeface="Arial" charset="0"/>
              <a:buNone/>
            </a:pPr>
            <a:r>
              <a:rPr lang="en-US" altLang="en-US" sz="3400" b="1" smtClean="0"/>
              <a:t>CERT Goal: </a:t>
            </a:r>
          </a:p>
          <a:p>
            <a:pPr algn="ctr" eaLnBrk="1" hangingPunct="1">
              <a:buFont typeface="Arial" charset="0"/>
              <a:buNone/>
            </a:pPr>
            <a:r>
              <a:rPr lang="en-US" altLang="en-US" sz="3400" b="1" smtClean="0"/>
              <a:t>Do the greatest good for </a:t>
            </a:r>
          </a:p>
          <a:p>
            <a:pPr algn="ctr" eaLnBrk="1" hangingPunct="1">
              <a:buFont typeface="Arial" charset="0"/>
              <a:buNone/>
            </a:pPr>
            <a:r>
              <a:rPr lang="en-US" altLang="en-US" sz="3400" b="1" smtClean="0"/>
              <a:t>the greatest number</a:t>
            </a:r>
            <a:endParaRPr lang="en-US" altLang="en-US" sz="2800" smtClean="0"/>
          </a:p>
          <a:p>
            <a:pPr eaLnBrk="1" hangingPunct="1">
              <a:buFont typeface="Arial" charset="0"/>
              <a:buNone/>
            </a:pPr>
            <a:endParaRPr lang="en-US" altLang="en-US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9A1770B0-6E46-478A-8D5E-1E17EF2E95D8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pic>
        <p:nvPicPr>
          <p:cNvPr id="10245" name="Picture 4" descr="Fire Triangle showing Fuel, Oxygen and Heat, combining to form a chemical reactio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0" y="1600200"/>
            <a:ext cx="3937000" cy="3949700"/>
          </a:xfr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57200" y="1676400"/>
            <a:ext cx="2438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</a:pPr>
            <a:r>
              <a:rPr lang="en-US" altLang="en-US" sz="3200" b="0"/>
              <a:t>Heat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</a:pPr>
            <a:r>
              <a:rPr lang="en-US" altLang="en-US" sz="3200" b="0"/>
              <a:t>Fuel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</a:pPr>
            <a:r>
              <a:rPr lang="en-US" altLang="en-US" sz="3200" b="0"/>
              <a:t>Oxygen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The Fire Triangle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AAEF0717-D77F-468A-AEFE-E406163A4CFE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5 Classes of Fire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A:  Ordinary combustibles</a:t>
            </a:r>
          </a:p>
          <a:p>
            <a:pPr eaLnBrk="1" hangingPunct="1"/>
            <a:r>
              <a:rPr lang="en-US" altLang="en-US" smtClean="0"/>
              <a:t>B:  Flammable and combustible liquids</a:t>
            </a:r>
          </a:p>
          <a:p>
            <a:pPr eaLnBrk="1" hangingPunct="1"/>
            <a:r>
              <a:rPr lang="en-US" altLang="en-US" smtClean="0"/>
              <a:t>C:  Energized electrical equipment</a:t>
            </a:r>
          </a:p>
          <a:p>
            <a:pPr eaLnBrk="1" hangingPunct="1"/>
            <a:r>
              <a:rPr lang="en-US" altLang="en-US" smtClean="0"/>
              <a:t>D:  Combustible metals</a:t>
            </a:r>
          </a:p>
          <a:p>
            <a:pPr eaLnBrk="1" hangingPunct="1"/>
            <a:r>
              <a:rPr lang="en-US" altLang="en-US" smtClean="0"/>
              <a:t>K:  Cooking oils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913668B8-E6E7-48D8-97E1-15978F6FCF33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pic>
        <p:nvPicPr>
          <p:cNvPr id="12294" name="Picture 4" descr="Overused plug with too many co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3235325" cy="4522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419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Avoid the “electrical octopus”</a:t>
            </a:r>
          </a:p>
          <a:p>
            <a:pPr eaLnBrk="1" hangingPunct="1"/>
            <a:r>
              <a:rPr lang="en-US" altLang="en-US" smtClean="0"/>
              <a:t>Don’t run cords under carpets</a:t>
            </a:r>
          </a:p>
          <a:p>
            <a:pPr eaLnBrk="1" hangingPunct="1"/>
            <a:r>
              <a:rPr lang="en-US" altLang="en-US" smtClean="0"/>
              <a:t>Check for and replace broken or frayed cords</a:t>
            </a:r>
          </a:p>
          <a:p>
            <a:pPr eaLnBrk="1" hangingPunct="1"/>
            <a:r>
              <a:rPr lang="en-US" altLang="en-US" smtClean="0"/>
              <a:t>Maintain appliances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Reducing Electrical Hazards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 </a:t>
            </a:r>
          </a:p>
          <a:p>
            <a:pPr eaLnBrk="1" hangingPunct="1"/>
            <a:r>
              <a:rPr lang="en-US" altLang="en-US" b="0" smtClean="0"/>
              <a:t>Unit 2: Fire Safety and Utility Controls</a:t>
            </a: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2-</a:t>
            </a:r>
            <a:fld id="{129CC1B2-7982-4C0E-92A8-EC701EC30B4D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Electrical Emergencies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where power shutoffs are for:</a:t>
            </a:r>
          </a:p>
          <a:p>
            <a:pPr lvl="1" eaLnBrk="1" hangingPunct="1"/>
            <a:r>
              <a:rPr lang="en-US" altLang="en-US" smtClean="0"/>
              <a:t>Appliances</a:t>
            </a:r>
          </a:p>
          <a:p>
            <a:pPr lvl="1" eaLnBrk="1" hangingPunct="1"/>
            <a:r>
              <a:rPr lang="en-US" altLang="en-US" smtClean="0"/>
              <a:t>Circuit breakers</a:t>
            </a:r>
          </a:p>
          <a:p>
            <a:pPr lvl="1" eaLnBrk="1" hangingPunct="1"/>
            <a:r>
              <a:rPr lang="en-US" altLang="en-US" smtClean="0"/>
              <a:t>Fuses</a:t>
            </a:r>
          </a:p>
          <a:p>
            <a:pPr eaLnBrk="1" hangingPunct="1"/>
            <a:r>
              <a:rPr lang="en-US" altLang="en-US" smtClean="0"/>
              <a:t>Post shutoff directions next to all utilities</a:t>
            </a:r>
          </a:p>
          <a:p>
            <a:pPr eaLnBrk="1" hangingPunct="1"/>
            <a:r>
              <a:rPr lang="en-US" altLang="en-US" smtClean="0"/>
              <a:t>Know procedures for turning power back on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ire Safety and Utility Control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Unit Objectives&amp;quot;&quot;/&gt;&lt;property id=&quot;20307&quot; value=&quot;275&quot;/&gt;&lt;/object&gt;&lt;object type=&quot;3&quot; unique_id=&quot;10006&quot;&gt;&lt;property id=&quot;20148&quot; value=&quot;5&quot;/&gt;&lt;property id=&quot;20300&quot; value=&quot;Slide 3 - &amp;quot;Unit Topic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Role of CERTs&amp;quot;&quot;/&gt;&lt;property id=&quot;20307&quot; value=&quot;257&quot;/&gt;&lt;/object&gt;&lt;object type=&quot;3&quot; unique_id=&quot;10008&quot;&gt;&lt;property id=&quot;20148&quot; value=&quot;5&quot;/&gt;&lt;property id=&quot;20300&quot; value=&quot;Slide 5 - &amp;quot;CERT Priorities&amp;quot;&quot;/&gt;&lt;property id=&quot;20307&quot; value=&quot;258&quot;/&gt;&lt;/object&gt;&lt;object type=&quot;3&quot; unique_id=&quot;10009&quot;&gt;&lt;property id=&quot;20148&quot; value=&quot;5&quot;/&gt;&lt;property id=&quot;20300&quot; value=&quot;Slide 6 - &amp;quot;The Fire Triangle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5 Classes of Fire&amp;quot;&quot;/&gt;&lt;property id=&quot;20307&quot; value=&quot;264&quot;/&gt;&lt;/object&gt;&lt;object type=&quot;3&quot; unique_id=&quot;10011&quot;&gt;&lt;property id=&quot;20148&quot; value=&quot;5&quot;/&gt;&lt;property id=&quot;20300&quot; value=&quot;Slide 8 - &amp;quot;Reducing Electrical Hazards&amp;quot;&quot;/&gt;&lt;property id=&quot;20307&quot; value=&quot;261&quot;/&gt;&lt;/object&gt;&lt;object type=&quot;3&quot; unique_id=&quot;10012&quot;&gt;&lt;property id=&quot;20148&quot; value=&quot;5&quot;/&gt;&lt;property id=&quot;20300&quot; value=&quot;Slide 9 - &amp;quot;Electrical Emergencies&amp;quot;&quot;/&gt;&lt;property id=&quot;20307&quot; value=&quot;262&quot;/&gt;&lt;/object&gt;&lt;object type=&quot;3&quot; unique_id=&quot;10013&quot;&gt;&lt;property id=&quot;20148&quot; value=&quot;5&quot;/&gt;&lt;property id=&quot;20300&quot; value=&quot;Slide 10 - &amp;quot;Shutoff Procedures&amp;quot;&quot;/&gt;&lt;property id=&quot;20307&quot; value=&quot;263&quot;/&gt;&lt;/object&gt;&lt;object type=&quot;3&quot; unique_id=&quot;10014&quot;&gt;&lt;property id=&quot;20148&quot; value=&quot;5&quot;/&gt;&lt;property id=&quot;20300&quot; value=&quot;Slide 11 - &amp;quot;Natural Gas Hazards&amp;quot;&quot;/&gt;&lt;property id=&quot;20307&quot; value=&quot;265&quot;/&gt;&lt;/object&gt;&lt;object type=&quot;3&quot; unique_id=&quot;10015&quot;&gt;&lt;property id=&quot;20148&quot; value=&quot;5&quot;/&gt;&lt;property id=&quot;20300&quot; value=&quot;Slide 12 - &amp;quot;Natural Gas Hazard Awareness&amp;quot;&quot;/&gt;&lt;property id=&quot;20307&quot; value=&quot;266&quot;/&gt;&lt;/object&gt;&lt;object type=&quot;3&quot; unique_id=&quot;10016&quot;&gt;&lt;property id=&quot;20148&quot; value=&quot;5&quot;/&gt;&lt;property id=&quot;20300&quot; value=&quot;Slide 13 - &amp;quot;Gas Shutoff&amp;quot;&quot;/&gt;&lt;property id=&quot;20307&quot; value=&quot;267&quot;/&gt;&lt;/object&gt;&lt;object type=&quot;3&quot; unique_id=&quot;10017&quot;&gt;&lt;property id=&quot;20148&quot; value=&quot;5&quot;/&gt;&lt;property id=&quot;20300&quot; value=&quot;Slide 14 - &amp;quot;L.I.E.S.&amp;quot;&quot;/&gt;&lt;property id=&quot;20307&quot; value=&quot;268&quot;/&gt;&lt;/object&gt;&lt;object type=&quot;3&quot; unique_id=&quot;10018&quot;&gt;&lt;property id=&quot;20148&quot; value=&quot;5&quot;/&gt;&lt;property id=&quot;20300&quot; value=&quot;Slide 15 - &amp;quot;CERT Sizeup&amp;quot;&quot;/&gt;&lt;property id=&quot;20307&quot; value=&quot;269&quot;/&gt;&lt;/object&gt;&lt;object type=&quot;3&quot; unique_id=&quot;10019&quot;&gt;&lt;property id=&quot;20148&quot; value=&quot;5&quot;/&gt;&lt;property id=&quot;20300&quot; value=&quot;Slide 16 - &amp;quot;CERT Fire Sizeup&amp;quot;&quot;/&gt;&lt;property id=&quot;20307&quot; value=&quot;276&quot;/&gt;&lt;/object&gt;&lt;object type=&quot;3&quot; unique_id=&quot;10020&quot;&gt;&lt;property id=&quot;20148&quot; value=&quot;5&quot;/&gt;&lt;property id=&quot;20300&quot; value=&quot;Slide 17 - &amp;quot;Firefighting Resources&amp;quot;&quot;/&gt;&lt;property id=&quot;20307&quot; value=&quot;270&quot;/&gt;&lt;/object&gt;&lt;object type=&quot;3&quot; unique_id=&quot;10021&quot;&gt;&lt;property id=&quot;20148&quot; value=&quot;5&quot;/&gt;&lt;property id=&quot;20300&quot; value=&quot;Slide 18 - &amp;quot;Fire Extinguishers&amp;quot;&quot;/&gt;&lt;property id=&quot;20307&quot; value=&quot;271&quot;/&gt;&lt;/object&gt;&lt;object type=&quot;3&quot; unique_id=&quot;10022&quot;&gt;&lt;property id=&quot;20148&quot; value=&quot;5&quot;/&gt;&lt;property id=&quot;20300&quot; value=&quot;Slide 19 - &amp;quot;Extinguisher Rating/Labels&amp;quot;&quot;/&gt;&lt;property id=&quot;20307&quot; value=&quot;272&quot;/&gt;&lt;/object&gt;&lt;object type=&quot;3&quot; unique_id=&quot;10023&quot;&gt;&lt;property id=&quot;20148&quot; value=&quot;5&quot;/&gt;&lt;property id=&quot;20300&quot; value=&quot;Slide 20 - &amp;quot;Examples of Labels&amp;quot;&quot;/&gt;&lt;property id=&quot;20307&quot; value=&quot;273&quot;/&gt;&lt;/object&gt;&lt;object type=&quot;3&quot; unique_id=&quot;10024&quot;&gt;&lt;property id=&quot;20148&quot; value=&quot;5&quot;/&gt;&lt;property id=&quot;20300&quot; value=&quot;Slide 21 - &amp;quot;P.A.S.S.&amp;quot;&quot;/&gt;&lt;property id=&quot;20307&quot; value=&quot;274&quot;/&gt;&lt;/object&gt;&lt;object type=&quot;3&quot; unique_id=&quot;10025&quot;&gt;&lt;property id=&quot;20148&quot; value=&quot;5&quot;/&gt;&lt;property id=&quot;20300&quot; value=&quot;Slide 22 - &amp;quot;Interior Wet Standpipes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Fire Suppression Safety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Fire Suppression Don’ts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Hazardous Materials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Identifying Stored Hazmats&amp;quot;&quot;/&gt;&lt;property id=&quot;20307&quot; value=&quot;283&quot;/&gt;&lt;/object&gt;&lt;object type=&quot;3&quot; unique_id=&quot;10030&quot;&gt;&lt;property id=&quot;20148&quot; value=&quot;5&quot;/&gt;&lt;property id=&quot;20300&quot; value=&quot;Slide 27 - &amp;quot;The White Quadrant&amp;quot;&quot;/&gt;&lt;property id=&quot;20307&quot; value=&quot;284&quot;/&gt;&lt;/object&gt;&lt;object type=&quot;3&quot; unique_id=&quot;10031&quot;&gt;&lt;property id=&quot;20148&quot; value=&quot;5&quot;/&gt;&lt;property id=&quot;20300&quot; value=&quot;Slide 28 - &amp;quot;STOP!&amp;quot;&quot;/&gt;&lt;property id=&quot;20307&quot; value=&quot;290&quot;/&gt;&lt;/object&gt;&lt;object type=&quot;3&quot; unique_id=&quot;10032&quot;&gt;&lt;property id=&quot;20148&quot; value=&quot;5&quot;/&gt;&lt;property id=&quot;20300&quot; value=&quot;Slide 29 - &amp;quot;Hazmats in Transit&amp;quot;&quot;/&gt;&lt;property id=&quot;20307&quot; value=&quot;285&quot;/&gt;&lt;/object&gt;&lt;object type=&quot;3&quot; unique_id=&quot;10033&quot;&gt;&lt;property id=&quot;20148&quot; value=&quot;5&quot;/&gt;&lt;property id=&quot;20300&quot; value=&quot;Slide 30 - &amp;quot;UN and NA Placards&amp;quot;&quot;/&gt;&lt;property id=&quot;20307&quot; value=&quot;287&quot;/&gt;&lt;/object&gt;&lt;object type=&quot;3&quot; unique_id=&quot;10034&quot;&gt;&lt;property id=&quot;20148&quot; value=&quot;5&quot;/&gt;&lt;property id=&quot;20300&quot; value=&quot;Slide 31 - &amp;quot;Greater Than 1?&amp;quot;&quot;/&gt;&lt;property id=&quot;20307&quot; value=&quot;291&quot;/&gt;&lt;/object&gt;&lt;object type=&quot;3&quot; unique_id=&quot;10035&quot;&gt;&lt;property id=&quot;20148&quot; value=&quot;5&quot;/&gt;&lt;property id=&quot;20300&quot; value=&quot;Slide 32 - &amp;quot;Unit Summary&amp;quot;&quot;/&gt;&lt;property id=&quot;20307&quot; value=&quot;288&quot;/&gt;&lt;/object&gt;&lt;object type=&quot;3&quot; unique_id=&quot;10036&quot;&gt;&lt;property id=&quot;20148&quot; value=&quot;5&quot;/&gt;&lt;property id=&quot;20300&quot; value=&quot;Slide 33 - &amp;quot;Homework Assignment&amp;quot;&quot;/&gt;&lt;property id=&quot;20307&quot; value=&quot;289&quot;/&gt;&lt;/object&gt;&lt;/object&gt;&lt;/object&gt;&lt;/database&gt;"/>
</p:tagLst>
</file>

<file path=ppt/theme/theme1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B6D3B7-9474-4D2C-8B77-BE8ABC41F0BD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CBA13C8-070D-4120-A6A9-8E4D4AB59E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AA8B0B3-F28E-4E38-81A2-9F3D78CBC2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3115</TotalTime>
  <Words>1144</Words>
  <Application>Microsoft Office PowerPoint</Application>
  <PresentationFormat>On-screen Show (4:3)</PresentationFormat>
  <Paragraphs>311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Cert_ppt_template</vt:lpstr>
      <vt:lpstr>Fire Safety and Utility Controls</vt:lpstr>
      <vt:lpstr>Unit Objectives</vt:lpstr>
      <vt:lpstr>Unit Topics</vt:lpstr>
      <vt:lpstr>Role of CERTs</vt:lpstr>
      <vt:lpstr>CERT Priorities</vt:lpstr>
      <vt:lpstr>The Fire Triangle</vt:lpstr>
      <vt:lpstr>5 Classes of Fire</vt:lpstr>
      <vt:lpstr>Reducing Electrical Hazards</vt:lpstr>
      <vt:lpstr>Electrical Emergencies</vt:lpstr>
      <vt:lpstr>Shutoff Procedures</vt:lpstr>
      <vt:lpstr>Natural Gas Hazards</vt:lpstr>
      <vt:lpstr>Natural Gas Hazard Awareness</vt:lpstr>
      <vt:lpstr>Gas Shutoff</vt:lpstr>
      <vt:lpstr>L.I.E.S.</vt:lpstr>
      <vt:lpstr>CERT Sizeup</vt:lpstr>
      <vt:lpstr>CERT Fire Sizeup</vt:lpstr>
      <vt:lpstr>Firefighting Resources</vt:lpstr>
      <vt:lpstr>Fire Extinguishers</vt:lpstr>
      <vt:lpstr>Extinguisher Rating/Labeling</vt:lpstr>
      <vt:lpstr>Examples of Labels</vt:lpstr>
      <vt:lpstr>P.A.S.S.</vt:lpstr>
      <vt:lpstr>Interior Wet Standpipes</vt:lpstr>
      <vt:lpstr>Fire Suppression Safety</vt:lpstr>
      <vt:lpstr>Fire Suppression Don’ts</vt:lpstr>
      <vt:lpstr>Hazardous Materials</vt:lpstr>
      <vt:lpstr>Identifying Stored Hazmats</vt:lpstr>
      <vt:lpstr>The White Quadrant</vt:lpstr>
      <vt:lpstr>STOP!</vt:lpstr>
      <vt:lpstr>Hazmats in Transit</vt:lpstr>
      <vt:lpstr>UN and NA Placards</vt:lpstr>
      <vt:lpstr>Greater Than 1?</vt:lpstr>
      <vt:lpstr>Unit Summary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2 - Fire Safety and Utility Controls</dc:title>
  <dc:subject>This presentation contains the Community Emergency Response Team (CERT) Basic Training Unit 2, which discusses Fire Safety and Utility Controls.</dc:subject>
  <dc:creator>FEMA;Community Emergency Response Team;CitizenCorps</dc:creator>
  <cp:keywords>FEMA, CERT, basic, training, fire safety, utility controls, unit 2</cp:keywords>
  <cp:lastModifiedBy>Jones, Cynthia</cp:lastModifiedBy>
  <cp:revision>135</cp:revision>
  <dcterms:created xsi:type="dcterms:W3CDTF">2008-02-11T16:39:20Z</dcterms:created>
  <dcterms:modified xsi:type="dcterms:W3CDTF">2016-02-24T20:23:22Z</dcterms:modified>
</cp:coreProperties>
</file>